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775" r:id="rId2"/>
  </p:sldMasterIdLst>
  <p:handoutMasterIdLst>
    <p:handoutMasterId r:id="rId41"/>
  </p:handoutMasterIdLst>
  <p:sldIdLst>
    <p:sldId id="256" r:id="rId3"/>
    <p:sldId id="305" r:id="rId4"/>
    <p:sldId id="307" r:id="rId5"/>
    <p:sldId id="308" r:id="rId6"/>
    <p:sldId id="309" r:id="rId7"/>
    <p:sldId id="311" r:id="rId8"/>
    <p:sldId id="310" r:id="rId9"/>
    <p:sldId id="306" r:id="rId10"/>
    <p:sldId id="257" r:id="rId11"/>
    <p:sldId id="259" r:id="rId12"/>
    <p:sldId id="260" r:id="rId13"/>
    <p:sldId id="262" r:id="rId14"/>
    <p:sldId id="264" r:id="rId15"/>
    <p:sldId id="265" r:id="rId16"/>
    <p:sldId id="266" r:id="rId17"/>
    <p:sldId id="267" r:id="rId18"/>
    <p:sldId id="268" r:id="rId19"/>
    <p:sldId id="271" r:id="rId20"/>
    <p:sldId id="272" r:id="rId21"/>
    <p:sldId id="274" r:id="rId22"/>
    <p:sldId id="281" r:id="rId23"/>
    <p:sldId id="283" r:id="rId24"/>
    <p:sldId id="284" r:id="rId25"/>
    <p:sldId id="287" r:id="rId26"/>
    <p:sldId id="288" r:id="rId27"/>
    <p:sldId id="290" r:id="rId28"/>
    <p:sldId id="291" r:id="rId29"/>
    <p:sldId id="293" r:id="rId30"/>
    <p:sldId id="279" r:id="rId31"/>
    <p:sldId id="295" r:id="rId32"/>
    <p:sldId id="297" r:id="rId33"/>
    <p:sldId id="298" r:id="rId34"/>
    <p:sldId id="312" r:id="rId35"/>
    <p:sldId id="313" r:id="rId36"/>
    <p:sldId id="314" r:id="rId37"/>
    <p:sldId id="315" r:id="rId38"/>
    <p:sldId id="316" r:id="rId39"/>
    <p:sldId id="317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3" autoAdjust="0"/>
    <p:restoredTop sz="94660"/>
  </p:normalViewPr>
  <p:slideViewPr>
    <p:cSldViewPr snapToGrid="0">
      <p:cViewPr varScale="1">
        <p:scale>
          <a:sx n="88" d="100"/>
          <a:sy n="88" d="100"/>
        </p:scale>
        <p:origin x="55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0DDFF-1582-433B-AA98-D64236EA7A06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848DA-341B-4054-B788-AA827FCAA8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443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4750-68E1-42E9-9DDF-404C14660110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1BB3-B221-49AB-AA43-FDFB59013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45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4750-68E1-42E9-9DDF-404C14660110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1BB3-B221-49AB-AA43-FDFB59013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406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4750-68E1-42E9-9DDF-404C14660110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1BB3-B221-49AB-AA43-FDFB59013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094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4750-68E1-42E9-9DDF-404C14660110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1BB3-B221-49AB-AA43-FDFB59013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311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4750-68E1-42E9-9DDF-404C14660110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1BB3-B221-49AB-AA43-FDFB59013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927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4750-68E1-42E9-9DDF-404C14660110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1BB3-B221-49AB-AA43-FDFB59013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402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4750-68E1-42E9-9DDF-404C14660110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1BB3-B221-49AB-AA43-FDFB59013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319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4750-68E1-42E9-9DDF-404C14660110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1BB3-B221-49AB-AA43-FDFB59013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40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4750-68E1-42E9-9DDF-404C14660110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1BB3-B221-49AB-AA43-FDFB59013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868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4750-68E1-42E9-9DDF-404C14660110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1BB3-B221-49AB-AA43-FDFB59013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3161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4750-68E1-42E9-9DDF-404C14660110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1BB3-B221-49AB-AA43-FDFB59013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73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4750-68E1-42E9-9DDF-404C14660110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1BB3-B221-49AB-AA43-FDFB59013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9335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4750-68E1-42E9-9DDF-404C14660110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1BB3-B221-49AB-AA43-FDFB59013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5324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4750-68E1-42E9-9DDF-404C14660110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1BB3-B221-49AB-AA43-FDFB59013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1075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4750-68E1-42E9-9DDF-404C14660110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1BB3-B221-49AB-AA43-FDFB590137C0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866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4750-68E1-42E9-9DDF-404C14660110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1BB3-B221-49AB-AA43-FDFB59013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960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4750-68E1-42E9-9DDF-404C14660110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1BB3-B221-49AB-AA43-FDFB590137C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46826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4750-68E1-42E9-9DDF-404C14660110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1BB3-B221-49AB-AA43-FDFB59013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9465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4750-68E1-42E9-9DDF-404C14660110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1BB3-B221-49AB-AA43-FDFB59013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9368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4750-68E1-42E9-9DDF-404C14660110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1BB3-B221-49AB-AA43-FDFB59013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371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4750-68E1-42E9-9DDF-404C14660110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1BB3-B221-49AB-AA43-FDFB59013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044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4750-68E1-42E9-9DDF-404C14660110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1BB3-B221-49AB-AA43-FDFB59013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15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4750-68E1-42E9-9DDF-404C14660110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1BB3-B221-49AB-AA43-FDFB590137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59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4750-68E1-42E9-9DDF-404C14660110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1BB3-B221-49AB-AA43-FDFB590137C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01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4750-68E1-42E9-9DDF-404C14660110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1BB3-B221-49AB-AA43-FDFB59013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90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4750-68E1-42E9-9DDF-404C14660110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1BB3-B221-49AB-AA43-FDFB59013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123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4750-68E1-42E9-9DDF-404C14660110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1BB3-B221-49AB-AA43-FDFB59013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14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DE44750-68E1-42E9-9DDF-404C14660110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11BB3-B221-49AB-AA43-FDFB59013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91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44750-68E1-42E9-9DDF-404C14660110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E11BB3-B221-49AB-AA43-FDFB59013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8901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martina.lorencova@nadorlici.cz" TargetMode="External"/><Relationship Id="rId2" Type="http://schemas.openxmlformats.org/officeDocument/2006/relationships/hyperlink" Target="mailto:petra.cejkova@nadorlici.cz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1010195"/>
            <a:ext cx="7766936" cy="2116182"/>
          </a:xfrm>
        </p:spPr>
        <p:txBody>
          <a:bodyPr>
            <a:normAutofit/>
          </a:bodyPr>
          <a:lstStyle/>
          <a:p>
            <a:r>
              <a:rPr lang="cs-CZ" dirty="0" smtClean="0"/>
              <a:t>ŠKOLENÍ K 8.VÝZVĚ PRV</a:t>
            </a:r>
            <a:br>
              <a:rPr lang="cs-CZ" dirty="0" smtClean="0"/>
            </a:br>
            <a:r>
              <a:rPr lang="cs-CZ" dirty="0" smtClean="0"/>
              <a:t>- článek 20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3796937"/>
            <a:ext cx="7766936" cy="341376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pPr algn="l"/>
            <a:r>
              <a:rPr lang="cs-CZ" sz="2800" dirty="0" smtClean="0"/>
              <a:t>Kostelecké Horky 1.10.2019</a:t>
            </a:r>
            <a:endParaRPr lang="cs-CZ" sz="28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990" y="3583053"/>
            <a:ext cx="2042013" cy="1267621"/>
          </a:xfrm>
          <a:prstGeom prst="rect">
            <a:avLst/>
          </a:prstGeom>
        </p:spPr>
      </p:pic>
      <p:pic>
        <p:nvPicPr>
          <p:cNvPr id="6" name="Obrázek 5" descr="logo SCLLD - jednoduché použití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3291409" y="5237822"/>
            <a:ext cx="5217295" cy="114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817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Veřejná prostranství v obcích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037807"/>
            <a:ext cx="8596668" cy="40035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/>
              <a:t>Definice žadatele/příjemce dotace</a:t>
            </a:r>
          </a:p>
          <a:p>
            <a:pPr marL="0" indent="0">
              <a:buNone/>
            </a:pPr>
            <a:r>
              <a:rPr lang="cs-CZ" dirty="0"/>
              <a:t>Obec nebo svazek obcí</a:t>
            </a:r>
          </a:p>
          <a:p>
            <a:pPr marL="0" indent="0">
              <a:buNone/>
            </a:pPr>
            <a:endParaRPr lang="cs-CZ" u="sng" dirty="0"/>
          </a:p>
          <a:p>
            <a:pPr marL="0" indent="0">
              <a:buNone/>
            </a:pPr>
            <a:r>
              <a:rPr lang="cs-CZ" u="sng" dirty="0" smtClean="0"/>
              <a:t>Způsobilé výdaje: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Vytváření, rekonstrukce, obnova veřej. prostranství včetně úpravy povrchů, osvětlení, oplocení a venkovního mobiliáře (např. lavičky, koše, stojany).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Obnova/doplnění solitérních prvků, které slouží k dotvoření celkového charakteru veřej. prostranství – herní a vodní prvky.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Doplňující výdaje jako součást projektu (parkoviště, manipulační plochy) – tvoří </a:t>
            </a:r>
            <a:r>
              <a:rPr lang="cs-CZ" dirty="0" err="1" smtClean="0"/>
              <a:t>max</a:t>
            </a:r>
            <a:r>
              <a:rPr lang="cs-CZ" dirty="0" smtClean="0"/>
              <a:t> </a:t>
            </a:r>
            <a:r>
              <a:rPr lang="cs-CZ" b="1" dirty="0" smtClean="0"/>
              <a:t>30%</a:t>
            </a:r>
            <a:r>
              <a:rPr lang="cs-CZ" dirty="0" smtClean="0"/>
              <a:t> projektu.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Nákup nemovitosti.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marL="0" indent="0">
              <a:buNone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857194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Veřejná prostranství v obcích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14994"/>
            <a:ext cx="8596668" cy="51467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 smtClean="0"/>
              <a:t>Kritéria přijatelnosti: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Výdaje jsou způsobilé pro podporu, jsou-li příslušné projekty prováděny v souladu s plány rozvoje obcí a vesnic a jejich základních služeb a jsou-li v souladu s příslušnou strategií místního rozvoje, C.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Veřejné prostranství </a:t>
            </a:r>
            <a:r>
              <a:rPr lang="cs-CZ" b="1" dirty="0" smtClean="0"/>
              <a:t>musí </a:t>
            </a:r>
            <a:r>
              <a:rPr lang="cs-CZ" dirty="0" smtClean="0"/>
              <a:t>být součástí </a:t>
            </a:r>
            <a:r>
              <a:rPr lang="cs-CZ" dirty="0" err="1" smtClean="0"/>
              <a:t>intravilánu</a:t>
            </a:r>
            <a:r>
              <a:rPr lang="cs-CZ" dirty="0" smtClean="0"/>
              <a:t> obce, C.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 smtClean="0"/>
              <a:t>Další podmínky: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Projekt nesmí zakládat veřejnou podporu dle čl. 107 odst. 1 SFEU, C.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Předmět dotace musí být budován/pořízen ve veřejném zájmu, musí být veřejně přístupný a v rámci lhůty vázanosti projektu na účel </a:t>
            </a:r>
            <a:r>
              <a:rPr lang="cs-CZ" b="1" dirty="0" smtClean="0"/>
              <a:t>nesmí</a:t>
            </a:r>
            <a:r>
              <a:rPr lang="cs-CZ" dirty="0" smtClean="0"/>
              <a:t> být jeho užívání zpoplatněno, C.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Nezpůsobilými výdaji jsou nástupiště zastávek, nákup/výsadba a ošetřování dřevin a nová výstavba pomníků, D jinak K.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Přípustné způsoby uspořádání právních vztahů k nemovitostem, na kterých jsou realizovány stav. </a:t>
            </a:r>
            <a:r>
              <a:rPr lang="cs-CZ" dirty="0"/>
              <a:t>v</a:t>
            </a:r>
            <a:r>
              <a:rPr lang="cs-CZ" dirty="0" smtClean="0"/>
              <a:t>ýdaje jsou: vlastnictví, spoluvlastnictví s min. 50% podílem, věcné břemeno a právo stavby. </a:t>
            </a:r>
          </a:p>
          <a:p>
            <a:pPr marL="0" indent="0">
              <a:buNone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51669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Mateřské a základní školy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63635"/>
            <a:ext cx="8596668" cy="417772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Podpora zahrnuje investice do mateřských a základních škol nenavyšující kapacitu zařízení.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u="sng" dirty="0"/>
              <a:t>Definice žadatele/příjemce dotace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Obec nebo svazek obcí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Příspěvková organizace zřízená obcí nebo svazkem obcí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Školské právnické osoby vykonávající činnost škol a zapsané ve školském rejstříku, které nejsou zřízeny krajem či organizační složkou státu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694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Mateřské a základní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80457"/>
            <a:ext cx="8596668" cy="53775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Způsobilé výdaje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Rekonstrukce/rozšíření MŠ/ZŠ, včetně zázemí a doprovodného stravovacího a hygienického zařízení, venkovní mobiliář a herní prvky v případě MŠ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Pořízení technologií a dalšího vybavení MŠ/ZŠ, včetně technologií a dalšího vybavení doprovodného stravovacího zařízení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Doplňující výdaje jako součást projektu( úprava povrchů, odstavné a parkovací stání, přístupová cesta, venkovní mobiliář a herní prvky v případě ZŠ – tvoří </a:t>
            </a:r>
            <a:r>
              <a:rPr lang="cs-CZ" dirty="0" err="1" smtClean="0"/>
              <a:t>max</a:t>
            </a:r>
            <a:r>
              <a:rPr lang="cs-CZ" dirty="0" smtClean="0"/>
              <a:t> </a:t>
            </a:r>
            <a:r>
              <a:rPr lang="cs-CZ" b="1" dirty="0" smtClean="0"/>
              <a:t>30%</a:t>
            </a:r>
            <a:r>
              <a:rPr lang="cs-CZ" dirty="0" smtClean="0"/>
              <a:t> projektu)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err="1" smtClean="0"/>
              <a:t>Odkonzultováno</a:t>
            </a:r>
            <a:r>
              <a:rPr lang="cs-CZ" b="1" dirty="0" smtClean="0"/>
              <a:t>: </a:t>
            </a:r>
          </a:p>
          <a:p>
            <a:pPr lvl="0"/>
            <a:r>
              <a:rPr lang="cs-CZ" dirty="0"/>
              <a:t>Lino na chodbě a kmenové třídě – obecně se jedná o způsobilý výdaj. Nesmí se však jednat o prosté nahrazení </a:t>
            </a:r>
            <a:r>
              <a:rPr lang="cs-CZ" dirty="0" smtClean="0"/>
              <a:t>investice</a:t>
            </a:r>
          </a:p>
          <a:p>
            <a:pPr lvl="0"/>
            <a:r>
              <a:rPr lang="cs-CZ" dirty="0" smtClean="0"/>
              <a:t>Interaktivní </a:t>
            </a:r>
            <a:r>
              <a:rPr lang="cs-CZ" dirty="0"/>
              <a:t>tabule v kmenové třídě </a:t>
            </a:r>
            <a:r>
              <a:rPr lang="cs-CZ" dirty="0" smtClean="0"/>
              <a:t>a mateřské</a:t>
            </a:r>
            <a:endParaRPr lang="cs-CZ" dirty="0"/>
          </a:p>
          <a:p>
            <a:pPr lvl="0"/>
            <a:r>
              <a:rPr lang="cs-CZ" dirty="0"/>
              <a:t>Technologie do stravování – kotel na čaj s ohřívačem, nerez dřezy, apod. – kotel na čaj s ohřívačem a nerez dřezy lze považovat za způsobilé </a:t>
            </a:r>
            <a:r>
              <a:rPr lang="cs-CZ" dirty="0" smtClean="0"/>
              <a:t>výdaje.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5047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Mateřské a základní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081349"/>
            <a:ext cx="8596668" cy="43717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Kritéria přijatelnosti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V době realizace </a:t>
            </a:r>
            <a:r>
              <a:rPr lang="cs-CZ" b="1" dirty="0" smtClean="0"/>
              <a:t>nedochází</a:t>
            </a:r>
            <a:r>
              <a:rPr lang="cs-CZ" dirty="0" smtClean="0"/>
              <a:t> k navýšení kapacity MŠ/ZŠ ( platí od podání žádosti na MAS do podání žádosti o platbu na MAS)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U ZŠ lze podpořit pouze kmenové učebny, sborovny, kabinety nesloužící pro odborné předměty, školní knihovny, technické místnosti, družiny a jídelny včetně souvisejícího zázemí a souvisejících úprav budovy školy, C. 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594819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Mateřské a základní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54331"/>
            <a:ext cx="8596668" cy="55299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Další podmínky společné pro oba režimy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Přípustné způsoby uspořádání práv. vztahů k nemovitostem, do kterých budou umístěny podpořené technologie nebo vybavení, jsou: vše viz. Bod 1 + nájem.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Podpora je poskytována MŠ /ZŠ zřizované obcemi nebo svazky obcí či dalšími subjekty dle definice žadatele/příjemce dotace  v souladu se zákonem č. 561/2004 Sb., C.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Projekt je v souladu s Místním akčním plánem vzdělávání, D jinak C.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Nezpůsobilými výdaji jsou úpravy prostor sloužících pro sportovní aktivity, </a:t>
            </a:r>
            <a:r>
              <a:rPr lang="cs-CZ" dirty="0" err="1" smtClean="0"/>
              <a:t>tj</a:t>
            </a:r>
            <a:r>
              <a:rPr lang="cs-CZ" dirty="0" smtClean="0"/>
              <a:t> sportoviště a zařízení pro sport, K.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marL="0" indent="0">
              <a:buNone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598197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Mateřské a základní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71749"/>
            <a:ext cx="8596668" cy="53862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Další podmínky platné pro režim nezakládající veřejnou podporu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Projekt nesmí zakládat veřejnou podporu dle čl. 107 odst. 1 SFEU, C.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Předmět dotace musí být budován ve veřejném zájmu a v rámci lhůty vázanosti projektu na účel nesmí být ekonomicky využíván ( nesmí být pronajímán), C.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Podpora je poskytována MŠ/ZŠ zejména na její hlavní činnost. Podpořené stavby mohou být využity na vedlejší hospodářskou činnost, pokud tato činnost nepřesáhne 20% celkové využívané kapacity podpořené infrastruktury, B. 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V případě, že se předmět dotace týká stravovacího zařízení, musí toto zařízení </a:t>
            </a:r>
            <a:r>
              <a:rPr lang="cs-CZ" b="1" dirty="0" smtClean="0"/>
              <a:t>sloužit pouze pro potřeby MŠ/ZŠ</a:t>
            </a:r>
            <a:r>
              <a:rPr lang="cs-CZ" dirty="0" smtClean="0"/>
              <a:t>, splňující výše uvedenou podmínku, s tím, že stravování veřejnosti v podpořených objektech není možné, C.</a:t>
            </a:r>
          </a:p>
          <a:p>
            <a:pPr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>
              <a:buFont typeface="+mj-lt"/>
              <a:buAutoNum type="arabicPeriod"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085963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Mateřské a základní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45623"/>
            <a:ext cx="8596668" cy="5347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Seznam předkládaných příloh </a:t>
            </a:r>
          </a:p>
          <a:p>
            <a:pPr marL="0" indent="0">
              <a:buNone/>
            </a:pPr>
            <a:r>
              <a:rPr lang="cs-CZ" i="1" dirty="0" smtClean="0"/>
              <a:t>Přílohy předkládané při podání Žádosti o dataci na MAS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Prohlášení o realizaci projektu v souladu s plánem/programem rozvoje obce, D jinak C.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Informativní výpis ze školského rejstříku (ne starší než 30 dní před podáním žádosti na MAS), D jinak C.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Dokument prokazující soulad s Místním akčním plánem vzdělávání – tabulka projektových záměrů pro PRV jako součást Strategického rámce MAP s vyznačením odpovídajícího projektu – prostá kopie, D jinak C.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smtClean="0"/>
              <a:t>Povinné přílohy předkládané při podání Žádosti o platbu na MAS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Informativní výpis ze školského rejstříku (ne starší než 30 dní před podáním Žádosti o platbu na MAS), D jinak C. </a:t>
            </a:r>
          </a:p>
          <a:p>
            <a:pPr>
              <a:buFont typeface="+mj-lt"/>
              <a:buAutoNum type="arabicPeriod"/>
            </a:pPr>
            <a:endParaRPr lang="cs-CZ" dirty="0" smtClean="0"/>
          </a:p>
          <a:p>
            <a:pPr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6651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Hasičské zbrojnice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28503"/>
            <a:ext cx="8596668" cy="50161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Podpora zahrnuje investice do staveb a vybavení hasičských zbrojnic přímo souvisejících s výkonem služby jednotek sboru dobrovolných hasičů obce.</a:t>
            </a:r>
          </a:p>
          <a:p>
            <a:pPr marL="0" indent="0">
              <a:buNone/>
            </a:pPr>
            <a:endParaRPr lang="cs-CZ" u="sng" dirty="0"/>
          </a:p>
          <a:p>
            <a:pPr marL="0" indent="0">
              <a:buNone/>
            </a:pPr>
            <a:r>
              <a:rPr lang="cs-CZ" u="sng" dirty="0"/>
              <a:t>Definice žadatele/příjemce dotace</a:t>
            </a:r>
          </a:p>
          <a:p>
            <a:pPr marL="0" indent="0">
              <a:buNone/>
            </a:pPr>
            <a:r>
              <a:rPr lang="cs-CZ" dirty="0"/>
              <a:t>Obec nebo svazek obcí. </a:t>
            </a:r>
          </a:p>
          <a:p>
            <a:pPr marL="0" indent="0">
              <a:buNone/>
            </a:pPr>
            <a:endParaRPr lang="cs-CZ" u="sng" dirty="0"/>
          </a:p>
          <a:p>
            <a:pPr marL="0" indent="0">
              <a:buNone/>
            </a:pPr>
            <a:r>
              <a:rPr lang="cs-CZ" u="sng" dirty="0" smtClean="0"/>
              <a:t>Způsobilé výdaje</a:t>
            </a:r>
          </a:p>
          <a:p>
            <a:pPr>
              <a:buFont typeface="+mj-lt"/>
              <a:buAutoNum type="arabicPeriod"/>
            </a:pPr>
            <a:r>
              <a:rPr lang="cs-CZ" dirty="0" err="1" smtClean="0"/>
              <a:t>Rekonstruce</a:t>
            </a:r>
            <a:r>
              <a:rPr lang="cs-CZ" dirty="0" smtClean="0"/>
              <a:t>/obnova/rozšíření hasičské zbrojnice včetně příslušného zázemí (šatny, umývárny, toalety)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Pořízení strojů, technologií a dalšího vybavení hasičské zbrojnice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Doplňující výdaje jako součást projektu ( úprava povrchu, výstavba/úprava přístupové cesty) -  tvoří </a:t>
            </a:r>
            <a:r>
              <a:rPr lang="cs-CZ" b="1" dirty="0" smtClean="0"/>
              <a:t>30%</a:t>
            </a:r>
            <a:r>
              <a:rPr lang="cs-CZ" dirty="0" smtClean="0"/>
              <a:t> projektu</a:t>
            </a:r>
          </a:p>
          <a:p>
            <a:pPr marL="0" indent="0">
              <a:buNone/>
            </a:pPr>
            <a:r>
              <a:rPr lang="cs-CZ" dirty="0" err="1" smtClean="0"/>
              <a:t>Odkonzultováno</a:t>
            </a:r>
            <a:r>
              <a:rPr lang="cs-CZ" dirty="0" smtClean="0"/>
              <a:t>: </a:t>
            </a:r>
          </a:p>
          <a:p>
            <a:pPr marL="0" indent="0">
              <a:buNone/>
            </a:pPr>
            <a:r>
              <a:rPr lang="cs-CZ" dirty="0" smtClean="0"/>
              <a:t>Oblečení pro výjezdovou jednotku JPO V</a:t>
            </a:r>
          </a:p>
        </p:txBody>
      </p:sp>
    </p:spTree>
    <p:extLst>
      <p:ext uri="{BB962C8B-B14F-4D97-AF65-F5344CB8AC3E}">
        <p14:creationId xmlns:p14="http://schemas.microsoft.com/office/powerpoint/2010/main" val="1160372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1625600"/>
          </a:xfrm>
        </p:spPr>
        <p:txBody>
          <a:bodyPr/>
          <a:lstStyle/>
          <a:p>
            <a:r>
              <a:rPr lang="cs-CZ" u="sng" dirty="0"/>
              <a:t>Hasičské zbrojnice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711" y="905693"/>
            <a:ext cx="8596668" cy="6096000"/>
          </a:xfrm>
        </p:spPr>
        <p:txBody>
          <a:bodyPr/>
          <a:lstStyle/>
          <a:p>
            <a:pPr marL="0" indent="0">
              <a:buNone/>
            </a:pPr>
            <a:r>
              <a:rPr lang="cs-CZ" u="sng" dirty="0" smtClean="0"/>
              <a:t>Kritéria přijatelnosti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Výdaje jsou způsobilé pro podporu, jsou-li příslušné projekty prováděny podle plánů rozvoje obcí a vesnic ve venkovských oblastech a </a:t>
            </a:r>
            <a:r>
              <a:rPr lang="cs-CZ" dirty="0" smtClean="0"/>
              <a:t>jejich </a:t>
            </a:r>
            <a:r>
              <a:rPr lang="cs-CZ" dirty="0" smtClean="0"/>
              <a:t>základních služeb a jsou-li v souladu s příslušnou strategií místního rozvoje, C.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Výdaje se týkají hasičských zbrojnic, resp. jednotek sboru dobrovolných hasičů obce s místní působností kategorie JPO V, C.</a:t>
            </a:r>
          </a:p>
          <a:p>
            <a:pPr>
              <a:buFont typeface="+mj-lt"/>
              <a:buAutoNum type="arabicPeriod"/>
            </a:pPr>
            <a:endParaRPr lang="cs-CZ" u="sng" dirty="0" smtClean="0"/>
          </a:p>
          <a:p>
            <a:pPr marL="0" indent="0">
              <a:buNone/>
            </a:pPr>
            <a:endParaRPr lang="cs-CZ" u="sng" dirty="0" smtClean="0"/>
          </a:p>
          <a:p>
            <a:pPr>
              <a:buFont typeface="+mj-lt"/>
              <a:buAutoNum type="arabicPeriod"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Předmět dotace neslouží a ani v rámci lhůty vázanosti projektu na účel nebude sloužit k provozování ekonomické činnosti příjemce podpory, C.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3303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semináře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arenR"/>
            </a:pPr>
            <a:r>
              <a:rPr lang="cs-CZ" altLang="cs-CZ" dirty="0" smtClean="0"/>
              <a:t>Představení </a:t>
            </a:r>
            <a:r>
              <a:rPr lang="cs-CZ" altLang="cs-CZ" dirty="0"/>
              <a:t>základních parametrů </a:t>
            </a:r>
            <a:r>
              <a:rPr lang="cs-CZ" altLang="cs-CZ" dirty="0" smtClean="0"/>
              <a:t>výzvy</a:t>
            </a:r>
            <a:endParaRPr lang="cs-CZ" altLang="cs-CZ" dirty="0"/>
          </a:p>
          <a:p>
            <a:pPr>
              <a:buFont typeface="+mj-lt"/>
              <a:buAutoNum type="arabicParenR"/>
            </a:pPr>
            <a:r>
              <a:rPr lang="cs-CZ" altLang="cs-CZ" dirty="0" smtClean="0"/>
              <a:t>Oblasti </a:t>
            </a:r>
            <a:r>
              <a:rPr lang="cs-CZ" altLang="cs-CZ" dirty="0"/>
              <a:t>podpory, základní podmínky </a:t>
            </a:r>
            <a:endParaRPr lang="cs-CZ" altLang="cs-CZ" dirty="0" smtClean="0"/>
          </a:p>
          <a:p>
            <a:pPr>
              <a:buFont typeface="+mj-lt"/>
              <a:buAutoNum type="arabicParenR"/>
            </a:pPr>
            <a:r>
              <a:rPr lang="cs-CZ" altLang="cs-CZ" dirty="0" smtClean="0"/>
              <a:t>Povinné </a:t>
            </a:r>
            <a:r>
              <a:rPr lang="cs-CZ" altLang="cs-CZ" dirty="0"/>
              <a:t>a nepovinné přílohy</a:t>
            </a:r>
          </a:p>
          <a:p>
            <a:pPr>
              <a:buFont typeface="+mj-lt"/>
              <a:buAutoNum type="arabicParenR"/>
            </a:pPr>
            <a:r>
              <a:rPr lang="cs-CZ" altLang="cs-CZ" dirty="0"/>
              <a:t>Postup podání Žádosti o dotaci na MAS a RO SZIF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1119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8294" y="505097"/>
            <a:ext cx="8596668" cy="1320800"/>
          </a:xfrm>
        </p:spPr>
        <p:txBody>
          <a:bodyPr/>
          <a:lstStyle/>
          <a:p>
            <a:r>
              <a:rPr lang="cs-CZ" u="sng" dirty="0"/>
              <a:t>Hasičské zbrojnice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 smtClean="0"/>
              <a:t>Seznam předkládaných příloh</a:t>
            </a:r>
          </a:p>
          <a:p>
            <a:pPr marL="0" indent="0">
              <a:buNone/>
            </a:pPr>
            <a:r>
              <a:rPr lang="cs-CZ" i="1" dirty="0" smtClean="0"/>
              <a:t>Přílohy předkládané při podání Žádosti o dotaci na MAS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Prohlášení o realizaci projektu v souladu s plánem/programem rozvoje obce, D jinak C.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Doklad (např. Čestné prohlášení obce), že prostory přímo souvisejí s výkonem služby dobrovolných hasičů.</a:t>
            </a:r>
          </a:p>
          <a:p>
            <a:pPr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i="1" dirty="0" smtClean="0"/>
              <a:t>Povinné přílohy předkládané při podpisu Dohody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V případě, že je podpora poskytována v režimu </a:t>
            </a:r>
            <a:r>
              <a:rPr lang="cs-CZ" i="1" dirty="0" smtClean="0"/>
              <a:t>de </a:t>
            </a:r>
            <a:r>
              <a:rPr lang="cs-CZ" i="1" dirty="0" err="1" smtClean="0"/>
              <a:t>minimis</a:t>
            </a:r>
            <a:r>
              <a:rPr lang="cs-CZ" i="1" dirty="0" smtClean="0"/>
              <a:t>, </a:t>
            </a:r>
            <a:r>
              <a:rPr lang="cs-CZ" dirty="0" smtClean="0"/>
              <a:t>vyplněné Čestné prohlášení k </a:t>
            </a:r>
            <a:r>
              <a:rPr lang="cs-CZ" i="1" dirty="0" smtClean="0"/>
              <a:t>de </a:t>
            </a:r>
            <a:r>
              <a:rPr lang="cs-CZ" i="1" dirty="0" err="1" smtClean="0"/>
              <a:t>minimis</a:t>
            </a:r>
            <a:r>
              <a:rPr lang="cs-CZ" i="1" dirty="0" smtClean="0"/>
              <a:t> – </a:t>
            </a:r>
            <a:r>
              <a:rPr lang="cs-CZ" b="1" dirty="0" smtClean="0"/>
              <a:t>originál</a:t>
            </a:r>
            <a:r>
              <a:rPr lang="cs-CZ" dirty="0" smtClean="0"/>
              <a:t>, C.</a:t>
            </a:r>
          </a:p>
          <a:p>
            <a:pPr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3697043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Vybrané kulturní památky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46217"/>
            <a:ext cx="8596668" cy="4195145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Podpora zahrnuje obnovu a zhodnocení nemovitého kulturního dědictví venkova. </a:t>
            </a:r>
          </a:p>
          <a:p>
            <a:pPr marL="0" indent="0">
              <a:buNone/>
            </a:pPr>
            <a:r>
              <a:rPr lang="cs-CZ" dirty="0" smtClean="0"/>
              <a:t>Nemovitým kulturním dědictvím venkova se rozumí nemovité památky uvedené ve veřejně dostupném Ústředním seznamu kulturních památek České republiky.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/>
              <a:t>Definice žadatele/příjemce dotace</a:t>
            </a:r>
          </a:p>
          <a:p>
            <a:pPr marL="0" indent="0">
              <a:buNone/>
            </a:pPr>
            <a:r>
              <a:rPr lang="cs-CZ" dirty="0"/>
              <a:t>Obec nebo svazek obcí, příspěvková organizace zřízená obcí nebo svazkem obcí, nestátní neziskové organizace (spolek, ústav, o.p.s.), registrované církve a náboženské společnosti a evidované (církevní) právnické osoby.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5503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Vybrané kulturní památky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 smtClean="0"/>
              <a:t>Způsobilé výdaje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Obnova a zhodnocení kulturních objektů a prvků.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Doplňující výdaje jako součást projektu (úprava povrchů, výstavba odstavných ploch a parkovacích stání, oplocení, venkovní mobiliář, informační tabule) – tvoří </a:t>
            </a:r>
            <a:r>
              <a:rPr lang="cs-CZ" dirty="0" err="1" smtClean="0"/>
              <a:t>max</a:t>
            </a:r>
            <a:r>
              <a:rPr lang="cs-CZ" dirty="0" smtClean="0"/>
              <a:t> </a:t>
            </a:r>
            <a:r>
              <a:rPr lang="cs-CZ" b="1" dirty="0" smtClean="0"/>
              <a:t>30% </a:t>
            </a:r>
            <a:r>
              <a:rPr lang="cs-CZ" dirty="0" smtClean="0"/>
              <a:t>projektu.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Nákup nemovitosti.</a:t>
            </a:r>
          </a:p>
          <a:p>
            <a:pPr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6446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Vybrané kulturní památky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36915"/>
            <a:ext cx="8596668" cy="4604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Kritéria přijatelnosti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Nemovitým kulturním dědictvím venkova se rozumí nemovité památky uvedené ve veřejně dostupném Ústředním seznamu kulturních památek ČR, C.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Předmětem dotace </a:t>
            </a:r>
            <a:r>
              <a:rPr lang="cs-CZ" b="1" dirty="0" smtClean="0"/>
              <a:t>nejsou</a:t>
            </a:r>
            <a:r>
              <a:rPr lang="cs-CZ" dirty="0" smtClean="0"/>
              <a:t> památky zapsané na Seznam světového dědictví UNESCO, včetně Indikativního seznamu světového dědictví UNESCO k kategorii kulturní dědictví, a národní kulturní památky k 1.1.2014 včetně památek zapsaných na Indikativní seznam národních kulturních památek k 1.1.2014 </a:t>
            </a:r>
            <a:r>
              <a:rPr lang="cs-CZ" dirty="0" err="1" smtClean="0"/>
              <a:t>podporovatelných</a:t>
            </a:r>
            <a:r>
              <a:rPr lang="cs-CZ" dirty="0" smtClean="0"/>
              <a:t> z IROP, C.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V případě, že je žadatelem nestátní nezisková organizace, musí se jednat o subjekt s historií alespoň dva roky před podáním Žádosti o dotaci na MAS v oblasti, která je předmětem dotace, C.,</a:t>
            </a:r>
          </a:p>
          <a:p>
            <a:pPr>
              <a:buFont typeface="+mj-lt"/>
              <a:buAutoNum type="arabicPeriod"/>
            </a:pPr>
            <a:r>
              <a:rPr lang="cs-CZ" dirty="0"/>
              <a:t>Projekty musí být v souladu s odborným stanoviskem Národního památkového ústavu, C.</a:t>
            </a:r>
          </a:p>
          <a:p>
            <a:pPr>
              <a:buFont typeface="+mj-lt"/>
              <a:buAutoNum type="arabicPeriod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>
              <a:buFont typeface="+mj-lt"/>
              <a:buAutoNum type="arabicPeriod"/>
            </a:pPr>
            <a:endParaRPr lang="cs-CZ" dirty="0" smtClean="0"/>
          </a:p>
          <a:p>
            <a:pPr marL="0" indent="0">
              <a:buNone/>
            </a:pPr>
            <a:endParaRPr lang="cs-CZ" u="sng" dirty="0" smtClean="0"/>
          </a:p>
          <a:p>
            <a:pPr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94551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Vybrané kulturní památky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020389"/>
            <a:ext cx="8596668" cy="40209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 smtClean="0"/>
              <a:t>Seznam předkládaných příloh</a:t>
            </a:r>
          </a:p>
          <a:p>
            <a:pPr marL="0" indent="0">
              <a:buNone/>
            </a:pPr>
            <a:r>
              <a:rPr lang="cs-CZ" i="1" dirty="0" smtClean="0"/>
              <a:t>Přílohy předkládané při podání Žádosti o dotaci na MAS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Prohlášení o realizaci projektu v souladu s plánem/programem rozvoje obce, D jinak C.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Souhlasné závazné stanovisko příslušného orgánu památkové péče podle § 14 zákona č. 20/1987 Sb., o státní památkové péči, ve znění pozdějších předpisů, v případě, že není vyžadováno stavební řízení, které vychází ze stanoviska NPÚ.</a:t>
            </a:r>
          </a:p>
          <a:p>
            <a:pPr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i="1" dirty="0" smtClean="0"/>
              <a:t>Povinné přílohy předkládané pro podpisu Dohody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V případě, že je podpora poskytována v režimu </a:t>
            </a:r>
            <a:r>
              <a:rPr lang="cs-CZ" i="1" dirty="0" smtClean="0"/>
              <a:t>de </a:t>
            </a:r>
            <a:r>
              <a:rPr lang="cs-CZ" i="1" dirty="0" err="1" smtClean="0"/>
              <a:t>minimis</a:t>
            </a:r>
            <a:r>
              <a:rPr lang="cs-CZ" dirty="0" smtClean="0"/>
              <a:t>, vyplněné Čestné prohlášení k </a:t>
            </a:r>
            <a:r>
              <a:rPr lang="cs-CZ" i="1" dirty="0" smtClean="0"/>
              <a:t>de </a:t>
            </a:r>
            <a:r>
              <a:rPr lang="cs-CZ" i="1" dirty="0" err="1" smtClean="0"/>
              <a:t>minimis</a:t>
            </a:r>
            <a:r>
              <a:rPr lang="cs-CZ" i="1" dirty="0" smtClean="0"/>
              <a:t> </a:t>
            </a:r>
            <a:r>
              <a:rPr lang="cs-CZ" dirty="0" smtClean="0"/>
              <a:t>– </a:t>
            </a:r>
            <a:r>
              <a:rPr lang="cs-CZ" b="1" dirty="0" smtClean="0"/>
              <a:t>originál</a:t>
            </a:r>
            <a:r>
              <a:rPr lang="cs-CZ" dirty="0" smtClean="0"/>
              <a:t>, C.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51298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Kulturní a spolková zařízení včetně knihoven</a:t>
            </a:r>
            <a:br>
              <a:rPr lang="cs-CZ" u="sng" dirty="0" smtClean="0"/>
            </a:b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03241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Podpora zahrnuje investice do staveb a vybavení pro kulturní a spolkovou činnost (obecní, kulturní, spolkové/víceúčelové domy, společenské, koncertní a divadelní sály, kina, klubovny, sokolovny a orlovny) včetně obecních knihoven.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/>
              <a:t>Definice žadatele/příjemce dotace</a:t>
            </a:r>
          </a:p>
          <a:p>
            <a:pPr marL="0" indent="0">
              <a:buNone/>
            </a:pPr>
            <a:r>
              <a:rPr lang="cs-CZ" dirty="0"/>
              <a:t>Obec nebo svazek obcí, příspěvková organizace zřízená obcí nebo svazkem obcí, nestátní neziskové organizace (spolek, ústav, o.p.s.),registrované církve a náboženské společnosti a evidované (církevní) právnické osoby.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Podpora je poskytována v režimu </a:t>
            </a:r>
            <a:r>
              <a:rPr lang="cs-CZ" i="1" dirty="0"/>
              <a:t>de </a:t>
            </a:r>
            <a:r>
              <a:rPr lang="cs-CZ" i="1" dirty="0" err="1"/>
              <a:t>minimis</a:t>
            </a:r>
            <a:r>
              <a:rPr lang="cs-CZ" i="1" dirty="0"/>
              <a:t> </a:t>
            </a:r>
            <a:r>
              <a:rPr lang="cs-CZ" dirty="0"/>
              <a:t>– projekty musí být v souladu s Nařízením komise (EU).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91522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Kulturní a spolková zařízení včetně knihoven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 smtClean="0"/>
              <a:t>Způsobilé výdaje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Rekonstrukce/obnova/rozšíření kulturního a spolkového zařízení, včetně zázemí (šatny, umývárny, toalety) včetně obecních knihoven.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Pořízení technologií a dalšího vybavení pro kulturní a spolková zařízení včetně obecních knihoven. </a:t>
            </a:r>
          </a:p>
          <a:p>
            <a:pPr>
              <a:buFont typeface="+mj-lt"/>
              <a:buAutoNum type="arabicPeriod"/>
            </a:pPr>
            <a:r>
              <a:rPr lang="cs-CZ" dirty="0"/>
              <a:t>Doplňující výdaje jako součást projektu (úprava povrchů, výstavba odstavných ploch a parkovacích stání, oplocení, venkovní mobiliář, informační </a:t>
            </a:r>
            <a:r>
              <a:rPr lang="cs-CZ" dirty="0" smtClean="0"/>
              <a:t>tabule, zabezpečovací prvky) </a:t>
            </a:r>
            <a:r>
              <a:rPr lang="cs-CZ" dirty="0"/>
              <a:t>– tvoří </a:t>
            </a:r>
            <a:r>
              <a:rPr lang="cs-CZ" dirty="0" err="1"/>
              <a:t>max</a:t>
            </a:r>
            <a:r>
              <a:rPr lang="cs-CZ" dirty="0"/>
              <a:t> </a:t>
            </a:r>
            <a:r>
              <a:rPr lang="cs-CZ" b="1" dirty="0"/>
              <a:t>30% </a:t>
            </a:r>
            <a:r>
              <a:rPr lang="cs-CZ" dirty="0"/>
              <a:t>projektu.</a:t>
            </a:r>
          </a:p>
          <a:p>
            <a:pPr>
              <a:buFont typeface="+mj-lt"/>
              <a:buAutoNum type="arabicPeriod"/>
            </a:pPr>
            <a:r>
              <a:rPr lang="cs-CZ" dirty="0"/>
              <a:t>Nákup nemovitosti.</a:t>
            </a:r>
          </a:p>
          <a:p>
            <a:pPr>
              <a:buFont typeface="+mj-lt"/>
              <a:buAutoNum type="arabicPeriod"/>
            </a:pPr>
            <a:endParaRPr lang="cs-CZ" dirty="0" smtClean="0"/>
          </a:p>
          <a:p>
            <a:pPr marL="0" indent="0">
              <a:buNone/>
            </a:pPr>
            <a:r>
              <a:rPr lang="cs-CZ" b="1" dirty="0"/>
              <a:t>Nezpůsobilými výdaji </a:t>
            </a:r>
            <a:r>
              <a:rPr lang="cs-CZ" dirty="0"/>
              <a:t>jsou hřiště a prostory sloužící pro sportovní aktivity, tj. sportoviště a zařízení pro sport včetně jejich zázemí, D jinak K.</a:t>
            </a:r>
          </a:p>
          <a:p>
            <a:pPr>
              <a:buFont typeface="+mj-lt"/>
              <a:buAutoNum type="arabicPeriod"/>
            </a:pPr>
            <a:endParaRPr lang="cs-CZ" dirty="0"/>
          </a:p>
          <a:p>
            <a:pPr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9513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Kulturní a spolková zařízení včetně knihoven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 smtClean="0"/>
              <a:t>Kritéria přijatelnosti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V případě knihoven se jedná o knihovny zřízené podle § 33 odst. 1 písm. c) zákona č. 257/2001 Sb. o knihovnách a podmínkách  provozování veřejných knihovnických a informačních služeb, C. </a:t>
            </a:r>
          </a:p>
          <a:p>
            <a:pPr>
              <a:buFont typeface="+mj-lt"/>
              <a:buAutoNum type="arabicPeriod"/>
            </a:pPr>
            <a:r>
              <a:rPr lang="cs-CZ" dirty="0"/>
              <a:t>V případě, že je žadatelem nestátní nezisková organizace, musí se jednat o subjekt s historií alespoň dva roky před podáním Žádosti o dotaci na MAS v oblasti, která je předmětem dotace, C.</a:t>
            </a:r>
          </a:p>
          <a:p>
            <a:pPr>
              <a:buFont typeface="+mj-lt"/>
              <a:buAutoNum type="arabicPeriod"/>
            </a:pPr>
            <a:endParaRPr lang="cs-CZ" dirty="0" smtClean="0"/>
          </a:p>
          <a:p>
            <a:pPr>
              <a:buFont typeface="+mj-lt"/>
              <a:buAutoNum type="arabicPeriod"/>
            </a:pPr>
            <a:endParaRPr lang="cs-CZ" dirty="0" smtClean="0"/>
          </a:p>
          <a:p>
            <a:pPr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7097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Kulturní a spolková zařízení včetně knihoven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 smtClean="0"/>
              <a:t>Seznam předkládaných příloh</a:t>
            </a:r>
          </a:p>
          <a:p>
            <a:pPr marL="0" indent="0">
              <a:buNone/>
            </a:pPr>
            <a:r>
              <a:rPr lang="cs-CZ" i="1" dirty="0" smtClean="0"/>
              <a:t>Přílohy předkládané při podání Žádosti o dotaci na MAS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Prohlášení o realizaci projektu v souladu s plánem/programem rozvoje obce, D jinak C. </a:t>
            </a:r>
          </a:p>
          <a:p>
            <a:pPr marL="0" indent="0">
              <a:buNone/>
            </a:pPr>
            <a:r>
              <a:rPr lang="cs-CZ" i="1" dirty="0" smtClean="0"/>
              <a:t>Povinné přílohy předkládané při podpisu Dohody</a:t>
            </a:r>
          </a:p>
          <a:p>
            <a:pPr>
              <a:buFont typeface="+mj-lt"/>
              <a:buAutoNum type="arabicPeriod"/>
            </a:pPr>
            <a:r>
              <a:rPr lang="cs-CZ" dirty="0"/>
              <a:t>V případě, že je podpora poskytována v režimu </a:t>
            </a:r>
            <a:r>
              <a:rPr lang="cs-CZ" i="1" dirty="0"/>
              <a:t>de </a:t>
            </a:r>
            <a:r>
              <a:rPr lang="cs-CZ" i="1" dirty="0" err="1"/>
              <a:t>minimis</a:t>
            </a:r>
            <a:r>
              <a:rPr lang="cs-CZ" dirty="0"/>
              <a:t>, vyplněné Čestné prohlášení k </a:t>
            </a:r>
            <a:r>
              <a:rPr lang="cs-CZ" i="1" dirty="0"/>
              <a:t>de </a:t>
            </a:r>
            <a:r>
              <a:rPr lang="cs-CZ" i="1" dirty="0" err="1"/>
              <a:t>minimis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b="1" dirty="0"/>
              <a:t>originál</a:t>
            </a:r>
            <a:r>
              <a:rPr lang="cs-CZ" dirty="0"/>
              <a:t>, C.</a:t>
            </a:r>
          </a:p>
          <a:p>
            <a:pPr marL="0" indent="0">
              <a:buNone/>
            </a:pPr>
            <a:endParaRPr lang="cs-CZ" i="1" dirty="0" smtClean="0"/>
          </a:p>
          <a:p>
            <a:pPr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65317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399" y="722811"/>
            <a:ext cx="8596668" cy="1320800"/>
          </a:xfrm>
        </p:spPr>
        <p:txBody>
          <a:bodyPr/>
          <a:lstStyle/>
          <a:p>
            <a:r>
              <a:rPr lang="cs-CZ" u="sng" dirty="0" smtClean="0"/>
              <a:t>Stezky 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V rámci tohoto záměru jsou podporovány projekty v oblasti veřejně přístupných pěších a lyžařských stezek, </a:t>
            </a:r>
            <a:r>
              <a:rPr lang="cs-CZ" dirty="0" err="1" smtClean="0"/>
              <a:t>hippostezek</a:t>
            </a:r>
            <a:r>
              <a:rPr lang="cs-CZ" dirty="0" smtClean="0"/>
              <a:t> a dalších tematických stezek mimo území lesa.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/>
              <a:t>Definice žadatele/příjemce dotace</a:t>
            </a:r>
          </a:p>
          <a:p>
            <a:pPr marL="0" indent="0">
              <a:buNone/>
            </a:pPr>
            <a:r>
              <a:rPr lang="cs-CZ" dirty="0"/>
              <a:t>Obec nebo svazek obcí, příspěvková organizace zřízená obcí nebo svazkem obcí.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Projekt </a:t>
            </a:r>
            <a:r>
              <a:rPr lang="cs-CZ" dirty="0"/>
              <a:t>lze realizovat mimo PUPFL a </a:t>
            </a:r>
            <a:r>
              <a:rPr lang="cs-CZ" dirty="0" err="1"/>
              <a:t>intravilán</a:t>
            </a:r>
            <a:r>
              <a:rPr lang="cs-CZ" dirty="0"/>
              <a:t> obce (výjimkou je značení v </a:t>
            </a:r>
            <a:r>
              <a:rPr lang="cs-CZ" dirty="0" err="1"/>
              <a:t>intravilánu</a:t>
            </a:r>
            <a:r>
              <a:rPr lang="cs-CZ" dirty="0"/>
              <a:t>), C.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2215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92D050"/>
                </a:solidFill>
              </a:rPr>
              <a:t>Základní údaje k výzvě PRV </a:t>
            </a:r>
            <a:r>
              <a:rPr lang="cs-CZ" b="1" dirty="0" smtClean="0">
                <a:solidFill>
                  <a:srgbClr val="92D050"/>
                </a:solidFill>
              </a:rPr>
              <a:t>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Datum vyhlášení výzvy:</a:t>
            </a:r>
            <a:r>
              <a:rPr lang="cs-CZ" altLang="cs-CZ" dirty="0"/>
              <a:t>				</a:t>
            </a:r>
            <a:r>
              <a:rPr lang="cs-CZ" altLang="cs-CZ" dirty="0" smtClean="0"/>
              <a:t>leden 2020</a:t>
            </a:r>
            <a:endParaRPr lang="cs-CZ" altLang="cs-CZ" dirty="0"/>
          </a:p>
          <a:p>
            <a:r>
              <a:rPr lang="cs-CZ" altLang="cs-CZ" b="1" dirty="0"/>
              <a:t>Příjem žádostí na MAS:</a:t>
            </a:r>
            <a:r>
              <a:rPr lang="cs-CZ" altLang="cs-CZ" dirty="0"/>
              <a:t>				</a:t>
            </a:r>
            <a:r>
              <a:rPr lang="cs-CZ" altLang="cs-CZ" dirty="0" smtClean="0"/>
              <a:t>leden – únor 2020</a:t>
            </a:r>
            <a:endParaRPr lang="cs-CZ" altLang="cs-CZ" dirty="0"/>
          </a:p>
          <a:p>
            <a:r>
              <a:rPr lang="cs-CZ" altLang="cs-CZ" b="1" dirty="0"/>
              <a:t>Způsob podání žádostí:</a:t>
            </a:r>
            <a:r>
              <a:rPr lang="cs-CZ" altLang="cs-CZ" dirty="0"/>
              <a:t>				Portál farmáře (elektronicky)</a:t>
            </a:r>
          </a:p>
          <a:p>
            <a:r>
              <a:rPr lang="cs-CZ" altLang="cs-CZ" b="1" dirty="0"/>
              <a:t>Registrace na RO SZIF:</a:t>
            </a:r>
            <a:r>
              <a:rPr lang="cs-CZ" altLang="cs-CZ" dirty="0"/>
              <a:t>				</a:t>
            </a:r>
            <a:r>
              <a:rPr lang="cs-CZ" altLang="cs-CZ" dirty="0" smtClean="0"/>
              <a:t>       předpoklad 30. 4. 2020</a:t>
            </a:r>
            <a:endParaRPr lang="cs-CZ" altLang="cs-CZ" dirty="0"/>
          </a:p>
          <a:p>
            <a:r>
              <a:rPr lang="cs-CZ" altLang="cs-CZ" b="1" dirty="0"/>
              <a:t>Minimální výše způsobilých výdajů:</a:t>
            </a:r>
            <a:r>
              <a:rPr lang="cs-CZ" altLang="cs-CZ" dirty="0"/>
              <a:t>	 	50 000,-Kč</a:t>
            </a:r>
          </a:p>
          <a:p>
            <a:r>
              <a:rPr lang="cs-CZ" altLang="cs-CZ" b="1" dirty="0"/>
              <a:t>Maximální výše způsobilých výdajů</a:t>
            </a:r>
            <a:r>
              <a:rPr lang="cs-CZ" altLang="cs-CZ" dirty="0"/>
              <a:t>:	</a:t>
            </a:r>
            <a:r>
              <a:rPr lang="cs-CZ" altLang="cs-CZ" dirty="0" smtClean="0"/>
              <a:t>300</a:t>
            </a:r>
            <a:r>
              <a:rPr lang="cs-CZ" altLang="cs-CZ" dirty="0"/>
              <a:t> 000,- Kč</a:t>
            </a:r>
          </a:p>
          <a:p>
            <a:endParaRPr lang="cs-CZ" altLang="cs-CZ" dirty="0"/>
          </a:p>
          <a:p>
            <a:r>
              <a:rPr lang="cs-CZ" altLang="cs-CZ" dirty="0"/>
              <a:t>Žadatel není oprávněn předkládat projekty s vyšší dotací než je stanovená alokace na danou </a:t>
            </a:r>
            <a:r>
              <a:rPr lang="cs-CZ" altLang="cs-CZ" dirty="0" err="1"/>
              <a:t>Fichi</a:t>
            </a:r>
            <a:r>
              <a:rPr lang="cs-CZ" altLang="cs-CZ" dirty="0"/>
              <a:t>. </a:t>
            </a:r>
            <a:br>
              <a:rPr lang="cs-CZ" altLang="cs-CZ" dirty="0"/>
            </a:b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57463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Stezky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 smtClean="0"/>
              <a:t>Způsobilé výdaje</a:t>
            </a:r>
            <a:endParaRPr lang="cs-CZ" dirty="0" smtClean="0"/>
          </a:p>
          <a:p>
            <a:pPr>
              <a:buFont typeface="+mj-lt"/>
              <a:buAutoNum type="arabicPeriod"/>
            </a:pPr>
            <a:r>
              <a:rPr lang="cs-CZ" dirty="0" smtClean="0"/>
              <a:t>Výstavba/rekonstrukce/obnova a </a:t>
            </a:r>
            <a:r>
              <a:rPr lang="cs-CZ" dirty="0" smtClean="0"/>
              <a:t>rozšíření </a:t>
            </a:r>
            <a:r>
              <a:rPr lang="cs-CZ" dirty="0" smtClean="0"/>
              <a:t>pěších a lyžařských stezek, </a:t>
            </a:r>
            <a:r>
              <a:rPr lang="cs-CZ" dirty="0" err="1" smtClean="0"/>
              <a:t>hippostezek</a:t>
            </a:r>
            <a:r>
              <a:rPr lang="cs-CZ" dirty="0" smtClean="0"/>
              <a:t> a tematických stezek včetně značení, směrových a informačních tabulí či interaktivních prvků.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Stavební výdaje související s danou stezkou – odpočinková stanoviště, přístřešky, herní a naučné prvky, fitness prvky, budování a zpevnění mostků, lávky, vyhlídky, zábradlí, úvaziště pro koně a případné další stavební výdaje související s danou stezkou.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Doplňující výdaje jako součást projektu (zařízení k odkládání odpadků, veřejné WC) – tvoří max. </a:t>
            </a:r>
            <a:r>
              <a:rPr lang="cs-CZ" b="1" dirty="0" smtClean="0"/>
              <a:t>30% </a:t>
            </a:r>
            <a:r>
              <a:rPr lang="cs-CZ" dirty="0" smtClean="0"/>
              <a:t>projektu. 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Nákup nemovitosti.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435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Stezky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28206"/>
            <a:ext cx="8596668" cy="4998719"/>
          </a:xfrm>
        </p:spPr>
        <p:txBody>
          <a:bodyPr/>
          <a:lstStyle/>
          <a:p>
            <a:pPr marL="0" indent="0">
              <a:buNone/>
            </a:pPr>
            <a:r>
              <a:rPr lang="cs-CZ" u="sng" dirty="0" smtClean="0"/>
              <a:t>Další podmínky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Projekt nesmí zakládat veřejnou podporu dle čl. 107 odst. 1 SFEU, C.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Předmět dotace musí být budován ve veřejném zájmu, musí být veřejně přístupný a v rámci lhůty vázanosti projektu na účel nesmí být jeho užívání zpoplatněno, C. 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Nezpůsobilými výdaji jsou cyklostezky, </a:t>
            </a:r>
            <a:r>
              <a:rPr lang="cs-CZ" dirty="0" err="1" smtClean="0"/>
              <a:t>singletreky</a:t>
            </a:r>
            <a:r>
              <a:rPr lang="cs-CZ" dirty="0" smtClean="0"/>
              <a:t>, in-line dráhy, </a:t>
            </a:r>
            <a:r>
              <a:rPr lang="cs-CZ" dirty="0" err="1" smtClean="0"/>
              <a:t>ferrata</a:t>
            </a:r>
            <a:r>
              <a:rPr lang="cs-CZ" dirty="0" smtClean="0"/>
              <a:t>, D jinak K. 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V případě značení je nutné doložit alespoň souhlas vlastníků s realizací projektu, C.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V případě realizace projektu na zvláště chráněném území (ZCHÚ) nebo v lokalitě soustavy Natura 2000 se nejedná o stezku interpretující chráněné území nebo předmět ochrany ZCHÚ, C. </a:t>
            </a:r>
            <a:endParaRPr lang="cs-CZ" dirty="0"/>
          </a:p>
          <a:p>
            <a:pPr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49460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Stezky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 smtClean="0"/>
              <a:t>Seznam předkládaných příloh</a:t>
            </a:r>
          </a:p>
          <a:p>
            <a:pPr marL="0" indent="0">
              <a:buNone/>
            </a:pPr>
            <a:r>
              <a:rPr lang="cs-CZ" i="1" dirty="0" smtClean="0"/>
              <a:t>Přílohy předkládané při podání Žádosti o dotaci na MAS: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Prohlášení o realizaci projektu s souladu s plánem/programem rozvoje obce, D jinak C.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V případě realizaci projektu na území ZCHÚ nebo v lokalitě soustavy Natura 2000 vyjádření příslušného orgánu ochrany přírody, že projekt není v rozporu s </a:t>
            </a:r>
            <a:r>
              <a:rPr lang="cs-CZ" dirty="0"/>
              <a:t>p</a:t>
            </a:r>
            <a:r>
              <a:rPr lang="cs-CZ" dirty="0" smtClean="0"/>
              <a:t>lánem/zásadami péče, souhrnem doporučeného opatření a plnění cílů ochrany k zachování předmětu ochrany, D jinak C. </a:t>
            </a:r>
          </a:p>
        </p:txBody>
      </p:sp>
    </p:spTree>
    <p:extLst>
      <p:ext uri="{BB962C8B-B14F-4D97-AF65-F5344CB8AC3E}">
        <p14:creationId xmlns:p14="http://schemas.microsoft.com/office/powerpoint/2010/main" val="12926040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Podání</a:t>
            </a:r>
            <a:r>
              <a:rPr lang="cs-CZ" b="1" dirty="0">
                <a:solidFill>
                  <a:schemeClr val="accent2"/>
                </a:solidFill>
              </a:rPr>
              <a:t> </a:t>
            </a:r>
            <a:r>
              <a:rPr lang="cs-CZ" u="sng" dirty="0"/>
              <a:t>Žádosti o dotaci na MAS včetně doložení příloh k Žádosti o dotaci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Žádost o dotaci musí být </a:t>
            </a:r>
            <a:r>
              <a:rPr lang="cs-CZ" altLang="cs-CZ" b="1" dirty="0"/>
              <a:t>vygenerována z účtu žadatele na Portálu </a:t>
            </a:r>
            <a:r>
              <a:rPr lang="cs-CZ" altLang="cs-CZ" b="1" dirty="0" smtClean="0"/>
              <a:t>farmáře</a:t>
            </a:r>
          </a:p>
          <a:p>
            <a:pPr marL="0" indent="0">
              <a:buNone/>
              <a:defRPr/>
            </a:pPr>
            <a:r>
              <a:rPr lang="cs-CZ" altLang="cs-CZ" b="1" dirty="0"/>
              <a:t> </a:t>
            </a:r>
            <a:r>
              <a:rPr lang="cs-CZ" altLang="cs-CZ" b="1" dirty="0" smtClean="0"/>
              <a:t>    přístup do Portálu získáte na pracovištích SZIF v okresních městech.</a:t>
            </a:r>
          </a:p>
          <a:p>
            <a:pPr marL="0" indent="0">
              <a:buNone/>
              <a:defRPr/>
            </a:pPr>
            <a:r>
              <a:rPr lang="cs-CZ" altLang="cs-CZ" dirty="0"/>
              <a:t> </a:t>
            </a:r>
            <a:r>
              <a:rPr lang="cs-CZ" altLang="cs-CZ" dirty="0" smtClean="0"/>
              <a:t>    </a:t>
            </a:r>
            <a:endParaRPr lang="cs-CZ" altLang="cs-CZ" b="1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Žádost o dotaci je možné nejprve bezplatně konzultovat na MAS</a:t>
            </a:r>
          </a:p>
          <a:p>
            <a:pPr marL="0" indent="0">
              <a:buFont typeface="Calibri" panose="020F0502020204030204" pitchFamily="34" charset="0"/>
              <a:buNone/>
              <a:defRPr/>
            </a:pPr>
            <a:endParaRPr lang="cs-CZ" altLang="cs-CZ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žadatel podává </a:t>
            </a:r>
            <a:r>
              <a:rPr lang="cs-CZ" altLang="cs-CZ" b="1" dirty="0"/>
              <a:t>kompletně vyplněný formulář Žádosti o dotaci vč. požadovaných příloh na MAS přes Portál farmáře</a:t>
            </a:r>
            <a:r>
              <a:rPr lang="cs-CZ" altLang="cs-CZ" dirty="0"/>
              <a:t> – </a:t>
            </a:r>
            <a:r>
              <a:rPr lang="cs-CZ" altLang="cs-CZ" dirty="0" smtClean="0"/>
              <a:t>předpokládaný termín únor 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69907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Administrativní kontrola a kontrola přijatelnosti Žádosti o dotaci na MAS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b="1" dirty="0"/>
              <a:t>Podané Žádosti o dotaci včetně příloh prochází administrativní kontrolou MAS</a:t>
            </a:r>
          </a:p>
          <a:p>
            <a:pPr marL="0" indent="0">
              <a:buFont typeface="Calibri" panose="020F0502020204030204" pitchFamily="34" charset="0"/>
              <a:buNone/>
              <a:defRPr/>
            </a:pPr>
            <a:endParaRPr lang="cs-CZ" altLang="cs-CZ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V případě výzvy k opravě či doplnění Žádosti je </a:t>
            </a:r>
            <a:r>
              <a:rPr lang="cs-CZ" altLang="cs-CZ" b="1" dirty="0"/>
              <a:t>nutné opravit nedostatky v daném termínu, </a:t>
            </a:r>
            <a:r>
              <a:rPr lang="cs-CZ" altLang="cs-CZ" dirty="0"/>
              <a:t>minimálně však </a:t>
            </a:r>
            <a:r>
              <a:rPr lang="cs-CZ" altLang="cs-CZ" b="1" dirty="0"/>
              <a:t>5 pracovních dní. Žadatel může provést opravu maximálně dvakrát</a:t>
            </a:r>
            <a:r>
              <a:rPr lang="cs-CZ" altLang="cs-CZ" dirty="0"/>
              <a:t>. </a:t>
            </a:r>
          </a:p>
          <a:p>
            <a:pPr marL="0" indent="0">
              <a:buFont typeface="Calibri" panose="020F0502020204030204" pitchFamily="34" charset="0"/>
              <a:buNone/>
              <a:defRPr/>
            </a:pPr>
            <a:endParaRPr lang="cs-CZ" altLang="cs-CZ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b="1" dirty="0"/>
              <a:t>O výsledku provedených kontrol je žadatel informován MAS do 5 pracovních dní</a:t>
            </a:r>
            <a:r>
              <a:rPr lang="cs-CZ" altLang="cs-CZ" dirty="0"/>
              <a:t> od ukončení kontroly</a:t>
            </a:r>
            <a:r>
              <a:rPr lang="cs-CZ" altLang="cs-CZ" dirty="0" smtClean="0"/>
              <a:t>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dirty="0" smtClean="0"/>
              <a:t>Následně proběhne hodnocení projektů dle preferenčních kritérií – na jejich přípravě se pracuje a schválení Programovým výborem, proces bude ukončen cca 15.4.2020 – poté jsou žádosti předány na RO SZIF</a:t>
            </a:r>
            <a:endParaRPr lang="cs-CZ" alt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8303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Administrace na RO SZIF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b="1" dirty="0" smtClean="0"/>
              <a:t>RO SZIF provede kontrolu </a:t>
            </a:r>
            <a:r>
              <a:rPr lang="cs-CZ" altLang="cs-CZ" dirty="0" smtClean="0"/>
              <a:t>projektu, případně  si vyžádá nějaké doplnění</a:t>
            </a:r>
            <a:endParaRPr lang="cs-CZ" altLang="cs-CZ" dirty="0"/>
          </a:p>
          <a:p>
            <a:pPr marL="0" indent="0">
              <a:buFont typeface="Calibri" panose="020F0502020204030204" pitchFamily="34" charset="0"/>
              <a:buNone/>
              <a:defRPr/>
            </a:pPr>
            <a:endParaRPr lang="cs-CZ" altLang="cs-CZ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dirty="0" smtClean="0"/>
              <a:t>Předpokládaný podpis dohody se SZIF – září 2020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3899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Způsob účtování žadatele/příjemce dotace a způsob účtování o poskytované dotaci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žadatel vede </a:t>
            </a:r>
            <a:r>
              <a:rPr lang="cs-CZ" b="1" dirty="0"/>
              <a:t>samostatnou analytickou účetní evidenci</a:t>
            </a:r>
            <a:r>
              <a:rPr lang="cs-CZ" dirty="0"/>
              <a:t>, případně si zřídí pro tuto účetní evidenci </a:t>
            </a:r>
            <a:r>
              <a:rPr lang="cs-CZ" b="1" dirty="0"/>
              <a:t>samostatné středisko </a:t>
            </a:r>
            <a:r>
              <a:rPr lang="cs-CZ" dirty="0"/>
              <a:t>nebo samostatnou podrobnou evidenci </a:t>
            </a:r>
          </a:p>
          <a:p>
            <a:pPr marL="0" indent="0">
              <a:buFont typeface="Calibri" panose="020F0502020204030204" pitchFamily="34" charset="0"/>
              <a:buNone/>
              <a:defRPr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příslušný doklad musí splňovat předepsané náležitosti </a:t>
            </a:r>
            <a:r>
              <a:rPr lang="cs-CZ" sz="2000" u="sng" dirty="0"/>
              <a:t>účetního dokladu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předmětné doklady musí být </a:t>
            </a:r>
            <a:r>
              <a:rPr lang="cs-CZ" sz="2000" u="sng" dirty="0"/>
              <a:t>správné, úplné, průkazné, srozumitelné a průběžně písemně chronologicky vedené</a:t>
            </a:r>
            <a:r>
              <a:rPr lang="cs-CZ" sz="2000" dirty="0"/>
              <a:t> způsobem zaručujícím jejich trvalost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při kontrole poskytne příjemce dotace na vyžádání kontrolnímu orgánu daňovou evidenci v plném rozsahu</a:t>
            </a:r>
          </a:p>
          <a:p>
            <a:pPr marL="200025" lvl="1" indent="0">
              <a:buFont typeface="Calibri" panose="020F0502020204030204" pitchFamily="34" charset="0"/>
              <a:buNone/>
              <a:defRPr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Žadatel/příjemce dotace je povinen umožnit vstup kontrolou pověřeným osobám k ověřování plnění podmínek Pravidel, příp. Dohody, od data podání Žádosti o dotaci na MAS po dobu </a:t>
            </a:r>
            <a:r>
              <a:rPr lang="cs-CZ" sz="2000" b="1" dirty="0"/>
              <a:t>10 let od proplacení dotace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36291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Cenový  marketing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dokumentace se předkládá při Žádosti o platbu</a:t>
            </a:r>
          </a:p>
          <a:p>
            <a:pPr marL="0" indent="0">
              <a:buFont typeface="Calibri" panose="020F0502020204030204" pitchFamily="34" charset="0"/>
              <a:buNone/>
              <a:defRPr/>
            </a:pPr>
            <a:endParaRPr lang="cs-CZ" altLang="cs-CZ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u="sng" dirty="0"/>
              <a:t>Přehledná tabulka a nabídkami 3 dodavatelů – průzkum trhu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cs-CZ" altLang="cs-CZ" dirty="0"/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Název firmy, IČ, adresa, cena, zadání poptávky + </a:t>
            </a:r>
            <a:r>
              <a:rPr lang="cs-CZ" altLang="cs-CZ" sz="2000" dirty="0" err="1"/>
              <a:t>info</a:t>
            </a:r>
            <a:r>
              <a:rPr lang="cs-CZ" altLang="cs-CZ" sz="2000" dirty="0"/>
              <a:t> o způsobu získání nabídky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96911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Děkujeme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altLang="cs-CZ" dirty="0" smtClean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altLang="cs-CZ" dirty="0">
              <a:solidFill>
                <a:srgbClr val="000000"/>
              </a:solidFill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dirty="0" smtClean="0">
                <a:solidFill>
                  <a:srgbClr val="000000"/>
                </a:solidFill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Za </a:t>
            </a:r>
            <a:r>
              <a:rPr lang="cs-CZ" altLang="cs-CZ" dirty="0">
                <a:solidFill>
                  <a:srgbClr val="000000"/>
                </a:solidFill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NAD ORLICÍ, o.p.s.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altLang="cs-CZ" dirty="0">
              <a:solidFill>
                <a:schemeClr val="tx1"/>
              </a:solidFill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dirty="0">
                <a:solidFill>
                  <a:srgbClr val="000000"/>
                </a:solidFill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Petra Čejková, tel: 737 839 798, </a:t>
            </a:r>
            <a:r>
              <a:rPr lang="cs-CZ" altLang="cs-CZ" dirty="0">
                <a:solidFill>
                  <a:srgbClr val="000000"/>
                </a:solidFill>
                <a:latin typeface="+mj-lt"/>
                <a:ea typeface="Arial" panose="020B0604020202020204" pitchFamily="34" charset="0"/>
                <a:cs typeface="Times New Roman" panose="02020603050405020304" pitchFamily="18" charset="0"/>
                <a:hlinkClick r:id="rId2"/>
              </a:rPr>
              <a:t>petra.cejkova@nadorlici.cz</a:t>
            </a:r>
            <a:endParaRPr lang="cs-CZ" altLang="cs-CZ" dirty="0">
              <a:solidFill>
                <a:schemeClr val="tx1"/>
              </a:solidFill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dirty="0">
                <a:solidFill>
                  <a:srgbClr val="000000"/>
                </a:solidFill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Bc. Martina Lorencová, tel: 733 351 657,  </a:t>
            </a:r>
            <a:r>
              <a:rPr lang="cs-CZ" altLang="cs-CZ" dirty="0">
                <a:solidFill>
                  <a:srgbClr val="000000"/>
                </a:solidFill>
                <a:latin typeface="+mj-lt"/>
                <a:ea typeface="Arial" panose="020B0604020202020204" pitchFamily="34" charset="0"/>
                <a:cs typeface="Times New Roman" panose="02020603050405020304" pitchFamily="18" charset="0"/>
                <a:hlinkClick r:id="rId3"/>
              </a:rPr>
              <a:t>martina.lorencova@nadorlici.cz</a:t>
            </a:r>
            <a:endParaRPr lang="cs-CZ" altLang="cs-CZ" dirty="0">
              <a:solidFill>
                <a:schemeClr val="tx1"/>
              </a:solidFill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/>
            <a:endParaRPr lang="cs-CZ" altLang="cs-CZ" dirty="0"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9387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92D050"/>
                </a:solidFill>
              </a:rPr>
              <a:t>Společné podmínky pro všechny </a:t>
            </a:r>
            <a:r>
              <a:rPr lang="cs-CZ" b="1" dirty="0" err="1" smtClean="0">
                <a:solidFill>
                  <a:srgbClr val="92D050"/>
                </a:solidFill>
              </a:rPr>
              <a:t>Fiche</a:t>
            </a:r>
            <a:r>
              <a:rPr lang="cs-CZ" b="1" dirty="0" smtClean="0">
                <a:solidFill>
                  <a:srgbClr val="92D050"/>
                </a:solidFill>
              </a:rPr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029097"/>
            <a:ext cx="8596668" cy="401226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Žadatel je povinen řídit se </a:t>
            </a:r>
            <a:r>
              <a:rPr lang="cs-CZ" altLang="cs-CZ" b="1" dirty="0"/>
              <a:t>aktuálními Pravidly </a:t>
            </a:r>
            <a:r>
              <a:rPr lang="cs-CZ" altLang="cs-CZ" dirty="0"/>
              <a:t>platnými </a:t>
            </a:r>
            <a:r>
              <a:rPr lang="cs-CZ" altLang="cs-CZ" dirty="0" smtClean="0"/>
              <a:t>k dané výzvě</a:t>
            </a:r>
            <a:endParaRPr lang="cs-CZ" altLang="cs-CZ" dirty="0"/>
          </a:p>
          <a:p>
            <a:pPr marL="0" indent="0">
              <a:buFont typeface="Calibri" panose="020F0502020204030204" pitchFamily="34" charset="0"/>
              <a:buNone/>
              <a:defRPr/>
            </a:pPr>
            <a:endParaRPr lang="cs-CZ" altLang="cs-CZ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Projekt lze realizovat </a:t>
            </a:r>
            <a:r>
              <a:rPr lang="cs-CZ" altLang="cs-CZ" b="1" dirty="0"/>
              <a:t>na území příslušné MAS </a:t>
            </a:r>
            <a:r>
              <a:rPr lang="cs-CZ" altLang="cs-CZ" dirty="0"/>
              <a:t>(místo realizace projektu</a:t>
            </a:r>
            <a:r>
              <a:rPr lang="cs-CZ" altLang="cs-CZ" dirty="0" smtClean="0"/>
              <a:t>)</a:t>
            </a:r>
            <a:endParaRPr lang="cs-CZ" altLang="cs-CZ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Projekt je v souladu s SCLLD – dokument Strategie MAS NAD ORLICÍ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Realizací projektu vznikne </a:t>
            </a:r>
            <a:r>
              <a:rPr lang="cs-CZ" altLang="cs-CZ" b="1" dirty="0"/>
              <a:t>samostatný funkční celek</a:t>
            </a:r>
            <a:r>
              <a:rPr lang="cs-CZ" altLang="cs-CZ" dirty="0"/>
              <a:t>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Projekt </a:t>
            </a:r>
            <a:r>
              <a:rPr lang="cs-CZ" altLang="cs-CZ" b="1" dirty="0"/>
              <a:t>musí splňovat popis, účel a rozsah </a:t>
            </a:r>
            <a:r>
              <a:rPr lang="cs-CZ" altLang="cs-CZ" b="1" dirty="0" err="1"/>
              <a:t>Fiche</a:t>
            </a:r>
            <a:r>
              <a:rPr lang="cs-CZ" altLang="cs-CZ" dirty="0"/>
              <a:t>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Žadatel/příjemce dotace </a:t>
            </a:r>
            <a:r>
              <a:rPr lang="cs-CZ" altLang="cs-CZ" b="1" dirty="0"/>
              <a:t>zabezpečuje financování </a:t>
            </a:r>
            <a:r>
              <a:rPr lang="cs-CZ" altLang="cs-CZ" dirty="0"/>
              <a:t>realizace projektu </a:t>
            </a:r>
            <a:r>
              <a:rPr lang="cs-CZ" altLang="cs-CZ" b="1" dirty="0"/>
              <a:t>nejprve z vlastních zdrojů</a:t>
            </a:r>
            <a:r>
              <a:rPr lang="cs-CZ" alt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117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92D050"/>
                </a:solidFill>
              </a:rPr>
              <a:t>Společné podmínky pro všechny </a:t>
            </a:r>
            <a:r>
              <a:rPr lang="cs-CZ" b="1" dirty="0" err="1">
                <a:solidFill>
                  <a:srgbClr val="92D050"/>
                </a:solidFill>
              </a:rPr>
              <a:t>Fiche</a:t>
            </a:r>
            <a:r>
              <a:rPr lang="cs-CZ" b="1" dirty="0">
                <a:solidFill>
                  <a:srgbClr val="92D050"/>
                </a:solidFill>
              </a:rPr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900" dirty="0" smtClean="0"/>
              <a:t>Výše dotace </a:t>
            </a:r>
            <a:r>
              <a:rPr lang="cs-CZ" sz="1900" b="1" dirty="0" smtClean="0"/>
              <a:t>je 80%, </a:t>
            </a:r>
            <a:r>
              <a:rPr lang="cs-CZ" sz="1900" dirty="0" smtClean="0"/>
              <a:t>tedy max. 240 000,-Kč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19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900" b="1" dirty="0" smtClean="0"/>
              <a:t>V jedné </a:t>
            </a:r>
            <a:r>
              <a:rPr lang="cs-CZ" altLang="cs-CZ" sz="1900" b="1" dirty="0" err="1" smtClean="0"/>
              <a:t>Fichi</a:t>
            </a:r>
            <a:r>
              <a:rPr lang="cs-CZ" altLang="cs-CZ" sz="1900" b="1" dirty="0" smtClean="0"/>
              <a:t> lze podat více žádostí na různé záměry.</a:t>
            </a:r>
          </a:p>
          <a:p>
            <a:pPr marL="0" indent="0">
              <a:buNone/>
            </a:pPr>
            <a:endParaRPr lang="cs-CZ" altLang="cs-CZ" sz="19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1900" dirty="0"/>
              <a:t>Prohlášení o realizaci projektu v </a:t>
            </a:r>
            <a:r>
              <a:rPr lang="cs-CZ" sz="1900" b="1" dirty="0"/>
              <a:t>souladu s plánem/programem rozvoje obce </a:t>
            </a:r>
            <a:r>
              <a:rPr lang="cs-CZ" sz="1900" dirty="0"/>
              <a:t>(strategického rozvojového dokumentu) (viz Příloha 22); D jinak C. </a:t>
            </a:r>
          </a:p>
          <a:p>
            <a:pPr marL="0" indent="0">
              <a:buNone/>
            </a:pPr>
            <a:endParaRPr lang="cs-CZ" altLang="cs-CZ" sz="19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900" b="1" dirty="0"/>
              <a:t>Za plnění podmínek </a:t>
            </a:r>
            <a:r>
              <a:rPr lang="cs-CZ" altLang="cs-CZ" sz="1900" dirty="0"/>
              <a:t>stanovených Pravidly </a:t>
            </a:r>
            <a:r>
              <a:rPr lang="cs-CZ" altLang="cs-CZ" sz="1900" b="1" dirty="0"/>
              <a:t>zodpovídá výhradně žadatel/ příjemce </a:t>
            </a:r>
            <a:r>
              <a:rPr lang="cs-CZ" altLang="cs-CZ" sz="1900" dirty="0"/>
              <a:t>dotace. </a:t>
            </a:r>
            <a:endParaRPr lang="cs-CZ" altLang="cs-CZ" sz="1900" dirty="0" smtClean="0"/>
          </a:p>
          <a:p>
            <a:endParaRPr lang="cs-CZ" sz="19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900" dirty="0"/>
              <a:t>Přípustné způsoby uspořádání právních vztahů k nemovitostem, na kterých jsou realizovány </a:t>
            </a:r>
            <a:r>
              <a:rPr lang="cs-CZ" sz="1900" b="1" dirty="0"/>
              <a:t>stavební výdaje, </a:t>
            </a:r>
            <a:r>
              <a:rPr lang="cs-CZ" sz="1900" dirty="0"/>
              <a:t>jsou: vlastnictví, spoluvlastnictví s min. 50% spoluvlastnickým podílem, věcné břemeno a právo stavby</a:t>
            </a:r>
            <a:r>
              <a:rPr lang="cs-CZ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835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92D050"/>
                </a:solidFill>
              </a:rPr>
              <a:t>Společné podmínky pro všechny </a:t>
            </a:r>
            <a:r>
              <a:rPr lang="cs-CZ" b="1" dirty="0" err="1">
                <a:solidFill>
                  <a:srgbClr val="92D050"/>
                </a:solidFill>
              </a:rPr>
              <a:t>Fiche</a:t>
            </a:r>
            <a:r>
              <a:rPr lang="cs-CZ" b="1" dirty="0">
                <a:solidFill>
                  <a:srgbClr val="92D050"/>
                </a:solidFill>
              </a:rPr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Nezpůsobilými výdaji jsou kotle na uhlí, včetně  kombinovaných, kotle na zemní plyn, tepelná čerpadla, systémy nuceného větrání s rekuperací odpadního tepla a instalace solárně-termických kolektorů, K.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Nebudou podpořeny projekty, u kterých způsobilé výdaje na stavební a technologické úpravy opláštění budovy přesahují výši 200 000 Kč, D jinak K.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584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92D050"/>
                </a:solidFill>
              </a:rPr>
              <a:t>Lhůta vázanosti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b="1" dirty="0"/>
              <a:t>Lhůta vázanosti </a:t>
            </a:r>
            <a:r>
              <a:rPr lang="cs-CZ" altLang="cs-CZ" dirty="0"/>
              <a:t>projektu na účel trvá </a:t>
            </a:r>
            <a:r>
              <a:rPr lang="cs-CZ" altLang="cs-CZ" b="1" dirty="0"/>
              <a:t>5 let od data převedení dotace na účet </a:t>
            </a:r>
            <a:r>
              <a:rPr lang="cs-CZ" altLang="cs-CZ" dirty="0"/>
              <a:t>příjemce dotace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Předmět dotace musí být </a:t>
            </a:r>
            <a:r>
              <a:rPr lang="cs-CZ" altLang="cs-CZ" b="1" dirty="0"/>
              <a:t>ve vlastnictví žadatele/příjemce </a:t>
            </a:r>
            <a:r>
              <a:rPr lang="cs-CZ" altLang="cs-CZ" dirty="0"/>
              <a:t>dotace od okamžiku pořízení až do termínu skončení lhůty vázanosti projektu na účel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Žadatel/příjemce dotace musí mít </a:t>
            </a:r>
            <a:r>
              <a:rPr lang="cs-CZ" altLang="cs-CZ" b="1" dirty="0"/>
              <a:t>uspořádány právní vztahy k nemovitostem</a:t>
            </a:r>
            <a:r>
              <a:rPr lang="cs-CZ" altLang="cs-CZ" dirty="0"/>
              <a:t>, </a:t>
            </a:r>
            <a:r>
              <a:rPr lang="cs-CZ" altLang="cs-CZ" b="1" dirty="0"/>
              <a:t>na kterých jsou realizovány stavební výdaje</a:t>
            </a:r>
            <a:r>
              <a:rPr lang="cs-CZ" altLang="cs-CZ" dirty="0"/>
              <a:t>, nebo </a:t>
            </a:r>
            <a:r>
              <a:rPr lang="cs-CZ" altLang="cs-CZ" b="1" dirty="0"/>
              <a:t>do kterých budou umístěny podpořené stroje, technologie nebo vybavení</a:t>
            </a:r>
            <a:r>
              <a:rPr lang="cs-CZ" altLang="cs-CZ" dirty="0"/>
              <a:t> od data podání Žádosti o platbu na MAS do konce lhůty vázanosti projektu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Žadatel/příjemce dotace se zavazuje, že od podání Žádosti o dotaci na MAS po celou dobu lhůty vázanosti projektu na účel bude s předmětem projektu </a:t>
            </a:r>
            <a:r>
              <a:rPr lang="cs-CZ" altLang="cs-CZ" b="1" dirty="0"/>
              <a:t>nakládat obezřetně a s náležitou odbornou péčí </a:t>
            </a:r>
            <a:r>
              <a:rPr lang="cs-CZ" altLang="cs-CZ" dirty="0"/>
              <a:t>a </a:t>
            </a:r>
            <a:r>
              <a:rPr lang="cs-CZ" altLang="cs-CZ" b="1" dirty="0"/>
              <a:t>nebude</a:t>
            </a:r>
            <a:r>
              <a:rPr lang="cs-CZ" altLang="cs-CZ" dirty="0"/>
              <a:t> na tento majetek</a:t>
            </a:r>
            <a:r>
              <a:rPr lang="cs-CZ" altLang="cs-CZ" b="1" dirty="0"/>
              <a:t> zřizovat další zástavní právo </a:t>
            </a:r>
            <a:r>
              <a:rPr lang="cs-CZ" altLang="cs-CZ" dirty="0"/>
              <a:t>(netýká se zástavního práva nutného pro realizaci projektu);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1136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služby a obnova vesnic </a:t>
            </a:r>
            <a:r>
              <a:rPr lang="cs-CZ" dirty="0" smtClean="0"/>
              <a:t>                ve </a:t>
            </a:r>
            <a:r>
              <a:rPr lang="cs-CZ" dirty="0"/>
              <a:t>venkovských oblastech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Veřejná prostranství v obcích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Mateřské a základní školy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Hasičské zbrojnice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Vybrané </a:t>
            </a:r>
            <a:r>
              <a:rPr lang="cs-CZ" dirty="0"/>
              <a:t>kulturní památky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Kulturní a spolková zařízení včetně knihoven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Stezky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8065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Veřejná prostranství v obcích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28800"/>
            <a:ext cx="8457957" cy="4511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Podpora je zaměřena na obnovu veřejných prostranství a to včetně herních prvků. </a:t>
            </a:r>
          </a:p>
          <a:p>
            <a:pPr marL="0" indent="0">
              <a:buNone/>
            </a:pPr>
            <a:r>
              <a:rPr lang="cs-CZ" u="sng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Podpořena budou pouze tato veřejná prostranství</a:t>
            </a:r>
            <a:r>
              <a:rPr lang="cs-CZ" dirty="0" smtClean="0"/>
              <a:t>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Náměstí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Návsi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Tržiště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Bezprostřední okolí obecního úřadu, pošty, kostela, hřbitova, železniční stanice a dalších objektů občanské vybavenosti, které jsou ve vlastnictví obce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NELZE sportoviště.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74591574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2454</TotalTime>
  <Words>2908</Words>
  <Application>Microsoft Office PowerPoint</Application>
  <PresentationFormat>Širokoúhlá obrazovka</PresentationFormat>
  <Paragraphs>273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38</vt:i4>
      </vt:variant>
    </vt:vector>
  </HeadingPairs>
  <TitlesOfParts>
    <vt:vector size="48" baseType="lpstr">
      <vt:lpstr>Arial</vt:lpstr>
      <vt:lpstr>Calibri</vt:lpstr>
      <vt:lpstr>Calibri Light</vt:lpstr>
      <vt:lpstr>Times New Roman</vt:lpstr>
      <vt:lpstr>Trebuchet MS</vt:lpstr>
      <vt:lpstr>Wingdings</vt:lpstr>
      <vt:lpstr>Wingdings 2</vt:lpstr>
      <vt:lpstr>Wingdings 3</vt:lpstr>
      <vt:lpstr>HDOfficeLightV0</vt:lpstr>
      <vt:lpstr>Fazeta</vt:lpstr>
      <vt:lpstr>ŠKOLENÍ K 8.VÝZVĚ PRV - článek 20</vt:lpstr>
      <vt:lpstr>Program semináře </vt:lpstr>
      <vt:lpstr>Základní údaje k výzvě PRV 8</vt:lpstr>
      <vt:lpstr>Společné podmínky pro všechny Fiche </vt:lpstr>
      <vt:lpstr>Společné podmínky pro všechny Fiche </vt:lpstr>
      <vt:lpstr>Společné podmínky pro všechny Fiche </vt:lpstr>
      <vt:lpstr>Lhůta vázanosti projektu</vt:lpstr>
      <vt:lpstr>Základní služby a obnova vesnic                 ve venkovských oblastech</vt:lpstr>
      <vt:lpstr>Veřejná prostranství v obcích</vt:lpstr>
      <vt:lpstr>Veřejná prostranství v obcích</vt:lpstr>
      <vt:lpstr>Veřejná prostranství v obcích</vt:lpstr>
      <vt:lpstr>Mateřské a základní školy</vt:lpstr>
      <vt:lpstr>Mateřské a základní školy</vt:lpstr>
      <vt:lpstr>Mateřské a základní školy</vt:lpstr>
      <vt:lpstr>Mateřské a základní školy</vt:lpstr>
      <vt:lpstr>Mateřské a základní školy</vt:lpstr>
      <vt:lpstr>Mateřské a základní školy</vt:lpstr>
      <vt:lpstr>Hasičské zbrojnice</vt:lpstr>
      <vt:lpstr>Hasičské zbrojnice</vt:lpstr>
      <vt:lpstr>Hasičské zbrojnice</vt:lpstr>
      <vt:lpstr>Vybrané kulturní památky</vt:lpstr>
      <vt:lpstr>Vybrané kulturní památky</vt:lpstr>
      <vt:lpstr>Vybrané kulturní památky</vt:lpstr>
      <vt:lpstr>Vybrané kulturní památky</vt:lpstr>
      <vt:lpstr>Kulturní a spolková zařízení včetně knihoven </vt:lpstr>
      <vt:lpstr>Kulturní a spolková zařízení včetně knihoven</vt:lpstr>
      <vt:lpstr>Kulturní a spolková zařízení včetně knihoven</vt:lpstr>
      <vt:lpstr>Kulturní a spolková zařízení včetně knihoven</vt:lpstr>
      <vt:lpstr>Stezky </vt:lpstr>
      <vt:lpstr>Stezky</vt:lpstr>
      <vt:lpstr>Stezky</vt:lpstr>
      <vt:lpstr>Stezky</vt:lpstr>
      <vt:lpstr>Podání Žádosti o dotaci na MAS včetně doložení příloh k Žádosti o dotaci</vt:lpstr>
      <vt:lpstr>Administrativní kontrola a kontrola přijatelnosti Žádosti o dotaci na MAS</vt:lpstr>
      <vt:lpstr>Administrace na RO SZIF</vt:lpstr>
      <vt:lpstr>Způsob účtování žadatele/příjemce dotace a způsob účtování o poskytované dotaci </vt:lpstr>
      <vt:lpstr>Cenový  marketing</vt:lpstr>
      <vt:lpstr>Děkujeme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služby a obnova vesnic ve venkovských oblastech</dc:title>
  <dc:creator>oem</dc:creator>
  <cp:lastModifiedBy>Petra Čejková</cp:lastModifiedBy>
  <cp:revision>88</cp:revision>
  <dcterms:created xsi:type="dcterms:W3CDTF">2019-03-07T09:28:11Z</dcterms:created>
  <dcterms:modified xsi:type="dcterms:W3CDTF">2019-10-01T11:01:03Z</dcterms:modified>
</cp:coreProperties>
</file>