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6" r:id="rId28"/>
    <p:sldId id="287" r:id="rId29"/>
    <p:sldId id="282" r:id="rId30"/>
    <p:sldId id="283" r:id="rId31"/>
    <p:sldId id="284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12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89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84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72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89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77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5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71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69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480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91633A3-5B69-4843-BE4B-567C2240E984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C0DADBD-129B-42EB-B4A4-0F2C52D9875B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07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Školení pro partnery </a:t>
            </a:r>
            <a:br>
              <a:rPr lang="cs-CZ" dirty="0" smtClean="0"/>
            </a:br>
            <a:r>
              <a:rPr lang="cs-CZ" sz="6600" dirty="0" smtClean="0"/>
              <a:t>projekt - Šablony pro NNO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331" y="4812792"/>
            <a:ext cx="5707203" cy="1273508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41121" y="4232366"/>
            <a:ext cx="4502330" cy="4571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34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428D96"/>
                </a:solidFill>
              </a:rPr>
              <a:t>„</a:t>
            </a:r>
            <a:r>
              <a:rPr lang="cs-CZ" b="1" i="1" dirty="0">
                <a:solidFill>
                  <a:srgbClr val="428D96"/>
                </a:solidFill>
              </a:rPr>
              <a:t>Sdílení</a:t>
            </a:r>
            <a:r>
              <a:rPr lang="cs-CZ" b="1" dirty="0">
                <a:solidFill>
                  <a:srgbClr val="428D96"/>
                </a:solidFill>
              </a:rPr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72186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Dokládání výstupů ve zprávě o realizaci projektu </a:t>
            </a:r>
            <a:r>
              <a:rPr lang="cs-CZ" dirty="0"/>
              <a:t>	</a:t>
            </a:r>
          </a:p>
          <a:p>
            <a:pPr algn="just"/>
            <a:r>
              <a:rPr lang="cs-CZ" dirty="0" err="1"/>
              <a:t>Sken</a:t>
            </a:r>
            <a:r>
              <a:rPr lang="cs-CZ" dirty="0"/>
              <a:t> zápisu o provedených návštěvách </a:t>
            </a:r>
          </a:p>
          <a:p>
            <a:r>
              <a:rPr lang="cs-CZ" dirty="0"/>
              <a:t>prohlášení, že pracovníci NNO jsou zapojeni do neformálního vzdělávání dětí/mládeže (pro pracovníka příjemce může být nahrazeno originálem pracovní smlouvy); v případě zapojení zaměstnance školy / školského zařízení </a:t>
            </a:r>
            <a:r>
              <a:rPr lang="cs-CZ" dirty="0" err="1"/>
              <a:t>sken</a:t>
            </a:r>
            <a:r>
              <a:rPr lang="cs-CZ" dirty="0"/>
              <a:t> pracovní smlouvy; </a:t>
            </a:r>
          </a:p>
          <a:p>
            <a:r>
              <a:rPr lang="cs-CZ" dirty="0" smtClean="0"/>
              <a:t>jména </a:t>
            </a:r>
            <a:r>
              <a:rPr lang="cs-CZ" dirty="0"/>
              <a:t>a podpisy zapojených pracovníků a statutárních orgánů vysílající a hostitelské organizace. </a:t>
            </a:r>
          </a:p>
          <a:p>
            <a:r>
              <a:rPr lang="cs-CZ" b="1" u="sng" dirty="0" smtClean="0">
                <a:solidFill>
                  <a:srgbClr val="428D96"/>
                </a:solidFill>
              </a:rPr>
              <a:t>Vzor zápisu je v příloze, držte se ho.</a:t>
            </a:r>
            <a:endParaRPr lang="cs-CZ" b="1" u="sng" dirty="0">
              <a:solidFill>
                <a:srgbClr val="428D96"/>
              </a:solidFill>
            </a:endParaRPr>
          </a:p>
          <a:p>
            <a:pPr algn="just"/>
            <a:r>
              <a:rPr lang="cs-CZ" b="1" dirty="0" smtClean="0"/>
              <a:t>Rozdíly </a:t>
            </a:r>
            <a:r>
              <a:rPr lang="cs-CZ" b="1" dirty="0"/>
              <a:t>v dokládání výstupů ve zprávě o realizaci</a:t>
            </a:r>
            <a:r>
              <a:rPr lang="cs-CZ" b="1" dirty="0" smtClean="0"/>
              <a:t>:</a:t>
            </a:r>
            <a:endParaRPr lang="cs-CZ" b="1" dirty="0"/>
          </a:p>
          <a:p>
            <a:pPr algn="just"/>
            <a:r>
              <a:rPr lang="cs-CZ" dirty="0"/>
              <a:t>V </a:t>
            </a:r>
            <a:r>
              <a:rPr lang="cs-CZ" b="1" dirty="0"/>
              <a:t>ŠAB</a:t>
            </a:r>
            <a:r>
              <a:rPr lang="cs-CZ" dirty="0" smtClean="0"/>
              <a:t> </a:t>
            </a:r>
            <a:r>
              <a:rPr lang="cs-CZ" dirty="0"/>
              <a:t>č. 5 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cs-CZ" i="1" dirty="0">
                <a:solidFill>
                  <a:schemeClr val="bg2">
                    <a:lumMod val="75000"/>
                  </a:schemeClr>
                </a:solidFill>
              </a:rPr>
              <a:t>s proplácením osobních nákladů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) </a:t>
            </a:r>
            <a:r>
              <a:rPr lang="cs-CZ" b="1" dirty="0"/>
              <a:t>navíc</a:t>
            </a:r>
            <a:r>
              <a:rPr lang="cs-CZ" dirty="0"/>
              <a:t> </a:t>
            </a:r>
            <a:r>
              <a:rPr lang="cs-CZ" dirty="0" err="1"/>
              <a:t>sken</a:t>
            </a:r>
            <a:r>
              <a:rPr lang="cs-CZ" dirty="0"/>
              <a:t> pracovněprávního dokumentu (smlouva, DPČ, DPP) pro pracovníky, u kterých je požadováno proplacení osobních nákladů.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836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428D96"/>
                </a:solidFill>
              </a:rPr>
              <a:t>„</a:t>
            </a:r>
            <a:r>
              <a:rPr lang="cs-CZ" b="1" i="1" dirty="0">
                <a:solidFill>
                  <a:srgbClr val="428D96"/>
                </a:solidFill>
              </a:rPr>
              <a:t>Sdílení</a:t>
            </a:r>
            <a:r>
              <a:rPr lang="cs-CZ" b="1" dirty="0">
                <a:solidFill>
                  <a:srgbClr val="428D96"/>
                </a:solidFill>
              </a:rPr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  Dokládaní </a:t>
            </a:r>
            <a:r>
              <a:rPr lang="cs-CZ" b="1" dirty="0"/>
              <a:t>výstupů při kontrole na místě: </a:t>
            </a:r>
            <a:endParaRPr lang="cs-CZ" sz="1600" dirty="0"/>
          </a:p>
          <a:p>
            <a:r>
              <a:rPr lang="cs-CZ" dirty="0" smtClean="0"/>
              <a:t>1. Originál </a:t>
            </a:r>
            <a:r>
              <a:rPr lang="cs-CZ" dirty="0"/>
              <a:t>zápisů o provedených návštěvách; </a:t>
            </a:r>
          </a:p>
          <a:p>
            <a:r>
              <a:rPr lang="cs-CZ" dirty="0"/>
              <a:t>2. originál potvrzení/smlouvy o práci s dětmi a mládeží obou zúčastněných pracovníků; </a:t>
            </a:r>
          </a:p>
          <a:p>
            <a:r>
              <a:rPr lang="cs-CZ" dirty="0"/>
              <a:t>3. rozhovor se zapojenými pracovníky z vysílající a hostitelské organizace, případně fyzická kontrola realizace návštěvy (pokud by kontrola na místě probíhala v době konání návštěvy). </a:t>
            </a:r>
          </a:p>
          <a:p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593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>
                <a:solidFill>
                  <a:srgbClr val="428D96"/>
                </a:solidFill>
              </a:rPr>
              <a:t>„</a:t>
            </a:r>
            <a:r>
              <a:rPr lang="cs-CZ" b="1" i="1" dirty="0">
                <a:solidFill>
                  <a:srgbClr val="428D96"/>
                </a:solidFill>
              </a:rPr>
              <a:t>Tandem“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9531" y="1863151"/>
            <a:ext cx="10058400" cy="402336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Cílem aktivity </a:t>
            </a:r>
            <a:r>
              <a:rPr lang="cs-CZ" dirty="0">
                <a:solidFill>
                  <a:schemeClr val="tx1"/>
                </a:solidFill>
              </a:rPr>
              <a:t>je prohloubit spolupráci pracovníků organizací působících v neformálním vzdělávání dětí a mládeže v oblasti podpory společného vzdělávání, rozvoje </a:t>
            </a:r>
            <a:r>
              <a:rPr lang="cs-CZ" dirty="0" smtClean="0">
                <a:solidFill>
                  <a:schemeClr val="tx1"/>
                </a:solidFill>
              </a:rPr>
              <a:t>základních gramotností </a:t>
            </a:r>
            <a:r>
              <a:rPr lang="cs-CZ" dirty="0">
                <a:solidFill>
                  <a:schemeClr val="tx1"/>
                </a:solidFill>
              </a:rPr>
              <a:t>a klíčových kompetencí s dalšími aktéry </a:t>
            </a:r>
            <a:r>
              <a:rPr lang="cs-CZ" dirty="0" smtClean="0">
                <a:solidFill>
                  <a:schemeClr val="tx1"/>
                </a:solidFill>
              </a:rPr>
              <a:t>vzdělávání.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Přínosem </a:t>
            </a:r>
            <a:r>
              <a:rPr lang="cs-CZ" dirty="0">
                <a:solidFill>
                  <a:schemeClr val="tx1"/>
                </a:solidFill>
              </a:rPr>
              <a:t>této metody je větší pestrost, zajímavost a efektivita práce i možnost individuálního přístupu k dětem a žákům</a:t>
            </a:r>
            <a:r>
              <a:rPr lang="cs-CZ" sz="1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dirty="0">
                <a:solidFill>
                  <a:schemeClr val="tx1"/>
                </a:solidFill>
              </a:rPr>
              <a:t>Při tandemovém neformálním vzdělávání působí současně dva pracovníci, kteří vzdělávání nejen společně realizují, ale také se na něj společně připravují a v závěru celý proces vyhodnocují i na základě zpětné vazby od dětí a </a:t>
            </a:r>
            <a:r>
              <a:rPr lang="cs-CZ" dirty="0" smtClean="0">
                <a:solidFill>
                  <a:schemeClr val="tx1"/>
                </a:solidFill>
              </a:rPr>
              <a:t>žáků.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087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>
                <a:solidFill>
                  <a:srgbClr val="428D96"/>
                </a:solidFill>
              </a:rPr>
              <a:t>„</a:t>
            </a:r>
            <a:r>
              <a:rPr lang="cs-CZ" b="1" i="1" dirty="0">
                <a:solidFill>
                  <a:srgbClr val="428D96"/>
                </a:solidFill>
              </a:rPr>
              <a:t>Tandem“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9600" dirty="0" smtClean="0"/>
              <a:t>Spolupráce </a:t>
            </a:r>
            <a:r>
              <a:rPr lang="cs-CZ" sz="9600" dirty="0"/>
              <a:t>dvou vzdělavatelů z organizací působících v neformálním vzdělávání dětí a mládeže </a:t>
            </a:r>
            <a:r>
              <a:rPr lang="cs-CZ" sz="9600" b="1" dirty="0">
                <a:solidFill>
                  <a:schemeClr val="accent1"/>
                </a:solidFill>
              </a:rPr>
              <a:t>(1+1</a:t>
            </a:r>
            <a:r>
              <a:rPr lang="cs-CZ" sz="9600" b="1" dirty="0" smtClean="0">
                <a:solidFill>
                  <a:schemeClr val="accent1"/>
                </a:solidFill>
              </a:rPr>
              <a:t>)</a:t>
            </a:r>
            <a:endParaRPr lang="cs-CZ" sz="9600" b="1" dirty="0">
              <a:solidFill>
                <a:schemeClr val="accent1"/>
              </a:solidFill>
            </a:endParaRPr>
          </a:p>
          <a:p>
            <a:r>
              <a:rPr lang="cs-CZ" sz="9600" dirty="0"/>
              <a:t>Jednotka pro </a:t>
            </a:r>
            <a:r>
              <a:rPr lang="cs-CZ" sz="9600" b="1" dirty="0"/>
              <a:t>2 pracovníky</a:t>
            </a:r>
            <a:r>
              <a:rPr lang="cs-CZ" sz="9600" dirty="0"/>
              <a:t>, kteří společně naplánují a zrealizují </a:t>
            </a:r>
            <a:r>
              <a:rPr lang="cs-CZ" sz="9600" b="1" dirty="0"/>
              <a:t>10 hodin TNV </a:t>
            </a:r>
            <a:r>
              <a:rPr lang="cs-CZ" sz="9600" dirty="0"/>
              <a:t>(lze spojovat max. 2 hodiny) v průběhu 5 měsíců;</a:t>
            </a:r>
          </a:p>
          <a:p>
            <a:pPr marL="0" indent="0">
              <a:buNone/>
            </a:pPr>
            <a:endParaRPr lang="cs-CZ" sz="8000" dirty="0"/>
          </a:p>
          <a:p>
            <a:r>
              <a:rPr lang="cs-CZ" sz="9600" dirty="0"/>
              <a:t>kolegou v TNV může být: 1. pracovník ze stejné NNO / stejného 					   pobočného spolku;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9600" dirty="0"/>
              <a:t>                                                 2. pracovník z jiné NNO / pobočného spolku 				   (jiné IČO než realizátor aktivity);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9600" dirty="0"/>
              <a:t>                                                 3. pedagogický pracovník školy / školského 				    zařízení.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905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>
                <a:solidFill>
                  <a:srgbClr val="428D96"/>
                </a:solidFill>
              </a:rPr>
              <a:t>„</a:t>
            </a:r>
            <a:r>
              <a:rPr lang="cs-CZ" b="1" i="1" dirty="0">
                <a:solidFill>
                  <a:srgbClr val="428D96"/>
                </a:solidFill>
              </a:rPr>
              <a:t>Tandem“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Dokládání výstupů ve zprávě o realizaci </a:t>
            </a:r>
            <a:r>
              <a:rPr lang="cs-CZ" b="1" dirty="0" smtClean="0"/>
              <a:t>projektu: </a:t>
            </a:r>
            <a:r>
              <a:rPr lang="cs-CZ" dirty="0"/>
              <a:t>	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err="1" smtClean="0"/>
              <a:t>sken</a:t>
            </a:r>
            <a:r>
              <a:rPr lang="cs-CZ" dirty="0" smtClean="0"/>
              <a:t> záznamu </a:t>
            </a:r>
            <a:r>
              <a:rPr lang="cs-CZ" dirty="0"/>
              <a:t>realizace tandemového </a:t>
            </a:r>
            <a:r>
              <a:rPr lang="cs-CZ" dirty="0" smtClean="0"/>
              <a:t>vzdělávání </a:t>
            </a:r>
            <a:r>
              <a:rPr lang="cs-CZ" dirty="0"/>
              <a:t>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prohlášení, že pracovníci NNO jsou zapojeni do neformálního vzdělávání dětí/mládeže (pro pracovníka příjemce může být nahrazeno originálem pracovní smlouvy); v případě zapojení zaměstnance školy / školského zařízení </a:t>
            </a:r>
            <a:r>
              <a:rPr lang="cs-CZ" dirty="0" err="1"/>
              <a:t>sken</a:t>
            </a:r>
            <a:r>
              <a:rPr lang="cs-CZ" dirty="0"/>
              <a:t> pracovní smlouvy;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jména a podpisy pracovníků zapojených do TNV a statutárního orgánu realizátora aktivity. </a:t>
            </a:r>
            <a:endParaRPr lang="cs-CZ" b="1" u="sng" dirty="0" smtClean="0">
              <a:solidFill>
                <a:srgbClr val="428D96"/>
              </a:solidFill>
            </a:endParaRPr>
          </a:p>
          <a:p>
            <a:r>
              <a:rPr lang="cs-CZ" b="1" u="sng" dirty="0" smtClean="0">
                <a:solidFill>
                  <a:srgbClr val="428D96"/>
                </a:solidFill>
              </a:rPr>
              <a:t>Vzor zápisu je v příloze, držte se ho.</a:t>
            </a:r>
          </a:p>
          <a:p>
            <a:pPr algn="just"/>
            <a:r>
              <a:rPr lang="cs-CZ" b="1" dirty="0" smtClean="0"/>
              <a:t>Rozdíly </a:t>
            </a:r>
            <a:r>
              <a:rPr lang="cs-CZ" b="1" dirty="0"/>
              <a:t>v dokládání výstupů ve zprávě o realizaci:</a:t>
            </a:r>
          </a:p>
          <a:p>
            <a:pPr algn="just"/>
            <a:r>
              <a:rPr lang="cs-CZ" dirty="0"/>
              <a:t>V </a:t>
            </a:r>
            <a:r>
              <a:rPr lang="cs-CZ" b="1" dirty="0"/>
              <a:t>ŠAB</a:t>
            </a:r>
            <a:r>
              <a:rPr lang="cs-CZ" dirty="0"/>
              <a:t> č. </a:t>
            </a:r>
            <a:r>
              <a:rPr lang="cs-CZ" dirty="0" smtClean="0"/>
              <a:t>7 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cs-CZ" i="1" dirty="0">
                <a:solidFill>
                  <a:schemeClr val="bg2">
                    <a:lumMod val="75000"/>
                  </a:schemeClr>
                </a:solidFill>
              </a:rPr>
              <a:t>s proplácením osobních nákladů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) </a:t>
            </a:r>
            <a:r>
              <a:rPr lang="cs-CZ" b="1" dirty="0"/>
              <a:t>navíc</a:t>
            </a:r>
            <a:r>
              <a:rPr lang="cs-CZ" dirty="0"/>
              <a:t> </a:t>
            </a:r>
            <a:r>
              <a:rPr lang="cs-CZ" dirty="0" err="1"/>
              <a:t>sken</a:t>
            </a:r>
            <a:r>
              <a:rPr lang="cs-CZ" dirty="0"/>
              <a:t> pracovněprávního dokumentu (smlouva, DPČ, DPP) pro pracovníky, u kterých je požadováno proplacení osobních nákladů.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388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>
                <a:solidFill>
                  <a:srgbClr val="428D96"/>
                </a:solidFill>
              </a:rPr>
              <a:t>„</a:t>
            </a:r>
            <a:r>
              <a:rPr lang="cs-CZ" b="1" i="1" dirty="0">
                <a:solidFill>
                  <a:srgbClr val="428D96"/>
                </a:solidFill>
              </a:rPr>
              <a:t>Tandem“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Dokládaní výstupů při kontrole na místě:</a:t>
            </a:r>
            <a:endParaRPr lang="cs-CZ" dirty="0"/>
          </a:p>
          <a:p>
            <a:r>
              <a:rPr lang="cs-CZ" dirty="0"/>
              <a:t>1. Originál záznamu z realizace 10 hodin TNV; </a:t>
            </a:r>
          </a:p>
          <a:p>
            <a:r>
              <a:rPr lang="cs-CZ" dirty="0"/>
              <a:t>2. originál </a:t>
            </a:r>
            <a:r>
              <a:rPr lang="cs-CZ" b="1" dirty="0"/>
              <a:t>knihy docházky </a:t>
            </a:r>
            <a:r>
              <a:rPr lang="cs-CZ" dirty="0"/>
              <a:t>s vyznačením 10 hodin, ve kterých proběhlo tandemové vzdělávání; </a:t>
            </a:r>
          </a:p>
          <a:p>
            <a:r>
              <a:rPr lang="cs-CZ" dirty="0"/>
              <a:t>3. originál potvrzení o smluvním vztahu s NNO pro oba pracovníky (pro pracovníka příjemce může být nahrazeno originálem pracovní smlouvy); </a:t>
            </a:r>
          </a:p>
          <a:p>
            <a:r>
              <a:rPr lang="cs-CZ" dirty="0"/>
              <a:t>4. rozhovor s pracovníky – účastníky TNV, případně fyzická návštěva tandemového vzdělávání, pokud by kontrola na místě probíhala v době jeho konání. </a:t>
            </a:r>
          </a:p>
          <a:p>
            <a:r>
              <a:rPr lang="cs-CZ" dirty="0"/>
              <a:t>	</a:t>
            </a:r>
          </a:p>
          <a:p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/>
              <a:t>nutné vést knihu po celou dobu neformálního vzdělávání (klub, kroužek apod.). Jako vzor lze použít vzor knihy docházky u aktivity č. 10 Klub v neformálním 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2332004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428D96"/>
                </a:solidFill>
              </a:rPr>
              <a:t>„Nové metody“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z uvedených </a:t>
            </a:r>
            <a:r>
              <a:rPr lang="cs-CZ" b="1" dirty="0"/>
              <a:t>tematických variant</a:t>
            </a:r>
            <a:r>
              <a:rPr lang="cs-CZ" dirty="0"/>
              <a:t>:  čtenářská gramotnost; matematická gramotnost; cizí jazyky; osobnostně sociální rozvoj; inkluze; podnikavost; polytechnické vzdělávání; ICT; projektová výuka; kulturní povědomí a vyjádření.</a:t>
            </a:r>
          </a:p>
          <a:p>
            <a:r>
              <a:rPr lang="cs-CZ" dirty="0"/>
              <a:t>Spolupráce </a:t>
            </a:r>
            <a:r>
              <a:rPr lang="cs-CZ" b="1" dirty="0"/>
              <a:t>experta</a:t>
            </a:r>
            <a:r>
              <a:rPr lang="cs-CZ" dirty="0"/>
              <a:t> s dalšími 2 kolegy – pracovníky – začátečníky z jedné NNO;  </a:t>
            </a:r>
            <a:r>
              <a:rPr lang="cs-CZ" b="1" dirty="0">
                <a:solidFill>
                  <a:schemeClr val="accent1"/>
                </a:solidFill>
              </a:rPr>
              <a:t>(1+2)</a:t>
            </a:r>
          </a:p>
          <a:p>
            <a:r>
              <a:rPr lang="cs-CZ" dirty="0"/>
              <a:t>Expert může, ale nemusí být z jiné organizace;</a:t>
            </a:r>
          </a:p>
          <a:p>
            <a:r>
              <a:rPr lang="cs-CZ" b="1" dirty="0"/>
              <a:t>Expert připraví</a:t>
            </a:r>
            <a:r>
              <a:rPr lang="cs-CZ" dirty="0"/>
              <a:t>: Vzdělávací blok v délce minimálně </a:t>
            </a:r>
            <a:r>
              <a:rPr lang="cs-CZ" b="1" dirty="0"/>
              <a:t>5 hodin vzdělávacích aktivit </a:t>
            </a:r>
            <a:r>
              <a:rPr lang="cs-CZ" dirty="0"/>
              <a:t>(setkání, lekcí, mentorských rozhovorů atd.) 	</a:t>
            </a:r>
          </a:p>
          <a:p>
            <a:r>
              <a:rPr lang="cs-CZ" dirty="0"/>
              <a:t>Expert s každým začátečníkem připraví </a:t>
            </a:r>
            <a:r>
              <a:rPr lang="cs-CZ" b="1" dirty="0"/>
              <a:t>1 lekci </a:t>
            </a:r>
            <a:r>
              <a:rPr lang="cs-CZ" dirty="0"/>
              <a:t>neformální vzdělávací činnosti; kterou pracovník-</a:t>
            </a:r>
            <a:r>
              <a:rPr lang="cs-CZ" b="1" dirty="0"/>
              <a:t>začátečník</a:t>
            </a:r>
            <a:r>
              <a:rPr lang="cs-CZ" dirty="0"/>
              <a:t> za přítomnosti experta následně </a:t>
            </a:r>
            <a:r>
              <a:rPr lang="cs-CZ" b="1" dirty="0"/>
              <a:t>zrealizuje.</a:t>
            </a:r>
          </a:p>
          <a:p>
            <a:r>
              <a:rPr lang="cs-CZ" dirty="0"/>
              <a:t>Výstup = 2 začátečníci, absolventi bloku přípravy a zavádění nové metody do neformálního vzdělávání</a:t>
            </a:r>
            <a:r>
              <a:rPr lang="cs-CZ" dirty="0" smtClean="0"/>
              <a:t>. </a:t>
            </a: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897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428D96"/>
                </a:solidFill>
              </a:rPr>
              <a:t>„Nové metody“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solidFill>
                  <a:schemeClr val="tx1"/>
                </a:solidFill>
              </a:rPr>
              <a:t>Dokládání výstupů ve zprávě o realizaci projektu: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s</a:t>
            </a:r>
            <a:r>
              <a:rPr lang="cs-CZ" dirty="0" err="1" smtClean="0">
                <a:solidFill>
                  <a:schemeClr val="tx1"/>
                </a:solidFill>
              </a:rPr>
              <a:t>ken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záznamu o realizaci aktivity v neformálním vzdělávání 	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prohlášení, že pracovníci NNO jsou zapojeni do neformálního vzdělávání dětí/mládeže (pro pracovníka příjemce může být nahrazeno originálem pracovní smlouvy); v případě zapojení zaměstnance školy / školského zařízení </a:t>
            </a:r>
            <a:r>
              <a:rPr lang="cs-CZ" dirty="0" err="1">
                <a:solidFill>
                  <a:schemeClr val="tx1"/>
                </a:solidFill>
              </a:rPr>
              <a:t>sken</a:t>
            </a:r>
            <a:r>
              <a:rPr lang="cs-CZ" dirty="0">
                <a:solidFill>
                  <a:schemeClr val="tx1"/>
                </a:solidFill>
              </a:rPr>
              <a:t> pracovní smlouvy;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jména a podpisy pracovníků </a:t>
            </a:r>
            <a:r>
              <a:rPr lang="cs-CZ" dirty="0" smtClean="0">
                <a:solidFill>
                  <a:schemeClr val="tx1"/>
                </a:solidFill>
              </a:rPr>
              <a:t>a </a:t>
            </a:r>
            <a:r>
              <a:rPr lang="cs-CZ" dirty="0">
                <a:solidFill>
                  <a:schemeClr val="tx1"/>
                </a:solidFill>
              </a:rPr>
              <a:t>statutárního orgánu realizátora aktivity.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b="1" u="sng" dirty="0">
              <a:solidFill>
                <a:schemeClr val="tx1"/>
              </a:solidFill>
            </a:endParaRP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Rozdíly v dokládání výstupů ve zprávě o realizaci: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</a:t>
            </a:r>
            <a:r>
              <a:rPr lang="cs-CZ" b="1" dirty="0">
                <a:solidFill>
                  <a:schemeClr val="tx1"/>
                </a:solidFill>
              </a:rPr>
              <a:t>ŠAB</a:t>
            </a:r>
            <a:r>
              <a:rPr lang="cs-CZ" dirty="0">
                <a:solidFill>
                  <a:schemeClr val="tx1"/>
                </a:solidFill>
              </a:rPr>
              <a:t> č. </a:t>
            </a:r>
            <a:r>
              <a:rPr lang="cs-CZ" dirty="0" smtClean="0">
                <a:solidFill>
                  <a:schemeClr val="tx1"/>
                </a:solidFill>
              </a:rPr>
              <a:t>9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i="1" dirty="0">
                <a:solidFill>
                  <a:srgbClr val="0070C0"/>
                </a:solidFill>
              </a:rPr>
              <a:t>s proplácením osobních nákladů</a:t>
            </a:r>
            <a:r>
              <a:rPr lang="cs-CZ" dirty="0">
                <a:solidFill>
                  <a:schemeClr val="tx1"/>
                </a:solidFill>
              </a:rPr>
              <a:t>) </a:t>
            </a:r>
            <a:r>
              <a:rPr lang="cs-CZ" b="1" dirty="0">
                <a:solidFill>
                  <a:schemeClr val="tx1"/>
                </a:solidFill>
              </a:rPr>
              <a:t>navíc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sken</a:t>
            </a:r>
            <a:r>
              <a:rPr lang="cs-CZ" dirty="0">
                <a:solidFill>
                  <a:schemeClr val="tx1"/>
                </a:solidFill>
              </a:rPr>
              <a:t> pracovněprávního dokumentu (smlouva, DPČ, DPP) pro pracovníky, u kterých je požadováno proplacení osobních nákladů. </a:t>
            </a:r>
          </a:p>
          <a:p>
            <a:pPr>
              <a:buFont typeface="Arial" panose="020B0604020202020204" pitchFamily="34" charset="0"/>
              <a:buChar char="•"/>
            </a:pPr>
            <a:endParaRPr lang="cs-CZ" b="1" u="sng" dirty="0">
              <a:solidFill>
                <a:srgbClr val="428D96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19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428D96"/>
                </a:solidFill>
              </a:rPr>
              <a:t>„Nové metody“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Dokládaní výstupů při kontrole na místě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1. Originál záznamu o realizaci aktivity v neformálním vzdělávání; </a:t>
            </a:r>
          </a:p>
          <a:p>
            <a:r>
              <a:rPr lang="cs-CZ" dirty="0">
                <a:solidFill>
                  <a:schemeClr val="tx1"/>
                </a:solidFill>
              </a:rPr>
              <a:t>2. originál potvrzení o spolupráci pracovníka-začátečníka s NNO na základě smluvního vztahu při neformálním vzdělávání dětí a mládeže. Pro zaměstnance příjemce může být nahrazeno originálem pracovní smlouvy; </a:t>
            </a:r>
          </a:p>
          <a:p>
            <a:r>
              <a:rPr lang="cs-CZ" dirty="0">
                <a:solidFill>
                  <a:schemeClr val="tx1"/>
                </a:solidFill>
              </a:rPr>
              <a:t>3. originál </a:t>
            </a:r>
            <a:r>
              <a:rPr lang="cs-CZ" b="1" dirty="0">
                <a:solidFill>
                  <a:schemeClr val="tx1"/>
                </a:solidFill>
              </a:rPr>
              <a:t>knihy docházky </a:t>
            </a:r>
            <a:r>
              <a:rPr lang="cs-CZ" dirty="0">
                <a:solidFill>
                  <a:schemeClr val="tx1"/>
                </a:solidFill>
              </a:rPr>
              <a:t>s vyznačením hodin, ve kterých proběhla realizace lekcí; </a:t>
            </a:r>
          </a:p>
          <a:p>
            <a:r>
              <a:rPr lang="cs-CZ" dirty="0">
                <a:solidFill>
                  <a:schemeClr val="tx1"/>
                </a:solidFill>
              </a:rPr>
              <a:t>4. rozhovor s účastníky aktivity, případně fyzická návštěva vzdělávací aktivity či lekce, pokud by kontrola na místě probíhala v době jejího konání. </a:t>
            </a:r>
          </a:p>
          <a:p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029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428D96"/>
                </a:solidFill>
              </a:rPr>
              <a:t>„Klub v neformálním vzdělávání“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Cílem aktivity </a:t>
            </a:r>
            <a:r>
              <a:rPr lang="cs-CZ" dirty="0">
                <a:solidFill>
                  <a:schemeClr val="tx1"/>
                </a:solidFill>
              </a:rPr>
              <a:t>je podpora účastníků neformálního vzdělávání v oblasti vybraných klíčových kompetencí (občanské kompetence, badatelství, praktické zručnosti - polytechnická výchova), pro jejichž rozvoj je efektivním nástrojem právě mimoškolní vzdělávání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endParaRPr lang="cs-CZ" sz="1000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Varianty:    </a:t>
            </a:r>
          </a:p>
          <a:p>
            <a:r>
              <a:rPr lang="cs-CZ" b="1" dirty="0">
                <a:solidFill>
                  <a:schemeClr val="tx1"/>
                </a:solidFill>
              </a:rPr>
              <a:t>a) klub demokratického občanství       </a:t>
            </a:r>
          </a:p>
          <a:p>
            <a:r>
              <a:rPr lang="cs-CZ" b="1" dirty="0">
                <a:solidFill>
                  <a:schemeClr val="tx1"/>
                </a:solidFill>
              </a:rPr>
              <a:t>b) badatelský klub;    </a:t>
            </a:r>
          </a:p>
          <a:p>
            <a:r>
              <a:rPr lang="cs-CZ" b="1" dirty="0">
                <a:solidFill>
                  <a:schemeClr val="tx1"/>
                </a:solidFill>
              </a:rPr>
              <a:t>c) klub praktických dovedností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endParaRPr lang="cs-CZ" sz="11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Činnost </a:t>
            </a:r>
            <a:r>
              <a:rPr lang="cs-CZ" dirty="0">
                <a:solidFill>
                  <a:schemeClr val="tx1"/>
                </a:solidFill>
              </a:rPr>
              <a:t>klubu nesmí být poskytována účastníkům za úplatu 	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Pro naplnění výstupu je nezbytné, aby průměrná návštěvnost aktivity byla min. 75 % z celkového počtu zapsaných účastníků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08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28D96"/>
                </a:solidFill>
              </a:rPr>
              <a:t>Základní parametry výzvy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solidFill>
                <a:srgbClr val="428D96"/>
              </a:solidFill>
            </a:endParaRPr>
          </a:p>
          <a:p>
            <a:r>
              <a:rPr lang="cs-CZ" b="1" dirty="0" smtClean="0">
                <a:solidFill>
                  <a:srgbClr val="428D96"/>
                </a:solidFill>
              </a:rPr>
              <a:t>Cílem</a:t>
            </a:r>
            <a:r>
              <a:rPr lang="cs-CZ" dirty="0" smtClean="0"/>
              <a:t> </a:t>
            </a:r>
            <a:r>
              <a:rPr lang="cs-CZ" dirty="0"/>
              <a:t>aktivit projektů této výzvy je </a:t>
            </a:r>
            <a:r>
              <a:rPr lang="cs-CZ" b="1" dirty="0">
                <a:solidFill>
                  <a:srgbClr val="428D96"/>
                </a:solidFill>
              </a:rPr>
              <a:t>z</a:t>
            </a:r>
            <a:r>
              <a:rPr lang="cs-CZ" b="1" i="1" dirty="0">
                <a:solidFill>
                  <a:srgbClr val="428D96"/>
                </a:solidFill>
              </a:rPr>
              <a:t>k</a:t>
            </a:r>
            <a:r>
              <a:rPr lang="cs-CZ" b="1" dirty="0">
                <a:solidFill>
                  <a:srgbClr val="428D96"/>
                </a:solidFill>
              </a:rPr>
              <a:t>valitnění neformálního vzdělávání</a:t>
            </a:r>
            <a:r>
              <a:rPr lang="cs-CZ" dirty="0"/>
              <a:t> </a:t>
            </a:r>
            <a:r>
              <a:rPr lang="cs-CZ" b="1" dirty="0">
                <a:solidFill>
                  <a:srgbClr val="428D96"/>
                </a:solidFill>
              </a:rPr>
              <a:t>a vzdělávání pracovníků</a:t>
            </a:r>
            <a:r>
              <a:rPr lang="cs-CZ" dirty="0"/>
              <a:t> nestátních neziskových organizací i dobrovolných pracovníků </a:t>
            </a:r>
            <a:r>
              <a:rPr lang="cs-CZ" b="1" dirty="0">
                <a:solidFill>
                  <a:srgbClr val="428D96"/>
                </a:solidFill>
              </a:rPr>
              <a:t>v neformálním vzdělávání prostřednictvím </a:t>
            </a:r>
            <a:r>
              <a:rPr lang="cs-CZ" dirty="0"/>
              <a:t>sdílení zkušeností a vzájemné spolupráce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Zahájení projektu: 	    1.3.2020</a:t>
            </a:r>
          </a:p>
          <a:p>
            <a:r>
              <a:rPr lang="cs-CZ" dirty="0" smtClean="0"/>
              <a:t>Ukončení projektu: 	  30.6.2023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93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428D96"/>
                </a:solidFill>
              </a:rPr>
              <a:t>„Klub v neformálním vzdělávání“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Klub je pro NNO </a:t>
            </a:r>
            <a:r>
              <a:rPr lang="cs-CZ" b="1" u="sng" dirty="0">
                <a:solidFill>
                  <a:srgbClr val="428D96"/>
                </a:solidFill>
              </a:rPr>
              <a:t>svým obsahem nová aktivita</a:t>
            </a:r>
            <a:r>
              <a:rPr lang="cs-CZ" dirty="0"/>
              <a:t>;</a:t>
            </a:r>
          </a:p>
          <a:p>
            <a:r>
              <a:rPr lang="cs-CZ" dirty="0">
                <a:solidFill>
                  <a:schemeClr val="tx1"/>
                </a:solidFill>
              </a:rPr>
              <a:t>Nejméně 6 účastníků, z toho min. </a:t>
            </a:r>
            <a:r>
              <a:rPr lang="cs-CZ" b="1" dirty="0">
                <a:solidFill>
                  <a:schemeClr val="tx1"/>
                </a:solidFill>
              </a:rPr>
              <a:t>2 účastníci </a:t>
            </a:r>
            <a:r>
              <a:rPr lang="cs-CZ" dirty="0">
                <a:solidFill>
                  <a:schemeClr val="tx1"/>
                </a:solidFill>
              </a:rPr>
              <a:t>ohroženi školním neúspěchem</a:t>
            </a:r>
            <a:r>
              <a:rPr lang="cs-CZ" dirty="0" smtClean="0">
                <a:solidFill>
                  <a:schemeClr val="tx1"/>
                </a:solidFill>
              </a:rPr>
              <a:t>;</a:t>
            </a:r>
          </a:p>
          <a:p>
            <a:r>
              <a:rPr lang="cs-CZ" dirty="0">
                <a:solidFill>
                  <a:schemeClr val="tx1"/>
                </a:solidFill>
              </a:rPr>
              <a:t>Při identifikaci účastníků ohrožených školním neúspěchem je možné sledovat některou z následující oblastí: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nedůsledné </a:t>
            </a:r>
            <a:r>
              <a:rPr lang="cs-CZ" dirty="0">
                <a:solidFill>
                  <a:schemeClr val="tx1"/>
                </a:solidFill>
              </a:rPr>
              <a:t>rodičovské vedení;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socio-kulturně </a:t>
            </a:r>
            <a:r>
              <a:rPr lang="cs-CZ" dirty="0">
                <a:solidFill>
                  <a:schemeClr val="tx1"/>
                </a:solidFill>
              </a:rPr>
              <a:t>znevýhodněné prostředí </a:t>
            </a:r>
          </a:p>
          <a:p>
            <a:r>
              <a:rPr lang="cs-CZ" dirty="0">
                <a:solidFill>
                  <a:schemeClr val="tx1"/>
                </a:solidFill>
              </a:rPr>
              <a:t>V průběhu </a:t>
            </a:r>
            <a:r>
              <a:rPr lang="cs-CZ" b="1" dirty="0">
                <a:solidFill>
                  <a:schemeClr val="tx1"/>
                </a:solidFill>
              </a:rPr>
              <a:t>6 – 10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po sobě jdoucích měsíců realizace min. 24 hodin </a:t>
            </a:r>
            <a:r>
              <a:rPr lang="cs-CZ" dirty="0">
                <a:solidFill>
                  <a:schemeClr val="tx1"/>
                </a:solidFill>
              </a:rPr>
              <a:t>neformálního vzdělávání v pravidelně se opakujících blocích;</a:t>
            </a:r>
          </a:p>
          <a:p>
            <a:r>
              <a:rPr lang="cs-CZ" dirty="0">
                <a:solidFill>
                  <a:schemeClr val="tx1"/>
                </a:solidFill>
              </a:rPr>
              <a:t>Každý měsíc min. 2 bloky;</a:t>
            </a:r>
          </a:p>
          <a:p>
            <a:r>
              <a:rPr lang="cs-CZ" dirty="0">
                <a:solidFill>
                  <a:schemeClr val="tx1"/>
                </a:solidFill>
              </a:rPr>
              <a:t>1 blok min. 60 min; </a:t>
            </a:r>
            <a:r>
              <a:rPr lang="cs-CZ" dirty="0" smtClean="0">
                <a:solidFill>
                  <a:schemeClr val="tx1"/>
                </a:solidFill>
              </a:rPr>
              <a:t>lze i 90 či 120 min.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404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428D96"/>
                </a:solidFill>
              </a:rPr>
              <a:t>„Klub v neformálním vzdělávání“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	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Příklady </a:t>
            </a:r>
            <a:r>
              <a:rPr lang="cs-CZ" b="1" dirty="0">
                <a:solidFill>
                  <a:schemeClr val="tx1"/>
                </a:solidFill>
              </a:rPr>
              <a:t>opakovaného využití aktivity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 případě, že NNO zvolí jednotku aktivity dvakrát, může realizovat klub pro: </a:t>
            </a:r>
          </a:p>
          <a:p>
            <a:r>
              <a:rPr lang="cs-CZ" dirty="0">
                <a:solidFill>
                  <a:schemeClr val="tx1"/>
                </a:solidFill>
              </a:rPr>
              <a:t>• 2 skupiny na dobu 6 – 10 měsíců, přičemž v každé skupině bude nejméně 6 účastníků, z nichž vždy minimálně 2 budou ohroženi školním neúspěchem. </a:t>
            </a:r>
            <a:r>
              <a:rPr lang="cs-CZ" b="1" dirty="0">
                <a:solidFill>
                  <a:schemeClr val="tx1"/>
                </a:solidFill>
              </a:rPr>
              <a:t>Jednotlivé bloky pro tyto 2 skupiny nesmí probíhat společně. </a:t>
            </a:r>
          </a:p>
          <a:p>
            <a:r>
              <a:rPr lang="cs-CZ" dirty="0">
                <a:solidFill>
                  <a:schemeClr val="tx1"/>
                </a:solidFill>
              </a:rPr>
              <a:t>• 1 skupinu nejméně 6 účastníků, z nichž minimálně 2 budou ohroženi školním neúspěchem. Tato skupina absolvuje </a:t>
            </a:r>
            <a:r>
              <a:rPr lang="cs-CZ" b="1" dirty="0">
                <a:solidFill>
                  <a:schemeClr val="tx1"/>
                </a:solidFill>
              </a:rPr>
              <a:t>dvojnásobný počet hodin </a:t>
            </a:r>
            <a:r>
              <a:rPr lang="cs-CZ" dirty="0">
                <a:solidFill>
                  <a:schemeClr val="tx1"/>
                </a:solidFill>
              </a:rPr>
              <a:t>neformálního vzdělávání v klubu, tj. celkem 48 hodin v období 12 – 20 po sobě jdoucích měsíců, nebo může tato skupina absolvovat </a:t>
            </a:r>
            <a:r>
              <a:rPr lang="cs-CZ" b="1" dirty="0">
                <a:solidFill>
                  <a:schemeClr val="tx1"/>
                </a:solidFill>
              </a:rPr>
              <a:t>intenzivně 48 hodin </a:t>
            </a:r>
            <a:r>
              <a:rPr lang="cs-CZ" dirty="0">
                <a:solidFill>
                  <a:schemeClr val="tx1"/>
                </a:solidFill>
              </a:rPr>
              <a:t>neformálního vzdělávání v průběhu 6 – 10 po sobě jdoucích měsíců při nejméně 2 schůzkách měsíčně. </a:t>
            </a:r>
          </a:p>
          <a:p>
            <a:r>
              <a:rPr lang="cs-CZ" dirty="0">
                <a:solidFill>
                  <a:schemeClr val="tx1"/>
                </a:solidFill>
              </a:rPr>
              <a:t>• 1 skupinu nejméně 12 účastníků, z nichž minimálně 4 budou ohroženi školním neúspěchem. Skupina společně absolvuje minimálně 24 hodin neformálního vzdělávání v průběhu 6 – 10 po sobě jdoucích měsíců. Ve skupině působí paralelně 2 vedoucí klubu.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282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428D96"/>
                </a:solidFill>
              </a:rPr>
              <a:t>„Klub v neformálním vzdělávání“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Dokládání výstupů ve zprávě o realizaci projektu: 	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Čestné prohlášení statutárního orgánu / vedoucího klubu o zapojení alespoň 2 účastníků ohrožených školním neúspěchem;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Čestné </a:t>
            </a:r>
            <a:r>
              <a:rPr lang="cs-CZ" dirty="0">
                <a:solidFill>
                  <a:schemeClr val="tx1"/>
                </a:solidFill>
              </a:rPr>
              <a:t>prohlášení statutárního orgánu / vedoucího klubu, že aktivita klubu nebyla dosud v NNO realizována;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>
                <a:solidFill>
                  <a:schemeClr val="tx1"/>
                </a:solidFill>
              </a:rPr>
              <a:t>Sken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knihy docházky </a:t>
            </a:r>
            <a:r>
              <a:rPr lang="cs-CZ" dirty="0" smtClean="0">
                <a:solidFill>
                  <a:schemeClr val="tx1"/>
                </a:solidFill>
              </a:rPr>
              <a:t>klubu </a:t>
            </a:r>
            <a:r>
              <a:rPr lang="cs-CZ" dirty="0">
                <a:solidFill>
                  <a:schemeClr val="tx1"/>
                </a:solidFill>
              </a:rPr>
              <a:t>s tímto minimálním obsahem: </a:t>
            </a:r>
            <a:r>
              <a:rPr lang="cs-CZ" dirty="0" smtClean="0">
                <a:solidFill>
                  <a:schemeClr val="tx1"/>
                </a:solidFill>
              </a:rPr>
              <a:t>identifikace NNO, datum a čas konání bloku, celkový počet </a:t>
            </a:r>
            <a:r>
              <a:rPr lang="cs-CZ" dirty="0" err="1" smtClean="0">
                <a:solidFill>
                  <a:schemeClr val="tx1"/>
                </a:solidFill>
              </a:rPr>
              <a:t>přihláš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>
                <a:solidFill>
                  <a:schemeClr val="tx1"/>
                </a:solidFill>
              </a:rPr>
              <a:t>ú</a:t>
            </a:r>
            <a:r>
              <a:rPr lang="cs-CZ" dirty="0" smtClean="0">
                <a:solidFill>
                  <a:schemeClr val="tx1"/>
                </a:solidFill>
              </a:rPr>
              <a:t>častníků, počet přítomných účast.na každém bloku, jméno a podpis vedoucího, stručný popis náplně každého bloku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528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428D96"/>
                </a:solidFill>
              </a:rPr>
              <a:t>„Klub v neformálním vzdělávání“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900" b="1" dirty="0">
                <a:solidFill>
                  <a:schemeClr val="tx1"/>
                </a:solidFill>
              </a:rPr>
              <a:t>Dokládaní výstupů při kontrole na místě:</a:t>
            </a:r>
            <a:endParaRPr lang="cs-CZ" sz="29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900" dirty="0">
                <a:solidFill>
                  <a:schemeClr val="tx1"/>
                </a:solidFill>
              </a:rPr>
              <a:t>1. Identifikace minimálně 2 účastníků klubu ohrožených školním neúspěchem; </a:t>
            </a:r>
          </a:p>
          <a:p>
            <a:r>
              <a:rPr lang="cs-CZ" sz="2900" dirty="0">
                <a:solidFill>
                  <a:schemeClr val="tx1"/>
                </a:solidFill>
              </a:rPr>
              <a:t>2. originál knihy docházky klubu; </a:t>
            </a:r>
          </a:p>
          <a:p>
            <a:r>
              <a:rPr lang="cs-CZ" sz="2900" dirty="0">
                <a:solidFill>
                  <a:schemeClr val="tx1"/>
                </a:solidFill>
              </a:rPr>
              <a:t>3. plán aktivit klubu; </a:t>
            </a:r>
          </a:p>
          <a:p>
            <a:r>
              <a:rPr lang="pl-PL" sz="2900" dirty="0">
                <a:solidFill>
                  <a:schemeClr val="tx1"/>
                </a:solidFill>
              </a:rPr>
              <a:t>4. kontrola přímo v klubu (pokud by kontrola na místě probíhala </a:t>
            </a:r>
            <a:endParaRPr lang="cs-CZ" sz="2900" dirty="0">
              <a:solidFill>
                <a:schemeClr val="tx1"/>
              </a:solidFill>
            </a:endParaRPr>
          </a:p>
          <a:p>
            <a:r>
              <a:rPr lang="cs-CZ" sz="2900" dirty="0">
                <a:solidFill>
                  <a:schemeClr val="tx1"/>
                </a:solidFill>
              </a:rPr>
              <a:t>v době jeho konání); </a:t>
            </a:r>
          </a:p>
          <a:p>
            <a:r>
              <a:rPr lang="cs-CZ" sz="2900" dirty="0">
                <a:solidFill>
                  <a:schemeClr val="tx1"/>
                </a:solidFill>
              </a:rPr>
              <a:t>5. diskuze s vedoucím klubu, případně účastníky klubu. </a:t>
            </a:r>
          </a:p>
          <a:p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endParaRPr lang="pl-PL" dirty="0"/>
          </a:p>
          <a:p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742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428D96"/>
                </a:solidFill>
              </a:rPr>
              <a:t>„Projektový den</a:t>
            </a:r>
            <a:r>
              <a:rPr lang="cs-CZ" b="1" i="1" dirty="0" smtClean="0">
                <a:solidFill>
                  <a:srgbClr val="428D96"/>
                </a:solidFill>
              </a:rPr>
              <a:t>“ </a:t>
            </a:r>
            <a:endParaRPr lang="cs-CZ" b="1" i="1" dirty="0">
              <a:solidFill>
                <a:srgbClr val="428D9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Cílem aktivity je rozvoj kompetencí pracovníků NNO v oblasti přípravy a vedení projektového vzdělávání, které vede k rozvoji osobních a sociálních kompetencí účastníků. Projektový den bude zaměřen na společné vzdělávání a rozvoj klíčových kompetencí účastníků.</a:t>
            </a:r>
            <a:r>
              <a:rPr lang="cs-CZ" dirty="0"/>
              <a:t> </a:t>
            </a:r>
            <a:br>
              <a:rPr lang="cs-CZ" dirty="0"/>
            </a:br>
            <a:endParaRPr lang="cs-CZ" dirty="0" smtClean="0"/>
          </a:p>
          <a:p>
            <a:r>
              <a:rPr lang="cs-CZ" dirty="0">
                <a:solidFill>
                  <a:schemeClr val="tx1"/>
                </a:solidFill>
              </a:rPr>
              <a:t>Příprava a vedení projektového vzdělávání;</a:t>
            </a:r>
          </a:p>
          <a:p>
            <a:r>
              <a:rPr lang="cs-CZ" dirty="0">
                <a:solidFill>
                  <a:schemeClr val="tx1"/>
                </a:solidFill>
              </a:rPr>
              <a:t>Minimálně 1 pracovník NNO a 1 odborník z praxe; </a:t>
            </a:r>
            <a:r>
              <a:rPr lang="cs-CZ" b="1" dirty="0">
                <a:solidFill>
                  <a:srgbClr val="0070C0"/>
                </a:solidFill>
              </a:rPr>
              <a:t>(min.1+1)</a:t>
            </a:r>
          </a:p>
          <a:p>
            <a:r>
              <a:rPr lang="cs-CZ" b="1" u="sng" dirty="0">
                <a:solidFill>
                  <a:schemeClr val="tx1"/>
                </a:solidFill>
              </a:rPr>
              <a:t>Společné plánování, společné vzdělávání, společná reflexe; </a:t>
            </a:r>
          </a:p>
          <a:p>
            <a:r>
              <a:rPr lang="cs-CZ" dirty="0">
                <a:solidFill>
                  <a:schemeClr val="tx1"/>
                </a:solidFill>
              </a:rPr>
              <a:t>Počet účastníků není omezen.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408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428D96"/>
                </a:solidFill>
              </a:rPr>
              <a:t>Projektový den s financováním osob. nákladů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Dokládání výstupů ve zprávě o realizaci projektu: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1. </a:t>
            </a:r>
            <a:r>
              <a:rPr lang="cs-CZ" dirty="0" err="1">
                <a:solidFill>
                  <a:schemeClr val="tx1"/>
                </a:solidFill>
              </a:rPr>
              <a:t>Sken</a:t>
            </a:r>
            <a:r>
              <a:rPr lang="cs-CZ" dirty="0">
                <a:solidFill>
                  <a:schemeClr val="tx1"/>
                </a:solidFill>
              </a:rPr>
              <a:t> záznamu z realizace projektového dne se zapojením odborníka z praxe </a:t>
            </a:r>
          </a:p>
          <a:p>
            <a:r>
              <a:rPr lang="cs-CZ" dirty="0">
                <a:solidFill>
                  <a:schemeClr val="tx1"/>
                </a:solidFill>
              </a:rPr>
              <a:t>2. </a:t>
            </a:r>
            <a:r>
              <a:rPr lang="cs-CZ" dirty="0" err="1">
                <a:solidFill>
                  <a:schemeClr val="tx1"/>
                </a:solidFill>
              </a:rPr>
              <a:t>Sken</a:t>
            </a:r>
            <a:r>
              <a:rPr lang="cs-CZ" dirty="0">
                <a:solidFill>
                  <a:schemeClr val="tx1"/>
                </a:solidFill>
              </a:rPr>
              <a:t> pracovněprávního dokumentu (smlouva, DPČ/DPP) uzavřeného mezi NNO a odborníkem z praxe. </a:t>
            </a:r>
          </a:p>
          <a:p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Rozdíly </a:t>
            </a:r>
            <a:r>
              <a:rPr lang="cs-CZ" dirty="0">
                <a:solidFill>
                  <a:schemeClr val="tx1"/>
                </a:solidFill>
              </a:rPr>
              <a:t>v dokládání výstupů ve zprávě o realizaci: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</a:t>
            </a:r>
            <a:r>
              <a:rPr lang="cs-CZ" dirty="0" smtClean="0">
                <a:solidFill>
                  <a:schemeClr val="tx1"/>
                </a:solidFill>
              </a:rPr>
              <a:t>ŠAB </a:t>
            </a:r>
            <a:r>
              <a:rPr lang="cs-CZ" dirty="0">
                <a:solidFill>
                  <a:schemeClr val="tx1"/>
                </a:solidFill>
              </a:rPr>
              <a:t>č.12 </a:t>
            </a:r>
            <a:r>
              <a:rPr lang="cs-CZ" dirty="0" err="1">
                <a:solidFill>
                  <a:schemeClr val="tx1"/>
                </a:solidFill>
              </a:rPr>
              <a:t>sken</a:t>
            </a:r>
            <a:r>
              <a:rPr lang="cs-CZ" dirty="0">
                <a:solidFill>
                  <a:schemeClr val="tx1"/>
                </a:solidFill>
              </a:rPr>
              <a:t> pracovněprávního dokumentu (smlouva, DPČ/DPP) uzavřeného mezi NNO a odborníkem z praxe.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84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428D96"/>
                </a:solidFill>
              </a:rPr>
              <a:t>„Projektový den“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Dokládaní výstupů při kontrole na místě: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1. Originál záznamu realizace projektového dne se zapojením odborníka z </a:t>
            </a:r>
            <a:r>
              <a:rPr lang="cs-CZ" dirty="0" smtClean="0">
                <a:solidFill>
                  <a:schemeClr val="tx1"/>
                </a:solidFill>
              </a:rPr>
              <a:t>praxe.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2. Originál prezenční listiny všech účastníků projektového dne.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3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smtClean="0">
                <a:solidFill>
                  <a:schemeClr val="tx1"/>
                </a:solidFill>
              </a:rPr>
              <a:t>Rozhovor </a:t>
            </a:r>
            <a:r>
              <a:rPr lang="cs-CZ" dirty="0">
                <a:solidFill>
                  <a:schemeClr val="tx1"/>
                </a:solidFill>
              </a:rPr>
              <a:t>s pracovníkem nebo účastníky, kteří se zúčastnili projektového dne, případně fyzická návštěva projektového dne (pokud by kontrola na místě probíhala v době jeho konání</a:t>
            </a:r>
            <a:r>
              <a:rPr lang="cs-CZ" dirty="0" smtClean="0">
                <a:solidFill>
                  <a:schemeClr val="tx1"/>
                </a:solidFill>
              </a:rPr>
              <a:t>).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4. </a:t>
            </a:r>
            <a:r>
              <a:rPr lang="cs-CZ" dirty="0" smtClean="0">
                <a:solidFill>
                  <a:schemeClr val="tx1"/>
                </a:solidFill>
              </a:rPr>
              <a:t>Originál </a:t>
            </a:r>
            <a:r>
              <a:rPr lang="cs-CZ" dirty="0">
                <a:solidFill>
                  <a:schemeClr val="tx1"/>
                </a:solidFill>
              </a:rPr>
              <a:t>pracovněprávního dokumentu (smlouva, DPČ/DPP) uzavřeného mezi NNO a odborníkem z praxe. </a:t>
            </a:r>
          </a:p>
          <a:p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5939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Projektový den mimo klubovnu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1"/>
                </a:solidFill>
              </a:rPr>
              <a:t>Aktivitu je nutné realizovat minimálně 10 km od klubovny/sídla NNO.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Aktivita je určena pro jednoho pracovníka NNO a jednoho odborníka z praxe, kteří spolu naplánují PD v délce 4 hodiny pro skupinu 10 účastníků ( 3 jsou ohroženi školním neúspěchem).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Čas strávený cestováním se do této aktivity nezapočítává.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82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Projektový den mimo klubovnu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>
                <a:solidFill>
                  <a:schemeClr val="tx1"/>
                </a:solidFill>
              </a:rPr>
              <a:t>Dokládání výstupů ve zprávě o realizaci projektu: 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cs-CZ" dirty="0" err="1" smtClean="0">
                <a:solidFill>
                  <a:schemeClr val="tx1"/>
                </a:solidFill>
              </a:rPr>
              <a:t>sken</a:t>
            </a:r>
            <a:r>
              <a:rPr lang="cs-CZ" dirty="0" smtClean="0">
                <a:solidFill>
                  <a:schemeClr val="tx1"/>
                </a:solidFill>
              </a:rPr>
              <a:t> záznamu z realizace PD dle vzoru + doložení cestovní vzdálenosti pomocí </a:t>
            </a:r>
            <a:r>
              <a:rPr lang="cs-CZ" dirty="0" err="1" smtClean="0">
                <a:solidFill>
                  <a:schemeClr val="tx1"/>
                </a:solidFill>
              </a:rPr>
              <a:t>printscreenu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Aktivitu lze volit vícenásobně podle počtu účastníků.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Příklady : NNO si aktivitu zvolí dvakrát, musí PD realizovat pro skupinu 20 účastníků ( 6 je ohroženo škol. </a:t>
            </a:r>
            <a:r>
              <a:rPr lang="cs-CZ" dirty="0" err="1">
                <a:solidFill>
                  <a:schemeClr val="tx1"/>
                </a:solidFill>
              </a:rPr>
              <a:t>n</a:t>
            </a:r>
            <a:r>
              <a:rPr lang="cs-CZ" dirty="0" err="1" smtClean="0">
                <a:solidFill>
                  <a:schemeClr val="tx1"/>
                </a:solidFill>
              </a:rPr>
              <a:t>eús</a:t>
            </a:r>
            <a:r>
              <a:rPr lang="cs-CZ" dirty="0" smtClean="0">
                <a:solidFill>
                  <a:schemeClr val="tx1"/>
                </a:solidFill>
              </a:rPr>
              <a:t>.). Finanční částka se pak zdvojnásobí na 12 954 Kč.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NNO realizuje </a:t>
            </a: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D ve stejném termínu pro </a:t>
            </a:r>
            <a:r>
              <a:rPr lang="cs-CZ" b="1" dirty="0" smtClean="0">
                <a:solidFill>
                  <a:schemeClr val="tx1"/>
                </a:solidFill>
              </a:rPr>
              <a:t>2 různé skupiny. </a:t>
            </a:r>
            <a:r>
              <a:rPr lang="cs-CZ" dirty="0" smtClean="0">
                <a:solidFill>
                  <a:schemeClr val="tx1"/>
                </a:solidFill>
              </a:rPr>
              <a:t>Skupiny odjíždí odděleně každá na jiný PD. Celkem je zapojeno 20 účastníků ( 10+10). V každé skupině jsou mim. 3 účast. ohroženi škol. </a:t>
            </a:r>
            <a:r>
              <a:rPr lang="cs-CZ" dirty="0" err="1">
                <a:solidFill>
                  <a:schemeClr val="tx1"/>
                </a:solidFill>
              </a:rPr>
              <a:t>n</a:t>
            </a:r>
            <a:r>
              <a:rPr lang="cs-CZ" dirty="0" err="1" smtClean="0">
                <a:solidFill>
                  <a:schemeClr val="tx1"/>
                </a:solidFill>
              </a:rPr>
              <a:t>eúsp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4038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428D96"/>
                </a:solidFill>
              </a:rPr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tx1"/>
                </a:solidFill>
              </a:rPr>
              <a:t>1. záloha bude poskytnuta ve výši 30% finančního podílu Partnera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(pravděpodobně v květnu 2020), další finance budou zaslány dle vykázaných a schválených šablon, vždy do 20 dnů, co obdrží MAS. 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80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28D96"/>
                </a:solidFill>
              </a:rPr>
              <a:t>Monitorovací zprávy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58697" cy="427639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- do monitorovací zprávy se předkládají ukončené šablony v daném období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- monitorovací zpráva se podává každé 4 měsíce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612687"/>
              </p:ext>
            </p:extLst>
          </p:nvPr>
        </p:nvGraphicFramePr>
        <p:xfrm>
          <a:off x="2778034" y="2830292"/>
          <a:ext cx="5286102" cy="3172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2146">
                  <a:extLst>
                    <a:ext uri="{9D8B030D-6E8A-4147-A177-3AD203B41FA5}">
                      <a16:colId xmlns:a16="http://schemas.microsoft.com/office/drawing/2014/main" val="3518289161"/>
                    </a:ext>
                  </a:extLst>
                </a:gridCol>
                <a:gridCol w="1648876">
                  <a:extLst>
                    <a:ext uri="{9D8B030D-6E8A-4147-A177-3AD203B41FA5}">
                      <a16:colId xmlns:a16="http://schemas.microsoft.com/office/drawing/2014/main" val="3835893000"/>
                    </a:ext>
                  </a:extLst>
                </a:gridCol>
                <a:gridCol w="2255080">
                  <a:extLst>
                    <a:ext uri="{9D8B030D-6E8A-4147-A177-3AD203B41FA5}">
                      <a16:colId xmlns:a16="http://schemas.microsoft.com/office/drawing/2014/main" val="2141179786"/>
                    </a:ext>
                  </a:extLst>
                </a:gridCol>
              </a:tblGrid>
              <a:tr h="3156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Pořadí ŽoP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Konec MO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Datum předložení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01580227"/>
                  </a:ext>
                </a:extLst>
              </a:tr>
              <a:tr h="33140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31.10.2020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30.11.2020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84941245"/>
                  </a:ext>
                </a:extLst>
              </a:tr>
              <a:tr h="3156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28.02.2021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26.03.2021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21359179"/>
                  </a:ext>
                </a:extLst>
              </a:tr>
              <a:tr h="3156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30.06.2021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30.07.2021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80906022"/>
                  </a:ext>
                </a:extLst>
              </a:tr>
              <a:tr h="3156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31.10.2021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29.11.2021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00762679"/>
                  </a:ext>
                </a:extLst>
              </a:tr>
              <a:tr h="3156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28.02.2022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28.03.2022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76929796"/>
                  </a:ext>
                </a:extLst>
              </a:tr>
              <a:tr h="3156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31.06.2022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01.08.2022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29309568"/>
                  </a:ext>
                </a:extLst>
              </a:tr>
              <a:tr h="3156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31.10.2022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29.11.2022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07412285"/>
                  </a:ext>
                </a:extLst>
              </a:tr>
              <a:tr h="3156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28.2.2023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28.03.2023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70082844"/>
                  </a:ext>
                </a:extLst>
              </a:tr>
              <a:tr h="31562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31.6.2023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29.08.2023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32901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36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428D96"/>
                </a:solidFill>
              </a:rPr>
              <a:t>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vést účetnictví </a:t>
            </a:r>
            <a:r>
              <a:rPr lang="cs-CZ" dirty="0"/>
              <a:t>v souladu se zákonem č. 563/1991 Sb., o účetnictví, ve znění pozdějších předpisů, nebo daňovou evidenci podle zákona č. 586/1992 Sb., o daních z příjmů, ve znění pozdějších předpisů. Pokud Partner povede daňovou evidenci, je povinen zajistit, aby příslušné doklady prokazující výdaje související s projektem splňovaly předepsané náležitosti účetního dokladu dle § 11 zákona č. 563/1991 Sb., o účetnic­tví, ve znění pozdějších předpisů, a aby tyto doklady byly správné, úplné, průkazné a srozumitelné. </a:t>
            </a:r>
            <a:endParaRPr lang="cs-CZ" dirty="0" smtClean="0"/>
          </a:p>
          <a:p>
            <a:pPr lvl="0"/>
            <a:r>
              <a:rPr lang="cs-CZ" dirty="0" smtClean="0"/>
              <a:t>vést </a:t>
            </a:r>
            <a:r>
              <a:rPr lang="cs-CZ" b="1" dirty="0"/>
              <a:t>oddělenou</a:t>
            </a:r>
            <a:r>
              <a:rPr lang="cs-CZ" dirty="0"/>
              <a:t> účetní evidenci všech účetních případů vztahujících se k projektu;</a:t>
            </a:r>
          </a:p>
          <a:p>
            <a:endParaRPr lang="cs-CZ" dirty="0" smtClean="0"/>
          </a:p>
          <a:p>
            <a:r>
              <a:rPr lang="cs-CZ" dirty="0" smtClean="0"/>
              <a:t>Do konce projektu je nutné mít  utracené a proúčtované všechny finance – vždy k 31.12.2020/2021 a 2022 budeme kontrolovat čerpání financí.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4544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428D96"/>
                </a:solidFill>
              </a:rPr>
              <a:t>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- konzultujte vždy 1. zápisy s vaším koordinátorem</a:t>
            </a:r>
          </a:p>
          <a:p>
            <a:r>
              <a:rPr lang="cs-CZ" dirty="0" smtClean="0"/>
              <a:t>- zápisy, docházky,.. si pište ve </a:t>
            </a:r>
            <a:r>
              <a:rPr lang="cs-CZ" dirty="0" err="1" smtClean="0"/>
              <a:t>wordu</a:t>
            </a:r>
            <a:r>
              <a:rPr lang="cs-CZ" dirty="0" smtClean="0"/>
              <a:t>, </a:t>
            </a:r>
            <a:r>
              <a:rPr lang="cs-CZ" dirty="0" err="1" smtClean="0"/>
              <a:t>excelu</a:t>
            </a:r>
            <a:r>
              <a:rPr lang="cs-CZ" dirty="0" smtClean="0"/>
              <a:t> lépe se vám budou případně doplňovat, opravovat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36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25643"/>
            <a:ext cx="10058400" cy="1450757"/>
          </a:xfrm>
        </p:spPr>
        <p:txBody>
          <a:bodyPr/>
          <a:lstStyle/>
          <a:p>
            <a:r>
              <a:rPr lang="cs-CZ" b="1" dirty="0">
                <a:solidFill>
                  <a:srgbClr val="428D96"/>
                </a:solidFill>
              </a:rPr>
              <a:t>„ Vzdělávání“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b="1" dirty="0" smtClean="0"/>
          </a:p>
          <a:p>
            <a:r>
              <a:rPr lang="cs-CZ" sz="2400" b="1" dirty="0" smtClean="0"/>
              <a:t>Cílem </a:t>
            </a:r>
            <a:r>
              <a:rPr lang="cs-CZ" sz="2400" b="1" dirty="0"/>
              <a:t>aktivity je podpořit profesní růst pracovníků v neformálním vzdělávání pomocí dalšího vzdělávání</a:t>
            </a:r>
          </a:p>
          <a:p>
            <a:r>
              <a:rPr lang="cs-CZ" sz="2400" b="1" dirty="0">
                <a:solidFill>
                  <a:srgbClr val="428D96"/>
                </a:solidFill>
              </a:rPr>
              <a:t>Aktivita č. 2: Vzdělávání pracovníků v neformálním vzdělávání v rozsahu minimálně 8 hodin – realizace do vzdálenosti 10 km ( 1604 Kč)</a:t>
            </a:r>
          </a:p>
          <a:p>
            <a:r>
              <a:rPr lang="cs-CZ" sz="2400" b="1" dirty="0">
                <a:solidFill>
                  <a:srgbClr val="428D96"/>
                </a:solidFill>
              </a:rPr>
              <a:t>Aktivita č. 3: Vzdělávání pracovníků v neformálním vzdělávání v rozsahu minimálně 8 hodin  realizace ve  vzdálenosti 10 a více km (2 112 Kč)</a:t>
            </a:r>
            <a:endParaRPr lang="cs-CZ" sz="2400" dirty="0">
              <a:solidFill>
                <a:srgbClr val="428D96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24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428D96"/>
                </a:solidFill>
              </a:rPr>
              <a:t>„ Vzdělávání“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Vzdělávání pouze v  tematických  variantách:   </a:t>
            </a:r>
            <a:r>
              <a:rPr lang="cs-CZ" dirty="0">
                <a:solidFill>
                  <a:schemeClr val="tx1"/>
                </a:solidFill>
              </a:rPr>
              <a:t>čtenářská gramotnost; matematická gramotnost; cizí jazyky; osobnostně sociální rozvoj; inkluze; podnikavost; polytechnické vzdělávání; ICT; projektová výuka; kulturní povědomí a vyjádření.</a:t>
            </a:r>
          </a:p>
          <a:p>
            <a:r>
              <a:rPr lang="cs-CZ" b="1" dirty="0">
                <a:solidFill>
                  <a:schemeClr val="tx1"/>
                </a:solidFill>
              </a:rPr>
              <a:t>Akreditovaný</a:t>
            </a:r>
            <a:r>
              <a:rPr lang="cs-CZ" dirty="0">
                <a:solidFill>
                  <a:schemeClr val="tx1"/>
                </a:solidFill>
              </a:rPr>
              <a:t> vzdělávací program; (MŠMT,MPSV)</a:t>
            </a:r>
          </a:p>
          <a:p>
            <a:r>
              <a:rPr lang="cs-CZ" b="1" dirty="0">
                <a:solidFill>
                  <a:schemeClr val="tx1"/>
                </a:solidFill>
              </a:rPr>
              <a:t>Nelze</a:t>
            </a:r>
            <a:r>
              <a:rPr lang="cs-CZ" dirty="0">
                <a:solidFill>
                  <a:schemeClr val="tx1"/>
                </a:solidFill>
              </a:rPr>
              <a:t> podpořit změny </a:t>
            </a:r>
            <a:r>
              <a:rPr lang="cs-CZ" u="sng" dirty="0">
                <a:solidFill>
                  <a:schemeClr val="tx1"/>
                </a:solidFill>
              </a:rPr>
              <a:t>kvalifikace ani rekvalifikační kurzy</a:t>
            </a:r>
            <a:r>
              <a:rPr lang="cs-CZ" dirty="0">
                <a:solidFill>
                  <a:schemeClr val="tx1"/>
                </a:solidFill>
              </a:rPr>
              <a:t>; (například  Zdravotníka zotavovacích akcí, Lyžařské instruktorské kurzy)</a:t>
            </a:r>
          </a:p>
          <a:p>
            <a:r>
              <a:rPr lang="cs-CZ" dirty="0">
                <a:solidFill>
                  <a:schemeClr val="tx1"/>
                </a:solidFill>
              </a:rPr>
              <a:t>Vzdělávání pouze </a:t>
            </a:r>
            <a:r>
              <a:rPr lang="cs-CZ" b="1" dirty="0">
                <a:solidFill>
                  <a:schemeClr val="tx1"/>
                </a:solidFill>
              </a:rPr>
              <a:t>prezenční</a:t>
            </a:r>
            <a:r>
              <a:rPr lang="cs-CZ" dirty="0">
                <a:solidFill>
                  <a:schemeClr val="tx1"/>
                </a:solidFill>
              </a:rPr>
              <a:t> formou v </a:t>
            </a:r>
            <a:r>
              <a:rPr lang="cs-CZ" b="1" dirty="0">
                <a:solidFill>
                  <a:schemeClr val="tx1"/>
                </a:solidFill>
              </a:rPr>
              <a:t>minimálním rozsahu </a:t>
            </a:r>
            <a:r>
              <a:rPr lang="cs-CZ" dirty="0">
                <a:solidFill>
                  <a:schemeClr val="tx1"/>
                </a:solidFill>
              </a:rPr>
              <a:t>8 hodin</a:t>
            </a:r>
            <a:r>
              <a:rPr lang="cs-CZ" dirty="0" smtClean="0">
                <a:solidFill>
                  <a:schemeClr val="tx1"/>
                </a:solidFill>
              </a:rPr>
              <a:t>;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1 šablonu lze čerpat za každých 8 ukončených hodin.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Př. na 16 hodinový kurz je možné čerpat 2 šablony, na 30 hod. kurz 3 šablony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Jednotku aktivity lze zvolit i několikanásobně (pro 1 kurz max. 10x)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411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428D96"/>
                </a:solidFill>
              </a:rPr>
              <a:t>„ Vzdělávání“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Rozdíly mezi  </a:t>
            </a:r>
            <a:r>
              <a:rPr lang="cs-CZ" b="1" dirty="0" smtClean="0">
                <a:solidFill>
                  <a:schemeClr val="tx1"/>
                </a:solidFill>
              </a:rPr>
              <a:t>ŠAB </a:t>
            </a:r>
            <a:r>
              <a:rPr lang="cs-CZ" b="1" dirty="0">
                <a:solidFill>
                  <a:schemeClr val="tx1"/>
                </a:solidFill>
              </a:rPr>
              <a:t>č. 2 a č.3  jsou v dokládání výstupů ve zprávě o realizaci;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ŠAB č.2 i č.3: </a:t>
            </a:r>
          </a:p>
          <a:p>
            <a:r>
              <a:rPr lang="cs-CZ" dirty="0" err="1">
                <a:solidFill>
                  <a:schemeClr val="tx1"/>
                </a:solidFill>
              </a:rPr>
              <a:t>Sken</a:t>
            </a:r>
            <a:r>
              <a:rPr lang="cs-CZ" dirty="0">
                <a:solidFill>
                  <a:schemeClr val="tx1"/>
                </a:solidFill>
              </a:rPr>
              <a:t> osvědčení o absolvování akreditovaného vzdělávacího programu;</a:t>
            </a:r>
          </a:p>
          <a:p>
            <a:r>
              <a:rPr lang="cs-CZ" dirty="0" err="1">
                <a:solidFill>
                  <a:schemeClr val="tx1"/>
                </a:solidFill>
              </a:rPr>
              <a:t>Sken</a:t>
            </a:r>
            <a:r>
              <a:rPr lang="cs-CZ" dirty="0">
                <a:solidFill>
                  <a:schemeClr val="tx1"/>
                </a:solidFill>
              </a:rPr>
              <a:t> potvrzení / smlouvy o práci s dětmi a mládeží (může být nahrazeno </a:t>
            </a:r>
            <a:r>
              <a:rPr lang="cs-CZ" dirty="0" err="1">
                <a:solidFill>
                  <a:schemeClr val="tx1"/>
                </a:solidFill>
              </a:rPr>
              <a:t>skenem</a:t>
            </a:r>
            <a:r>
              <a:rPr lang="cs-CZ" dirty="0">
                <a:solidFill>
                  <a:schemeClr val="tx1"/>
                </a:solidFill>
              </a:rPr>
              <a:t> pracovní smlouvy).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V ŠAB č.3 navíc: </a:t>
            </a:r>
          </a:p>
          <a:p>
            <a:r>
              <a:rPr lang="cs-CZ" dirty="0">
                <a:solidFill>
                  <a:schemeClr val="tx1"/>
                </a:solidFill>
              </a:rPr>
              <a:t>Doložení </a:t>
            </a:r>
            <a:r>
              <a:rPr lang="cs-CZ" b="1" dirty="0">
                <a:solidFill>
                  <a:schemeClr val="tx1"/>
                </a:solidFill>
              </a:rPr>
              <a:t>cestovní vzdálenosti </a:t>
            </a:r>
            <a:r>
              <a:rPr lang="cs-CZ" dirty="0">
                <a:solidFill>
                  <a:schemeClr val="tx1"/>
                </a:solidFill>
              </a:rPr>
              <a:t>v km včetně uvedení výchozího a cílového bodu a/nebo </a:t>
            </a:r>
            <a:r>
              <a:rPr lang="cs-CZ" dirty="0" err="1">
                <a:solidFill>
                  <a:schemeClr val="tx1"/>
                </a:solidFill>
              </a:rPr>
              <a:t>printscreen</a:t>
            </a:r>
            <a:r>
              <a:rPr lang="cs-CZ" dirty="0">
                <a:solidFill>
                  <a:schemeClr val="tx1"/>
                </a:solidFill>
              </a:rPr>
              <a:t> kalkulátoru vzdálenosti</a:t>
            </a:r>
            <a:r>
              <a:rPr lang="cs-CZ" dirty="0" smtClean="0">
                <a:solidFill>
                  <a:schemeClr val="tx1"/>
                </a:solidFill>
              </a:rPr>
              <a:t>;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1900" u="sng" dirty="0" smtClean="0">
                <a:solidFill>
                  <a:srgbClr val="0070C0"/>
                </a:solidFill>
              </a:rPr>
              <a:t>http</a:t>
            </a:r>
            <a:r>
              <a:rPr lang="cs-CZ" sz="1900" u="sng" dirty="0">
                <a:solidFill>
                  <a:srgbClr val="0070C0"/>
                </a:solidFill>
              </a:rPr>
              <a:t>://</a:t>
            </a:r>
            <a:r>
              <a:rPr lang="cs-CZ" sz="1900" u="sng" dirty="0" smtClean="0">
                <a:solidFill>
                  <a:srgbClr val="0070C0"/>
                </a:solidFill>
              </a:rPr>
              <a:t>ec.europa.eu/programmes/erasmus-plus/resources/distance-calculator_cs </a:t>
            </a:r>
            <a:endParaRPr lang="cs-CZ" sz="1900" u="sng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Cestovní vzdálenost musí být vypočtena pomocí kalkulátoru vzdáleností poskytnutého EK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298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428D96"/>
                </a:solidFill>
              </a:rPr>
              <a:t>„ Vzdělávání“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67654"/>
            <a:ext cx="10058400" cy="402336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Dokládaní výstupů při kontrole na místě: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Originál </a:t>
            </a:r>
            <a:r>
              <a:rPr lang="cs-CZ" dirty="0">
                <a:solidFill>
                  <a:schemeClr val="tx1"/>
                </a:solidFill>
              </a:rPr>
              <a:t>osvědčení o absolvování akreditovaného vzdělávacího programu;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Originál potvrzení </a:t>
            </a:r>
            <a:r>
              <a:rPr lang="cs-CZ" dirty="0">
                <a:solidFill>
                  <a:schemeClr val="tx1"/>
                </a:solidFill>
              </a:rPr>
              <a:t>/ smlouvy o práci s dětmi a mládeží (může být nahrazeno </a:t>
            </a:r>
            <a:r>
              <a:rPr lang="cs-CZ" dirty="0" smtClean="0">
                <a:solidFill>
                  <a:schemeClr val="tx1"/>
                </a:solidFill>
              </a:rPr>
              <a:t>originálem </a:t>
            </a:r>
            <a:r>
              <a:rPr lang="cs-CZ" dirty="0">
                <a:solidFill>
                  <a:schemeClr val="tx1"/>
                </a:solidFill>
              </a:rPr>
              <a:t>pracovní smlouvy</a:t>
            </a:r>
            <a:r>
              <a:rPr lang="cs-CZ" dirty="0" smtClean="0">
                <a:solidFill>
                  <a:schemeClr val="tx1"/>
                </a:solidFill>
              </a:rPr>
              <a:t>).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Rozhovor s pracovníkem v neformálním vzdělávání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64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428D96"/>
                </a:solidFill>
              </a:rPr>
              <a:t>„ Vzdělávání“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Osvědčení musí obsahovat: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Název, sídlo a IČO vzdělávacího zařízení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Jméno, příjmení a dat. nar. účastníka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Název vzdělávacího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Číslo jednací akreditace vzdělávacího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atum </a:t>
            </a:r>
            <a:r>
              <a:rPr lang="cs-CZ" dirty="0"/>
              <a:t>zahájení a datum ukončení akce, počet hodin, místo konání, popř. jméno lektora (lektorů) a způsob zakončení programu;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atum </a:t>
            </a:r>
            <a:r>
              <a:rPr lang="cs-CZ" dirty="0"/>
              <a:t>vydání osvědčení;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azítko </a:t>
            </a:r>
            <a:r>
              <a:rPr lang="cs-CZ" dirty="0"/>
              <a:t>vzdělávací instituce a podpis oprávněného pracovníka. 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252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428D96"/>
                </a:solidFill>
              </a:rPr>
              <a:t>„</a:t>
            </a:r>
            <a:r>
              <a:rPr lang="cs-CZ" b="1" i="1" dirty="0">
                <a:solidFill>
                  <a:srgbClr val="428D96"/>
                </a:solidFill>
              </a:rPr>
              <a:t>Sdílení</a:t>
            </a:r>
            <a:r>
              <a:rPr lang="cs-CZ" b="1" dirty="0" smtClean="0">
                <a:solidFill>
                  <a:srgbClr val="428D96"/>
                </a:solidFill>
              </a:rPr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Cílem aktivity </a:t>
            </a:r>
            <a:r>
              <a:rPr lang="cs-CZ" dirty="0"/>
              <a:t>je podpořit pracovníky v neformálním vzdělávání ve zvyšování kvality jejich práce při vzdělávání a výchově dětí a mládeže prostřednictvím </a:t>
            </a:r>
            <a:r>
              <a:rPr lang="cs-CZ" b="1" dirty="0"/>
              <a:t>vzájemné výměny zkušeností </a:t>
            </a:r>
            <a:r>
              <a:rPr lang="cs-CZ" dirty="0"/>
              <a:t>mezi pracovníky z různých NNO / pobočných spolků / pedagogy z různých škol / školských zařízení v ČR</a:t>
            </a:r>
            <a:r>
              <a:rPr lang="cs-CZ" dirty="0" smtClean="0"/>
              <a:t>.</a:t>
            </a:r>
          </a:p>
          <a:p>
            <a:r>
              <a:rPr lang="cs-CZ" dirty="0" smtClean="0"/>
              <a:t>Sdílení </a:t>
            </a:r>
            <a:r>
              <a:rPr lang="cs-CZ" dirty="0"/>
              <a:t>spočívá v provedení minimálně 2 návštěv pracovníka z vysílající NNO v celkovém rozsahu min. 8 hodin během </a:t>
            </a:r>
            <a:r>
              <a:rPr lang="cs-CZ" dirty="0" smtClean="0"/>
              <a:t>max. 12 </a:t>
            </a:r>
            <a:r>
              <a:rPr lang="cs-CZ" dirty="0"/>
              <a:t>měsíců, ve kterých probíhá práce s dětmi a mládeží v hostitelské </a:t>
            </a:r>
            <a:r>
              <a:rPr lang="cs-CZ" dirty="0" smtClean="0"/>
              <a:t>organizaci, lze zrealizovat i př. za 2 měsíce</a:t>
            </a:r>
          </a:p>
          <a:p>
            <a:r>
              <a:rPr lang="cs-CZ" dirty="0"/>
              <a:t>Vysílající a hostitelská organizace musí mít rozdílné </a:t>
            </a:r>
            <a:r>
              <a:rPr lang="cs-CZ" dirty="0" smtClean="0"/>
              <a:t>IČO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/>
              <a:t>hostitelská organizace </a:t>
            </a:r>
            <a:r>
              <a:rPr lang="cs-CZ" dirty="0" smtClean="0"/>
              <a:t> může být </a:t>
            </a:r>
            <a:r>
              <a:rPr lang="cs-CZ" b="1" dirty="0" smtClean="0"/>
              <a:t>NNO </a:t>
            </a:r>
            <a:r>
              <a:rPr lang="cs-CZ" b="1" dirty="0"/>
              <a:t>/ škola / školské </a:t>
            </a:r>
            <a:r>
              <a:rPr lang="cs-CZ" b="1" dirty="0" smtClean="0"/>
              <a:t>zařízení.</a:t>
            </a:r>
            <a:r>
              <a:rPr lang="cs-CZ" dirty="0" smtClean="0"/>
              <a:t> </a:t>
            </a:r>
            <a:r>
              <a:rPr lang="cs-CZ" dirty="0"/>
              <a:t>	</a:t>
            </a:r>
          </a:p>
          <a:p>
            <a:r>
              <a:rPr lang="cs-CZ" dirty="0"/>
              <a:t>Pro přenos příkladů dobré praxe zajistí pracovník z vysílající NNO interní sdílení zkušeností pro ostatní pracovníky vysílající NNO. 	</a:t>
            </a:r>
          </a:p>
          <a:p>
            <a:r>
              <a:rPr lang="cs-CZ" dirty="0" smtClean="0"/>
              <a:t> </a:t>
            </a: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6273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827</TotalTime>
  <Words>1743</Words>
  <Application>Microsoft Office PowerPoint</Application>
  <PresentationFormat>Širokoúhlá obrazovka</PresentationFormat>
  <Paragraphs>241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Retrospektiva</vt:lpstr>
      <vt:lpstr>Školení pro partnery  projekt - Šablony pro NNO</vt:lpstr>
      <vt:lpstr>Základní parametry výzvy</vt:lpstr>
      <vt:lpstr>Monitorovací zprávy</vt:lpstr>
      <vt:lpstr>„ Vzdělávání“ </vt:lpstr>
      <vt:lpstr>„ Vzdělávání“ </vt:lpstr>
      <vt:lpstr>„ Vzdělávání“ </vt:lpstr>
      <vt:lpstr>„ Vzdělávání“ </vt:lpstr>
      <vt:lpstr>„ Vzdělávání“ </vt:lpstr>
      <vt:lpstr>„Sdílení“</vt:lpstr>
      <vt:lpstr>„Sdílení“</vt:lpstr>
      <vt:lpstr>„Sdílení“</vt:lpstr>
      <vt:lpstr>„Tandem“</vt:lpstr>
      <vt:lpstr>„Tandem“</vt:lpstr>
      <vt:lpstr>„Tandem“</vt:lpstr>
      <vt:lpstr>„Tandem“</vt:lpstr>
      <vt:lpstr>„Nové metody“</vt:lpstr>
      <vt:lpstr>„Nové metody“</vt:lpstr>
      <vt:lpstr>„Nové metody“</vt:lpstr>
      <vt:lpstr>„Klub v neformálním vzdělávání“</vt:lpstr>
      <vt:lpstr>„Klub v neformálním vzdělávání“</vt:lpstr>
      <vt:lpstr>„Klub v neformálním vzdělávání“</vt:lpstr>
      <vt:lpstr>„Klub v neformálním vzdělávání“</vt:lpstr>
      <vt:lpstr>„Klub v neformálním vzdělávání“</vt:lpstr>
      <vt:lpstr>„Projektový den“ </vt:lpstr>
      <vt:lpstr>Projektový den s financováním osob. nákladů</vt:lpstr>
      <vt:lpstr>„Projektový den“</vt:lpstr>
      <vt:lpstr>Projektový den mimo klubovnu</vt:lpstr>
      <vt:lpstr>Projektový den mimo klubovnu</vt:lpstr>
      <vt:lpstr>Financování</vt:lpstr>
      <vt:lpstr>Účetnictví</vt:lpstr>
      <vt:lpstr>Doporučení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pro partnery  projekt - Šablony pro NNO</dc:title>
  <dc:creator>marti</dc:creator>
  <cp:lastModifiedBy>lenka pelinkova</cp:lastModifiedBy>
  <cp:revision>84</cp:revision>
  <dcterms:created xsi:type="dcterms:W3CDTF">2020-03-06T06:58:29Z</dcterms:created>
  <dcterms:modified xsi:type="dcterms:W3CDTF">2020-06-18T11:35:55Z</dcterms:modified>
</cp:coreProperties>
</file>