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62" r:id="rId4"/>
    <p:sldId id="261" r:id="rId5"/>
    <p:sldId id="300" r:id="rId6"/>
    <p:sldId id="258" r:id="rId7"/>
    <p:sldId id="257" r:id="rId8"/>
    <p:sldId id="272" r:id="rId9"/>
    <p:sldId id="273" r:id="rId10"/>
    <p:sldId id="259" r:id="rId11"/>
    <p:sldId id="266" r:id="rId12"/>
    <p:sldId id="265" r:id="rId13"/>
    <p:sldId id="275" r:id="rId14"/>
    <p:sldId id="274" r:id="rId15"/>
    <p:sldId id="263" r:id="rId16"/>
    <p:sldId id="267" r:id="rId17"/>
    <p:sldId id="276" r:id="rId18"/>
    <p:sldId id="268" r:id="rId19"/>
    <p:sldId id="277" r:id="rId20"/>
    <p:sldId id="264" r:id="rId21"/>
    <p:sldId id="270" r:id="rId22"/>
    <p:sldId id="278" r:id="rId23"/>
    <p:sldId id="279" r:id="rId24"/>
    <p:sldId id="280" r:id="rId25"/>
    <p:sldId id="271" r:id="rId26"/>
    <p:sldId id="281" r:id="rId27"/>
    <p:sldId id="282" r:id="rId28"/>
    <p:sldId id="301" r:id="rId29"/>
    <p:sldId id="284" r:id="rId30"/>
    <p:sldId id="283" r:id="rId31"/>
    <p:sldId id="285" r:id="rId32"/>
    <p:sldId id="288" r:id="rId33"/>
    <p:sldId id="302" r:id="rId34"/>
    <p:sldId id="286" r:id="rId35"/>
    <p:sldId id="287" r:id="rId36"/>
    <p:sldId id="289" r:id="rId37"/>
    <p:sldId id="290" r:id="rId38"/>
    <p:sldId id="292" r:id="rId39"/>
    <p:sldId id="293" r:id="rId40"/>
    <p:sldId id="291" r:id="rId41"/>
    <p:sldId id="294" r:id="rId42"/>
    <p:sldId id="295" r:id="rId43"/>
    <p:sldId id="296" r:id="rId44"/>
    <p:sldId id="297" r:id="rId45"/>
    <p:sldId id="298" r:id="rId46"/>
    <p:sldId id="303" r:id="rId47"/>
    <p:sldId id="299"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smtClean="0"/>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smtClean="0"/>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2A54C80-263E-416B-A8E0-580EDEADCBDC}" type="datetimeFigureOut">
              <a:rPr lang="en-US" dirty="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11/12/2021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ommons.wikimedia.org/wiki/File:Cyklostezka_3.jp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s.wikipedia.org/wiki/Lavi%C4%8Dka_V%C3%A1clava_Havl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www.mzk.cz/studovny/zahranicni-knihovny/anglicka-knihovna"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martina.lorencova@nadorlici.cz" TargetMode="External"/><Relationship Id="rId7" Type="http://schemas.openxmlformats.org/officeDocument/2006/relationships/hyperlink" Target="mailto:kveta.filipova@nadorlici.cz" TargetMode="External"/><Relationship Id="rId2" Type="http://schemas.openxmlformats.org/officeDocument/2006/relationships/hyperlink" Target="http://www.nadorlici.cz/kontakt/bc__martina_lorencova-detail_kontakty-7-0-0-70.html" TargetMode="External"/><Relationship Id="rId1" Type="http://schemas.openxmlformats.org/officeDocument/2006/relationships/slideLayout" Target="../slideLayouts/slideLayout2.xml"/><Relationship Id="rId6" Type="http://schemas.openxmlformats.org/officeDocument/2006/relationships/hyperlink" Target="http://www.nadorlici.cz/kontakt/kveta_filipova-detail_kontakty-7-0-0-685.html" TargetMode="External"/><Relationship Id="rId5" Type="http://schemas.openxmlformats.org/officeDocument/2006/relationships/hyperlink" Target="mailto:iveta.punova@nadorlici.cz" TargetMode="External"/><Relationship Id="rId4" Type="http://schemas.openxmlformats.org/officeDocument/2006/relationships/hyperlink" Target="http://www.nadorlici.cz/kontakt/ing__iveta_punova-detail_kontakty-7-0-0-657.html"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Nové programové období 2021 - 2027</a:t>
            </a:r>
            <a:endParaRPr lang="cs-CZ" dirty="0"/>
          </a:p>
        </p:txBody>
      </p:sp>
      <p:sp>
        <p:nvSpPr>
          <p:cNvPr id="3" name="Podnadpis 2"/>
          <p:cNvSpPr>
            <a:spLocks noGrp="1"/>
          </p:cNvSpPr>
          <p:nvPr>
            <p:ph type="subTitle" idx="1"/>
          </p:nvPr>
        </p:nvSpPr>
        <p:spPr/>
        <p:txBody>
          <a:bodyPr>
            <a:normAutofit/>
          </a:bodyPr>
          <a:lstStyle/>
          <a:p>
            <a:r>
              <a:rPr lang="cs-CZ" sz="2400" dirty="0" smtClean="0"/>
              <a:t>Kostelecká Lhota 9.11.2021</a:t>
            </a:r>
            <a:endParaRPr lang="cs-CZ" sz="2400" dirty="0"/>
          </a:p>
        </p:txBody>
      </p:sp>
    </p:spTree>
    <p:extLst>
      <p:ext uri="{BB962C8B-B14F-4D97-AF65-F5344CB8AC3E}">
        <p14:creationId xmlns:p14="http://schemas.microsoft.com/office/powerpoint/2010/main" val="29667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solidFill>
                  <a:srgbClr val="00B0F0"/>
                </a:solidFill>
              </a:rPr>
              <a:t>Integrovaný regionální operační </a:t>
            </a:r>
            <a:r>
              <a:rPr lang="pt-BR" dirty="0" smtClean="0">
                <a:solidFill>
                  <a:srgbClr val="00B0F0"/>
                </a:solidFill>
              </a:rPr>
              <a:t>program</a:t>
            </a:r>
            <a:endParaRPr lang="cs-CZ" dirty="0">
              <a:solidFill>
                <a:srgbClr val="00B0F0"/>
              </a:solidFill>
            </a:endParaRPr>
          </a:p>
        </p:txBody>
      </p:sp>
      <p:sp>
        <p:nvSpPr>
          <p:cNvPr id="3" name="Zástupný symbol pro obsah 2"/>
          <p:cNvSpPr>
            <a:spLocks noGrp="1"/>
          </p:cNvSpPr>
          <p:nvPr>
            <p:ph idx="1"/>
          </p:nvPr>
        </p:nvSpPr>
        <p:spPr>
          <a:xfrm>
            <a:off x="677334" y="1698171"/>
            <a:ext cx="8596668" cy="4850675"/>
          </a:xfrm>
        </p:spPr>
        <p:txBody>
          <a:bodyPr>
            <a:normAutofit/>
          </a:bodyPr>
          <a:lstStyle/>
          <a:p>
            <a:pPr marL="0" indent="0">
              <a:buNone/>
            </a:pPr>
            <a:r>
              <a:rPr lang="cs-CZ" sz="2000" b="1" dirty="0" smtClean="0"/>
              <a:t>Infrastruktura </a:t>
            </a:r>
            <a:r>
              <a:rPr lang="cs-CZ" sz="2000" b="1" dirty="0"/>
              <a:t>pro cyklistickou dopravu </a:t>
            </a:r>
          </a:p>
          <a:p>
            <a:pPr algn="just"/>
            <a:r>
              <a:rPr lang="cs-CZ" dirty="0"/>
              <a:t>výstavba, modernizace a rekonstrukce </a:t>
            </a:r>
            <a:r>
              <a:rPr lang="cs-CZ" b="1" dirty="0"/>
              <a:t>vyhrazených komunikací pro cyklisty</a:t>
            </a:r>
            <a:r>
              <a:rPr lang="cs-CZ" dirty="0"/>
              <a:t> sloužících k dopravě do zaměstnání, škol a za službami, nebo napojující se na stávající komunikace pro cyklisty, včetně doprovodné infrastruktury</a:t>
            </a:r>
            <a:r>
              <a:rPr lang="cs-CZ" dirty="0" smtClean="0"/>
              <a:t>;</a:t>
            </a:r>
          </a:p>
          <a:p>
            <a:pPr algn="just"/>
            <a:r>
              <a:rPr lang="cs-CZ" b="1" dirty="0" smtClean="0"/>
              <a:t>realizace </a:t>
            </a:r>
            <a:r>
              <a:rPr lang="cs-CZ" b="1" dirty="0"/>
              <a:t>doprovodné cyklistické infrastruktury </a:t>
            </a:r>
            <a:r>
              <a:rPr lang="cs-CZ" dirty="0"/>
              <a:t>při vyhrazených komunikacích pro cyklisty s vysokou intenzitou dopravy</a:t>
            </a:r>
            <a:r>
              <a:rPr lang="cs-CZ" dirty="0" smtClean="0"/>
              <a:t>.</a:t>
            </a:r>
          </a:p>
          <a:p>
            <a:pPr marL="0" indent="0" algn="just">
              <a:buNone/>
            </a:pPr>
            <a:r>
              <a:rPr lang="cs-CZ" b="1" dirty="0" smtClean="0">
                <a:solidFill>
                  <a:srgbClr val="FF0000"/>
                </a:solidFill>
              </a:rPr>
              <a:t>(stejné podmínky pro MAS)</a:t>
            </a:r>
          </a:p>
          <a:p>
            <a:pPr marL="0" indent="0" algn="just">
              <a:buNone/>
            </a:pPr>
            <a:endParaRPr lang="cs-CZ" dirty="0"/>
          </a:p>
          <a:p>
            <a:pPr algn="just"/>
            <a:r>
              <a:rPr lang="cs-CZ" dirty="0"/>
              <a:t>výstavba, modernizace a rekonstrukce vyhrazených komunikací pro cyklisty na hlavních trasách cyklistické dopravy v České republice, včetně doprovodné infrastruktury; </a:t>
            </a:r>
          </a:p>
          <a:p>
            <a:pPr marL="0" indent="0" algn="just">
              <a:buNone/>
            </a:pPr>
            <a:r>
              <a:rPr lang="cs-CZ" b="1" dirty="0" smtClean="0">
                <a:solidFill>
                  <a:srgbClr val="FF0000"/>
                </a:solidFill>
              </a:rPr>
              <a:t>Tuto aktivitu MAS nemá </a:t>
            </a:r>
            <a:endParaRPr lang="cs-CZ" b="1" dirty="0">
              <a:solidFill>
                <a:srgbClr val="FF0000"/>
              </a:solidFill>
            </a:endParaRPr>
          </a:p>
          <a:p>
            <a:endParaRPr lang="cs-CZ" dirty="0"/>
          </a:p>
        </p:txBody>
      </p:sp>
      <p:pic>
        <p:nvPicPr>
          <p:cNvPr id="4" name="Zástupný obsah 7">
            <a:extLst>
              <a:ext uri="{FF2B5EF4-FFF2-40B4-BE49-F238E27FC236}">
                <a16:creationId xmlns:a16="http://schemas.microsoft.com/office/drawing/2014/main" id="{74FE78A5-61D1-46FF-99CC-802284F6E6A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444536" y="2288559"/>
            <a:ext cx="2515946" cy="3354595"/>
          </a:xfrm>
          <a:prstGeom prst="rect">
            <a:avLst/>
          </a:prstGeom>
        </p:spPr>
      </p:pic>
    </p:spTree>
    <p:extLst>
      <p:ext uri="{BB962C8B-B14F-4D97-AF65-F5344CB8AC3E}">
        <p14:creationId xmlns:p14="http://schemas.microsoft.com/office/powerpoint/2010/main" val="4000560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1001486"/>
          </a:xfrm>
        </p:spPr>
        <p:txBody>
          <a:bodyPr/>
          <a:lstStyle/>
          <a:p>
            <a:r>
              <a:rPr lang="pt-BR" dirty="0">
                <a:solidFill>
                  <a:srgbClr val="00B0F0"/>
                </a:solidFill>
              </a:rPr>
              <a:t>Integrovaný regionální operační </a:t>
            </a:r>
            <a:r>
              <a:rPr lang="pt-BR" dirty="0" smtClean="0">
                <a:solidFill>
                  <a:srgbClr val="00B0F0"/>
                </a:solidFill>
              </a:rPr>
              <a:t>program</a:t>
            </a:r>
            <a:endParaRPr lang="cs-CZ" dirty="0">
              <a:solidFill>
                <a:srgbClr val="00B0F0"/>
              </a:solidFill>
            </a:endParaRPr>
          </a:p>
        </p:txBody>
      </p:sp>
      <p:sp>
        <p:nvSpPr>
          <p:cNvPr id="3" name="Zástupný symbol pro obsah 2"/>
          <p:cNvSpPr>
            <a:spLocks noGrp="1"/>
          </p:cNvSpPr>
          <p:nvPr>
            <p:ph idx="1"/>
          </p:nvPr>
        </p:nvSpPr>
        <p:spPr>
          <a:xfrm>
            <a:off x="677334" y="1611086"/>
            <a:ext cx="8596668" cy="5246914"/>
          </a:xfrm>
        </p:spPr>
        <p:txBody>
          <a:bodyPr>
            <a:normAutofit fontScale="77500" lnSpcReduction="20000"/>
          </a:bodyPr>
          <a:lstStyle/>
          <a:p>
            <a:pPr marL="0" indent="0">
              <a:buNone/>
            </a:pPr>
            <a:r>
              <a:rPr lang="cs-CZ" sz="2400" b="1" dirty="0"/>
              <a:t>Zelená infrastruktura ve veřejném prostranství měst a obcí </a:t>
            </a:r>
            <a:endParaRPr lang="cs-CZ" sz="2400" b="1" dirty="0" smtClean="0"/>
          </a:p>
          <a:p>
            <a:pPr algn="just"/>
            <a:r>
              <a:rPr lang="cs-CZ" sz="2300" dirty="0" smtClean="0"/>
              <a:t>ucelené (komplexní) projekty veřejných prostranství zaměřené na zelenou infrastrukturu (modrou i zelenou složku), veřejnou a technickou infrastrukturu a související opatření v řešeném území nezbytná pro rozvoj a zlepšení kvality ekosystémových služeb měst a obcí; </a:t>
            </a:r>
          </a:p>
          <a:p>
            <a:pPr algn="just"/>
            <a:r>
              <a:rPr lang="cs-CZ" sz="2300" dirty="0" smtClean="0"/>
              <a:t>revitalizace </a:t>
            </a:r>
            <a:r>
              <a:rPr lang="cs-CZ" sz="2300" dirty="0"/>
              <a:t>a modernizace </a:t>
            </a:r>
            <a:r>
              <a:rPr lang="cs-CZ" sz="2300" b="1" dirty="0"/>
              <a:t>stávajících veřejných prostranství</a:t>
            </a:r>
            <a:r>
              <a:rPr lang="cs-CZ" dirty="0" smtClean="0"/>
              <a:t>;</a:t>
            </a:r>
          </a:p>
          <a:p>
            <a:pPr marL="0" indent="0" algn="just">
              <a:buNone/>
            </a:pPr>
            <a:r>
              <a:rPr lang="cs-CZ" dirty="0"/>
              <a:t>tvorbu nebo rozšiřovaní zelených ploch, instalaci retenční nádrže se závlahovým systémem, výsadbu stromů a další vegetace, umístění vodních prvků, přístřešku se zelenou střechou a </a:t>
            </a:r>
            <a:r>
              <a:rPr lang="cs-CZ" dirty="0" err="1"/>
              <a:t>fotovoltaickými</a:t>
            </a:r>
            <a:r>
              <a:rPr lang="cs-CZ" dirty="0"/>
              <a:t> panely s prvky SMART řešení </a:t>
            </a:r>
          </a:p>
          <a:p>
            <a:pPr marL="0" indent="0" algn="just">
              <a:buNone/>
            </a:pPr>
            <a:endParaRPr lang="cs-CZ" dirty="0"/>
          </a:p>
          <a:p>
            <a:pPr algn="just"/>
            <a:r>
              <a:rPr lang="cs-CZ" sz="2300" dirty="0"/>
              <a:t>revitalizace a úprava </a:t>
            </a:r>
            <a:r>
              <a:rPr lang="cs-CZ" sz="2300" b="1" dirty="0"/>
              <a:t>nevyužívaných ploch</a:t>
            </a:r>
            <a:r>
              <a:rPr lang="cs-CZ" sz="2300" dirty="0"/>
              <a:t>. </a:t>
            </a:r>
            <a:endParaRPr lang="cs-CZ" sz="2300" dirty="0" smtClean="0"/>
          </a:p>
          <a:p>
            <a:pPr marL="0" indent="0" algn="just">
              <a:buNone/>
            </a:pPr>
            <a:r>
              <a:rPr lang="cs-CZ" dirty="0"/>
              <a:t>revitalizace řešící úpravu ploch </a:t>
            </a:r>
            <a:r>
              <a:rPr lang="cs-CZ" dirty="0" err="1"/>
              <a:t>industrialních</a:t>
            </a:r>
            <a:r>
              <a:rPr lang="cs-CZ" dirty="0"/>
              <a:t> zón, brownfieldů, opuštěných kasáren v širším centru města </a:t>
            </a:r>
          </a:p>
          <a:p>
            <a:pPr marL="0" indent="0" algn="just">
              <a:buNone/>
            </a:pPr>
            <a:endParaRPr lang="cs-CZ" sz="1500" dirty="0" smtClean="0"/>
          </a:p>
          <a:p>
            <a:pPr marL="0" indent="0" algn="just">
              <a:buNone/>
            </a:pPr>
            <a:r>
              <a:rPr lang="cs-CZ" dirty="0" smtClean="0"/>
              <a:t>IROP </a:t>
            </a:r>
            <a:r>
              <a:rPr lang="cs-CZ" dirty="0"/>
              <a:t>bude podporovat ucelené (komplexní) projekty veřejných prostranství zahrnující zelenou infrastrukturu realizované na základě strategického rozvojového dokumentu pro dané území. </a:t>
            </a:r>
            <a:endParaRPr lang="cs-CZ" i="1" dirty="0" smtClean="0"/>
          </a:p>
          <a:p>
            <a:pPr marL="0" indent="0" algn="just">
              <a:buNone/>
            </a:pPr>
            <a:r>
              <a:rPr lang="cs-CZ" dirty="0" smtClean="0"/>
              <a:t>IROP </a:t>
            </a:r>
            <a:r>
              <a:rPr lang="cs-CZ" dirty="0"/>
              <a:t>bude podporovat projekty, které vzniknou na základě participace s občany či s odbornou veřejností</a:t>
            </a:r>
            <a:r>
              <a:rPr lang="cs-CZ" dirty="0" smtClean="0"/>
              <a:t>.</a:t>
            </a:r>
          </a:p>
          <a:p>
            <a:pPr algn="just"/>
            <a:endParaRPr lang="cs-CZ" sz="1600" dirty="0"/>
          </a:p>
          <a:p>
            <a:pPr marL="0" indent="0" algn="just">
              <a:buNone/>
            </a:pPr>
            <a:r>
              <a:rPr lang="cs-CZ" sz="2100" b="1" dirty="0">
                <a:solidFill>
                  <a:srgbClr val="FF0000"/>
                </a:solidFill>
              </a:rPr>
              <a:t>MAS má stejné podmínky </a:t>
            </a:r>
          </a:p>
        </p:txBody>
      </p:sp>
      <p:pic>
        <p:nvPicPr>
          <p:cNvPr id="4" name="Zástupný obsah 10">
            <a:extLst>
              <a:ext uri="{FF2B5EF4-FFF2-40B4-BE49-F238E27FC236}">
                <a16:creationId xmlns:a16="http://schemas.microsoft.com/office/drawing/2014/main" id="{9B4630D0-0257-4142-9740-DBFAD2E27E3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274002" y="2108700"/>
            <a:ext cx="2435304" cy="3247072"/>
          </a:xfrm>
          <a:prstGeom prst="rect">
            <a:avLst/>
          </a:prstGeom>
        </p:spPr>
      </p:pic>
    </p:spTree>
    <p:extLst>
      <p:ext uri="{BB962C8B-B14F-4D97-AF65-F5344CB8AC3E}">
        <p14:creationId xmlns:p14="http://schemas.microsoft.com/office/powerpoint/2010/main" val="1703500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862149"/>
          </a:xfrm>
        </p:spPr>
        <p:txBody>
          <a:bodyPr/>
          <a:lstStyle/>
          <a:p>
            <a:r>
              <a:rPr lang="pt-BR" dirty="0">
                <a:solidFill>
                  <a:srgbClr val="00B0F0"/>
                </a:solidFill>
              </a:rPr>
              <a:t>Integrovaný regionální operační </a:t>
            </a:r>
            <a:r>
              <a:rPr lang="pt-BR" dirty="0" smtClean="0">
                <a:solidFill>
                  <a:srgbClr val="00B0F0"/>
                </a:solidFill>
              </a:rPr>
              <a:t>program</a:t>
            </a:r>
            <a:endParaRPr lang="cs-CZ" dirty="0">
              <a:solidFill>
                <a:srgbClr val="00B0F0"/>
              </a:solidFill>
            </a:endParaRPr>
          </a:p>
        </p:txBody>
      </p:sp>
      <p:sp>
        <p:nvSpPr>
          <p:cNvPr id="3" name="Zástupný symbol pro obsah 2"/>
          <p:cNvSpPr>
            <a:spLocks noGrp="1"/>
          </p:cNvSpPr>
          <p:nvPr>
            <p:ph idx="1"/>
          </p:nvPr>
        </p:nvSpPr>
        <p:spPr>
          <a:xfrm>
            <a:off x="677334" y="1733007"/>
            <a:ext cx="8596668" cy="4772296"/>
          </a:xfrm>
        </p:spPr>
        <p:txBody>
          <a:bodyPr>
            <a:normAutofit/>
          </a:bodyPr>
          <a:lstStyle/>
          <a:p>
            <a:pPr marL="0" indent="0" algn="just">
              <a:buNone/>
            </a:pPr>
            <a:r>
              <a:rPr lang="cs-CZ" sz="2000" b="1" dirty="0"/>
              <a:t>Podpora jednotek sboru dobrovolných hasičů kategorie jednotek požární ochrany II, III a V</a:t>
            </a:r>
          </a:p>
          <a:p>
            <a:pPr algn="just"/>
            <a:r>
              <a:rPr lang="cs-CZ" dirty="0"/>
              <a:t>Pořízení materiálně-technického vybavení a vytvoření hmotných podmínek pro ZS IZS </a:t>
            </a:r>
            <a:endParaRPr lang="cs-CZ" dirty="0" smtClean="0"/>
          </a:p>
          <a:p>
            <a:pPr algn="just"/>
            <a:r>
              <a:rPr lang="cs-CZ" dirty="0"/>
              <a:t>Výstavba a modernizace výcvikových a vzdělávacích středisek a pořízení technického a technologického vybavení </a:t>
            </a:r>
            <a:endParaRPr lang="cs-CZ" dirty="0" smtClean="0"/>
          </a:p>
          <a:p>
            <a:pPr algn="just"/>
            <a:r>
              <a:rPr lang="cs-CZ" dirty="0"/>
              <a:t>Modernizace jednotného systému varování a vyrozumění </a:t>
            </a:r>
            <a:endParaRPr lang="cs-CZ" dirty="0" smtClean="0"/>
          </a:p>
          <a:p>
            <a:pPr algn="just"/>
            <a:r>
              <a:rPr lang="cs-CZ" dirty="0" smtClean="0"/>
              <a:t>Výstavba</a:t>
            </a:r>
            <a:r>
              <a:rPr lang="cs-CZ" dirty="0"/>
              <a:t>, modernizace a rozvoj strategicky významných ICT systémů ZS IZS </a:t>
            </a:r>
            <a:endParaRPr lang="cs-CZ" dirty="0" smtClean="0"/>
          </a:p>
          <a:p>
            <a:pPr marL="0" indent="0" algn="just">
              <a:buNone/>
            </a:pPr>
            <a:endParaRPr lang="cs-CZ" sz="1600" dirty="0" smtClean="0"/>
          </a:p>
          <a:p>
            <a:pPr marL="0" indent="0" algn="just">
              <a:buNone/>
            </a:pPr>
            <a:r>
              <a:rPr lang="cs-CZ" b="1" dirty="0" smtClean="0">
                <a:solidFill>
                  <a:srgbClr val="FF0000"/>
                </a:solidFill>
              </a:rPr>
              <a:t>MAS: </a:t>
            </a:r>
          </a:p>
          <a:p>
            <a:pPr algn="just"/>
            <a:r>
              <a:rPr lang="cs-CZ" dirty="0"/>
              <a:t>výstavba a rekonstrukce požárních zbrojnic, pořízení požární techniky, věcných prostředků požární ochrany, </a:t>
            </a:r>
            <a:endParaRPr lang="cs-CZ" dirty="0" smtClean="0"/>
          </a:p>
          <a:p>
            <a:pPr algn="just"/>
            <a:r>
              <a:rPr lang="cs-CZ" dirty="0" smtClean="0"/>
              <a:t>vybudování </a:t>
            </a:r>
            <a:r>
              <a:rPr lang="cs-CZ" dirty="0"/>
              <a:t>a revitalizace umělých zdrojů požární vody v obcích. </a:t>
            </a:r>
          </a:p>
          <a:p>
            <a:pPr marL="0" indent="0">
              <a:buNone/>
            </a:pPr>
            <a:endParaRPr lang="cs-CZ" sz="1600" dirty="0"/>
          </a:p>
        </p:txBody>
      </p:sp>
    </p:spTree>
    <p:extLst>
      <p:ext uri="{BB962C8B-B14F-4D97-AF65-F5344CB8AC3E}">
        <p14:creationId xmlns:p14="http://schemas.microsoft.com/office/powerpoint/2010/main" val="1903161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975360"/>
          </a:xfrm>
        </p:spPr>
        <p:txBody>
          <a:bodyPr/>
          <a:lstStyle/>
          <a:p>
            <a:r>
              <a:rPr lang="pt-BR" dirty="0">
                <a:solidFill>
                  <a:srgbClr val="00B0F0"/>
                </a:solidFill>
              </a:rPr>
              <a:t>Integrovaný regionální operační </a:t>
            </a:r>
            <a:r>
              <a:rPr lang="pt-BR" dirty="0" smtClean="0">
                <a:solidFill>
                  <a:srgbClr val="00B0F0"/>
                </a:solidFill>
              </a:rPr>
              <a:t>program</a:t>
            </a:r>
            <a:endParaRPr lang="cs-CZ" dirty="0">
              <a:solidFill>
                <a:srgbClr val="00B0F0"/>
              </a:solidFill>
            </a:endParaRPr>
          </a:p>
        </p:txBody>
      </p:sp>
      <p:sp>
        <p:nvSpPr>
          <p:cNvPr id="3" name="Zástupný symbol pro obsah 2"/>
          <p:cNvSpPr>
            <a:spLocks noGrp="1"/>
          </p:cNvSpPr>
          <p:nvPr>
            <p:ph idx="1"/>
          </p:nvPr>
        </p:nvSpPr>
        <p:spPr>
          <a:xfrm>
            <a:off x="677334" y="1802675"/>
            <a:ext cx="8596668" cy="4238688"/>
          </a:xfrm>
        </p:spPr>
        <p:txBody>
          <a:bodyPr>
            <a:normAutofit/>
          </a:bodyPr>
          <a:lstStyle/>
          <a:p>
            <a:pPr marL="0" indent="0" algn="just">
              <a:buNone/>
            </a:pPr>
            <a:r>
              <a:rPr lang="cs-CZ" sz="2000" b="1" dirty="0"/>
              <a:t>Rozvoj dopravní infrastruktury </a:t>
            </a:r>
            <a:endParaRPr lang="cs-CZ" sz="2000" dirty="0" smtClean="0"/>
          </a:p>
          <a:p>
            <a:pPr algn="just"/>
            <a:r>
              <a:rPr lang="cs-CZ" dirty="0" smtClean="0"/>
              <a:t>výstavba </a:t>
            </a:r>
            <a:r>
              <a:rPr lang="cs-CZ" dirty="0"/>
              <a:t>obchvatů obcí a silničních přeložek na vybraných úsecích silnic II. třídy, zlepšující přístupnost k TEN-T; </a:t>
            </a:r>
          </a:p>
          <a:p>
            <a:pPr algn="just"/>
            <a:r>
              <a:rPr lang="cs-CZ" dirty="0"/>
              <a:t>o rekonstrukce a modernizace silnic II. třídy na vybraných úsecích a jejich uzlových bodech, zlepšující přístupnost k TEN-T; </a:t>
            </a:r>
          </a:p>
          <a:p>
            <a:pPr algn="just"/>
            <a:r>
              <a:rPr lang="cs-CZ" dirty="0"/>
              <a:t>o technické zhodnocení a výstavba mostů na vybraných úsecích silnic II. třídy, zlepšující přístupnost k TEN-T. </a:t>
            </a:r>
          </a:p>
          <a:p>
            <a:pPr marL="0" indent="0" algn="just">
              <a:buNone/>
            </a:pPr>
            <a:endParaRPr lang="cs-CZ" dirty="0" smtClean="0"/>
          </a:p>
          <a:p>
            <a:pPr marL="0" indent="0" algn="just">
              <a:buNone/>
            </a:pPr>
            <a:r>
              <a:rPr lang="cs-CZ" dirty="0" smtClean="0"/>
              <a:t>Žadatelem pouze kraj</a:t>
            </a:r>
          </a:p>
          <a:p>
            <a:pPr marL="0" indent="0" algn="just">
              <a:buNone/>
            </a:pPr>
            <a:endParaRPr lang="cs-CZ" dirty="0"/>
          </a:p>
          <a:p>
            <a:pPr marL="0" indent="0" algn="just">
              <a:buNone/>
            </a:pPr>
            <a:r>
              <a:rPr lang="cs-CZ" b="1" dirty="0">
                <a:solidFill>
                  <a:srgbClr val="FF0000"/>
                </a:solidFill>
              </a:rPr>
              <a:t>Tuto aktivitu MAS nemá </a:t>
            </a:r>
          </a:p>
          <a:p>
            <a:pPr marL="0" indent="0">
              <a:buNone/>
            </a:pPr>
            <a:endParaRPr lang="cs-CZ" dirty="0"/>
          </a:p>
        </p:txBody>
      </p:sp>
    </p:spTree>
    <p:extLst>
      <p:ext uri="{BB962C8B-B14F-4D97-AF65-F5344CB8AC3E}">
        <p14:creationId xmlns:p14="http://schemas.microsoft.com/office/powerpoint/2010/main" val="4005063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923109"/>
          </a:xfrm>
        </p:spPr>
        <p:txBody>
          <a:bodyPr/>
          <a:lstStyle/>
          <a:p>
            <a:r>
              <a:rPr lang="pt-BR" dirty="0">
                <a:solidFill>
                  <a:srgbClr val="00B0F0"/>
                </a:solidFill>
              </a:rPr>
              <a:t>Integrovaný regionální operační </a:t>
            </a:r>
            <a:r>
              <a:rPr lang="pt-BR" dirty="0" smtClean="0">
                <a:solidFill>
                  <a:srgbClr val="00B0F0"/>
                </a:solidFill>
              </a:rPr>
              <a:t>program</a:t>
            </a:r>
            <a:endParaRPr lang="cs-CZ" dirty="0">
              <a:solidFill>
                <a:srgbClr val="00B0F0"/>
              </a:solidFill>
            </a:endParaRPr>
          </a:p>
        </p:txBody>
      </p:sp>
      <p:sp>
        <p:nvSpPr>
          <p:cNvPr id="3" name="Zástupný symbol pro obsah 2"/>
          <p:cNvSpPr>
            <a:spLocks noGrp="1"/>
          </p:cNvSpPr>
          <p:nvPr>
            <p:ph idx="1"/>
          </p:nvPr>
        </p:nvSpPr>
        <p:spPr>
          <a:xfrm>
            <a:off x="520580" y="1602378"/>
            <a:ext cx="8596668" cy="5094514"/>
          </a:xfrm>
        </p:spPr>
        <p:txBody>
          <a:bodyPr>
            <a:normAutofit/>
          </a:bodyPr>
          <a:lstStyle/>
          <a:p>
            <a:pPr marL="0" indent="0" algn="just">
              <a:buNone/>
            </a:pPr>
            <a:r>
              <a:rPr lang="cs-CZ" sz="2000" b="1" dirty="0"/>
              <a:t>Rekonstrukce infrastruktury mateřských </a:t>
            </a:r>
            <a:r>
              <a:rPr lang="cs-CZ" sz="2000" b="1" dirty="0" smtClean="0"/>
              <a:t>škol</a:t>
            </a:r>
            <a:endParaRPr lang="cs-CZ" sz="2000" b="1" dirty="0"/>
          </a:p>
          <a:p>
            <a:pPr algn="just"/>
            <a:r>
              <a:rPr lang="cs-CZ" dirty="0"/>
              <a:t>navýšení kapacit v MŠ ve vybraných ORP</a:t>
            </a:r>
            <a:r>
              <a:rPr lang="cs-CZ" dirty="0" smtClean="0"/>
              <a:t>; u nás ORP Kostelec nad Orlicí</a:t>
            </a:r>
            <a:endParaRPr lang="cs-CZ" dirty="0"/>
          </a:p>
          <a:p>
            <a:pPr algn="just"/>
            <a:r>
              <a:rPr lang="cs-CZ" b="1" dirty="0"/>
              <a:t>zvyšování kvality podmínek v MŠ pro poskytování vzdělávání</a:t>
            </a:r>
            <a:r>
              <a:rPr lang="cs-CZ" dirty="0"/>
              <a:t>, včetně vzdělávání dětí se speciálními vzdělávacími potřebami, </a:t>
            </a:r>
            <a:r>
              <a:rPr lang="cs-CZ" b="1" dirty="0"/>
              <a:t>s ohledem na zajištění hygienických požadavků v MŠ</a:t>
            </a:r>
            <a:r>
              <a:rPr lang="cs-CZ" dirty="0"/>
              <a:t>, kde jsou nedostatky identifikovány krajskou hygienickou stanicí</a:t>
            </a:r>
            <a:r>
              <a:rPr lang="cs-CZ" dirty="0" smtClean="0"/>
              <a:t>;</a:t>
            </a:r>
          </a:p>
          <a:p>
            <a:pPr marL="0" indent="0" algn="just">
              <a:buNone/>
            </a:pPr>
            <a:endParaRPr lang="cs-CZ" dirty="0" smtClean="0"/>
          </a:p>
          <a:p>
            <a:pPr marL="0" indent="0" algn="just">
              <a:buNone/>
            </a:pPr>
            <a:r>
              <a:rPr lang="cs-CZ" b="1" dirty="0">
                <a:solidFill>
                  <a:srgbClr val="FF0000"/>
                </a:solidFill>
              </a:rPr>
              <a:t>Přes MAS: </a:t>
            </a:r>
          </a:p>
          <a:p>
            <a:pPr algn="just"/>
            <a:r>
              <a:rPr lang="cs-CZ" dirty="0"/>
              <a:t>navýšení kapacit v MŠ v území působnosti MAS; </a:t>
            </a:r>
          </a:p>
          <a:p>
            <a:pPr algn="just"/>
            <a:r>
              <a:rPr lang="cs-CZ" dirty="0"/>
              <a:t>o zvyšování kvality podmínek v MŠ pro poskytování vzdělávání, včetně vzdělávání dětí se speciálními vzdělávacími potřebami, s ohledem na zajištění hygienických požadavků v MŠ, kde jsou nedostatky identifikovány krajskou hygienickou stanicí;</a:t>
            </a:r>
          </a:p>
          <a:p>
            <a:pPr algn="just"/>
            <a:r>
              <a:rPr lang="cs-CZ" dirty="0"/>
              <a:t>o navyšování kapacit a vznik nových zařízení péče o děti typu dětské skupiny. </a:t>
            </a:r>
          </a:p>
          <a:p>
            <a:pPr algn="just"/>
            <a:endParaRPr lang="cs-CZ" dirty="0" smtClean="0"/>
          </a:p>
          <a:p>
            <a:endParaRPr lang="cs-CZ" dirty="0"/>
          </a:p>
          <a:p>
            <a:endParaRPr lang="cs-CZ" dirty="0"/>
          </a:p>
          <a:p>
            <a:endParaRPr lang="cs-CZ" dirty="0"/>
          </a:p>
        </p:txBody>
      </p:sp>
      <p:pic>
        <p:nvPicPr>
          <p:cNvPr id="4" name="Zástupný obsah 18">
            <a:extLst>
              <a:ext uri="{FF2B5EF4-FFF2-40B4-BE49-F238E27FC236}">
                <a16:creationId xmlns:a16="http://schemas.microsoft.com/office/drawing/2014/main" id="{ACBED050-B4D6-4505-B3D8-7F98F48BCD6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9274002" y="3048002"/>
            <a:ext cx="2836992" cy="1881050"/>
          </a:xfrm>
          <a:prstGeom prst="rect">
            <a:avLst/>
          </a:prstGeom>
        </p:spPr>
      </p:pic>
    </p:spTree>
    <p:extLst>
      <p:ext uri="{BB962C8B-B14F-4D97-AF65-F5344CB8AC3E}">
        <p14:creationId xmlns:p14="http://schemas.microsoft.com/office/powerpoint/2010/main" val="323853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984069"/>
          </a:xfrm>
        </p:spPr>
        <p:txBody>
          <a:bodyPr/>
          <a:lstStyle/>
          <a:p>
            <a:r>
              <a:rPr lang="pt-BR" dirty="0">
                <a:solidFill>
                  <a:srgbClr val="00B0F0"/>
                </a:solidFill>
              </a:rPr>
              <a:t>Integrovaný regionální operační </a:t>
            </a:r>
            <a:r>
              <a:rPr lang="pt-BR" dirty="0" smtClean="0">
                <a:solidFill>
                  <a:srgbClr val="00B0F0"/>
                </a:solidFill>
              </a:rPr>
              <a:t>program</a:t>
            </a:r>
            <a:endParaRPr lang="cs-CZ" dirty="0">
              <a:solidFill>
                <a:srgbClr val="00B0F0"/>
              </a:solidFill>
            </a:endParaRPr>
          </a:p>
        </p:txBody>
      </p:sp>
      <p:sp>
        <p:nvSpPr>
          <p:cNvPr id="3" name="Zástupný symbol pro obsah 2"/>
          <p:cNvSpPr>
            <a:spLocks noGrp="1"/>
          </p:cNvSpPr>
          <p:nvPr>
            <p:ph idx="1"/>
          </p:nvPr>
        </p:nvSpPr>
        <p:spPr>
          <a:xfrm>
            <a:off x="677333" y="1680754"/>
            <a:ext cx="9128517" cy="5042263"/>
          </a:xfrm>
        </p:spPr>
        <p:txBody>
          <a:bodyPr>
            <a:normAutofit/>
          </a:bodyPr>
          <a:lstStyle/>
          <a:p>
            <a:pPr marL="0" indent="0" algn="just">
              <a:buNone/>
            </a:pPr>
            <a:r>
              <a:rPr lang="cs-CZ" sz="1900" b="1" dirty="0"/>
              <a:t>Infrastruktura základních škol ve vazbě na odborné učebny a rekonstrukce učeben neúplných škol </a:t>
            </a:r>
          </a:p>
          <a:p>
            <a:pPr algn="just"/>
            <a:r>
              <a:rPr lang="cs-CZ" dirty="0"/>
              <a:t>podpora vybudování a vybavení </a:t>
            </a:r>
            <a:r>
              <a:rPr lang="cs-CZ" b="1" dirty="0"/>
              <a:t>odborných učeben</a:t>
            </a:r>
            <a:r>
              <a:rPr lang="cs-CZ" dirty="0"/>
              <a:t> </a:t>
            </a:r>
            <a:r>
              <a:rPr lang="cs-CZ" b="1" dirty="0"/>
              <a:t>ZŠ</a:t>
            </a:r>
            <a:r>
              <a:rPr lang="cs-CZ" dirty="0"/>
              <a:t> ve vazbě na přírodní vědy, polytechnické vzdělávání, cizí jazyky, práci s digitálními technologiemi; </a:t>
            </a:r>
          </a:p>
          <a:p>
            <a:pPr algn="just"/>
            <a:r>
              <a:rPr lang="cs-CZ" dirty="0"/>
              <a:t>budování </a:t>
            </a:r>
            <a:r>
              <a:rPr lang="cs-CZ" b="1" dirty="0"/>
              <a:t>vnitřní konektivity </a:t>
            </a:r>
            <a:r>
              <a:rPr lang="cs-CZ" dirty="0"/>
              <a:t>škol;</a:t>
            </a:r>
          </a:p>
          <a:p>
            <a:pPr algn="just"/>
            <a:r>
              <a:rPr lang="cs-CZ" dirty="0"/>
              <a:t>budování </a:t>
            </a:r>
            <a:r>
              <a:rPr lang="cs-CZ" b="1" dirty="0"/>
              <a:t>zázemí pro školní družiny a školní kluby </a:t>
            </a:r>
            <a:r>
              <a:rPr lang="cs-CZ" dirty="0"/>
              <a:t>umožňující zvyšování kvality poskytovaných služeb; </a:t>
            </a:r>
            <a:endParaRPr lang="cs-CZ" dirty="0" smtClean="0"/>
          </a:p>
          <a:p>
            <a:pPr marL="285750" indent="-285750" algn="just">
              <a:buFont typeface="Arial" panose="020B0604020202020204" pitchFamily="34" charset="0"/>
              <a:buChar char="•"/>
            </a:pPr>
            <a:endParaRPr lang="cs-CZ" dirty="0"/>
          </a:p>
          <a:p>
            <a:pPr marL="0" indent="0" algn="just">
              <a:buNone/>
            </a:pPr>
            <a:r>
              <a:rPr lang="cs-CZ" b="1" dirty="0" smtClean="0">
                <a:solidFill>
                  <a:srgbClr val="FF0000"/>
                </a:solidFill>
              </a:rPr>
              <a:t>+ přes MAS</a:t>
            </a:r>
          </a:p>
          <a:p>
            <a:pPr algn="just"/>
            <a:r>
              <a:rPr lang="cs-CZ" dirty="0"/>
              <a:t>rekonstrukce učeben neúplných škol; </a:t>
            </a:r>
          </a:p>
          <a:p>
            <a:pPr marL="0" indent="0">
              <a:buNone/>
            </a:pPr>
            <a:endParaRPr lang="cs-CZ" dirty="0"/>
          </a:p>
          <a:p>
            <a:endParaRPr lang="cs-CZ" dirty="0"/>
          </a:p>
        </p:txBody>
      </p:sp>
    </p:spTree>
    <p:extLst>
      <p:ext uri="{BB962C8B-B14F-4D97-AF65-F5344CB8AC3E}">
        <p14:creationId xmlns:p14="http://schemas.microsoft.com/office/powerpoint/2010/main" val="2772468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solidFill>
                  <a:srgbClr val="00B0F0"/>
                </a:solidFill>
              </a:rPr>
              <a:t>Integrovaný regionální operační program pro období 2021–2027</a:t>
            </a:r>
            <a:endParaRPr lang="cs-CZ" dirty="0">
              <a:solidFill>
                <a:srgbClr val="00B0F0"/>
              </a:solidFill>
            </a:endParaRPr>
          </a:p>
        </p:txBody>
      </p:sp>
      <p:sp>
        <p:nvSpPr>
          <p:cNvPr id="3" name="Zástupný symbol pro obsah 2"/>
          <p:cNvSpPr>
            <a:spLocks noGrp="1"/>
          </p:cNvSpPr>
          <p:nvPr>
            <p:ph idx="1"/>
          </p:nvPr>
        </p:nvSpPr>
        <p:spPr>
          <a:xfrm>
            <a:off x="677334" y="2090057"/>
            <a:ext cx="8596668" cy="3951305"/>
          </a:xfrm>
        </p:spPr>
        <p:txBody>
          <a:bodyPr>
            <a:normAutofit lnSpcReduction="10000"/>
          </a:bodyPr>
          <a:lstStyle/>
          <a:p>
            <a:pPr marL="0" indent="0">
              <a:buNone/>
            </a:pPr>
            <a:r>
              <a:rPr lang="cs-CZ" u="sng" dirty="0"/>
              <a:t>D</a:t>
            </a:r>
            <a:r>
              <a:rPr lang="cs-CZ" u="sng" dirty="0" smtClean="0"/>
              <a:t>oplňková </a:t>
            </a:r>
            <a:r>
              <a:rPr lang="cs-CZ" u="sng" dirty="0"/>
              <a:t>aktivita:</a:t>
            </a:r>
            <a:endParaRPr lang="cs-CZ" u="sng" dirty="0" smtClean="0"/>
          </a:p>
          <a:p>
            <a:pPr algn="just"/>
            <a:r>
              <a:rPr lang="cs-CZ" dirty="0" smtClean="0"/>
              <a:t>budování </a:t>
            </a:r>
            <a:r>
              <a:rPr lang="cs-CZ" dirty="0"/>
              <a:t>zázemí pro </a:t>
            </a:r>
            <a:r>
              <a:rPr lang="cs-CZ" b="1" dirty="0"/>
              <a:t>pedagogické i nepedagogické pracovníky </a:t>
            </a:r>
            <a:r>
              <a:rPr lang="cs-CZ" dirty="0"/>
              <a:t>škol vedoucí k vyšší kvalitě vzdělávání ve školách (např. kabinety</a:t>
            </a:r>
            <a:r>
              <a:rPr lang="cs-CZ" dirty="0" smtClean="0"/>
              <a:t>);</a:t>
            </a:r>
          </a:p>
          <a:p>
            <a:pPr algn="just"/>
            <a:r>
              <a:rPr lang="cs-CZ" dirty="0" smtClean="0"/>
              <a:t>vytvoření </a:t>
            </a:r>
            <a:r>
              <a:rPr lang="cs-CZ" b="1" dirty="0"/>
              <a:t>vnitřního i venkovního zázemí pro komunitní aktivity při ZŠ </a:t>
            </a:r>
            <a:r>
              <a:rPr lang="cs-CZ" dirty="0"/>
              <a:t>vedoucí k sociální inkluzi (např. veřejně přístupné prostory pro sportovní aktivity, knihovny, společenské místnosti), které by po vyučování sloužilo jako centrum vzdělanosti a komunitních aktivit</a:t>
            </a:r>
            <a:r>
              <a:rPr lang="cs-CZ" dirty="0" smtClean="0"/>
              <a:t>;</a:t>
            </a:r>
          </a:p>
          <a:p>
            <a:pPr algn="just"/>
            <a:r>
              <a:rPr lang="cs-CZ" dirty="0"/>
              <a:t>zázemí pro </a:t>
            </a:r>
            <a:r>
              <a:rPr lang="cs-CZ" b="1" dirty="0"/>
              <a:t>školní poradenská pracoviště </a:t>
            </a:r>
            <a:r>
              <a:rPr lang="cs-CZ" dirty="0"/>
              <a:t>a pro práci s žáky se speciálními vzdělávacími potřebami (např. klidové zóny, reedukační učebny</a:t>
            </a:r>
            <a:r>
              <a:rPr lang="cs-CZ" dirty="0" smtClean="0"/>
              <a:t>);</a:t>
            </a:r>
          </a:p>
          <a:p>
            <a:pPr marL="285750" indent="-285750">
              <a:buFont typeface="Arial" panose="020B0604020202020204" pitchFamily="34" charset="0"/>
              <a:buChar char="•"/>
            </a:pPr>
            <a:endParaRPr lang="cs-CZ" dirty="0"/>
          </a:p>
          <a:p>
            <a:pPr marL="0" indent="0">
              <a:buNone/>
            </a:pPr>
            <a:r>
              <a:rPr lang="cs-CZ" b="1" dirty="0">
                <a:solidFill>
                  <a:srgbClr val="FF0000"/>
                </a:solidFill>
              </a:rPr>
              <a:t>S</a:t>
            </a:r>
            <a:r>
              <a:rPr lang="cs-CZ" b="1" dirty="0" smtClean="0">
                <a:solidFill>
                  <a:srgbClr val="FF0000"/>
                </a:solidFill>
              </a:rPr>
              <a:t>tejné </a:t>
            </a:r>
            <a:r>
              <a:rPr lang="cs-CZ" b="1" dirty="0">
                <a:solidFill>
                  <a:srgbClr val="FF0000"/>
                </a:solidFill>
              </a:rPr>
              <a:t>podmínky pro </a:t>
            </a:r>
            <a:r>
              <a:rPr lang="cs-CZ" b="1" dirty="0" smtClean="0">
                <a:solidFill>
                  <a:srgbClr val="FF0000"/>
                </a:solidFill>
              </a:rPr>
              <a:t>MAS.</a:t>
            </a:r>
            <a:endParaRPr lang="cs-CZ" b="1" dirty="0">
              <a:solidFill>
                <a:srgbClr val="FF0000"/>
              </a:solidFill>
            </a:endParaRPr>
          </a:p>
          <a:p>
            <a:pPr marL="0" indent="0">
              <a:buNone/>
            </a:pPr>
            <a:r>
              <a:rPr lang="cs-CZ" dirty="0" smtClean="0"/>
              <a:t> </a:t>
            </a:r>
            <a:endParaRPr lang="cs-CZ" dirty="0"/>
          </a:p>
          <a:p>
            <a:pPr marL="285750" indent="-285750">
              <a:buFont typeface="Arial" panose="020B0604020202020204" pitchFamily="34" charset="0"/>
              <a:buChar char="•"/>
            </a:pPr>
            <a:endParaRPr lang="cs-CZ" dirty="0"/>
          </a:p>
        </p:txBody>
      </p:sp>
      <p:pic>
        <p:nvPicPr>
          <p:cNvPr id="4" name="Obrázek 3">
            <a:extLst>
              <a:ext uri="{FF2B5EF4-FFF2-40B4-BE49-F238E27FC236}">
                <a16:creationId xmlns:a16="http://schemas.microsoft.com/office/drawing/2014/main" id="{735C31B6-BAB2-48A5-8498-C82998DDA5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463" t="-37617" r="17463" b="37617"/>
          <a:stretch/>
        </p:blipFill>
        <p:spPr>
          <a:xfrm>
            <a:off x="7776753" y="4025390"/>
            <a:ext cx="3953693" cy="2655465"/>
          </a:xfrm>
          <a:prstGeom prst="rect">
            <a:avLst/>
          </a:prstGeom>
        </p:spPr>
      </p:pic>
    </p:spTree>
    <p:extLst>
      <p:ext uri="{BB962C8B-B14F-4D97-AF65-F5344CB8AC3E}">
        <p14:creationId xmlns:p14="http://schemas.microsoft.com/office/powerpoint/2010/main" val="3480596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a:solidFill>
                  <a:srgbClr val="00B0F0"/>
                </a:solidFill>
              </a:rPr>
              <a:t>Integrovaný regionální operační program pro období 2021–2027</a:t>
            </a:r>
            <a:endParaRPr lang="cs-CZ" dirty="0">
              <a:solidFill>
                <a:srgbClr val="00B0F0"/>
              </a:solidFill>
            </a:endParaRPr>
          </a:p>
        </p:txBody>
      </p:sp>
      <p:sp>
        <p:nvSpPr>
          <p:cNvPr id="3" name="Zástupný symbol pro obsah 2"/>
          <p:cNvSpPr>
            <a:spLocks noGrp="1"/>
          </p:cNvSpPr>
          <p:nvPr>
            <p:ph idx="1"/>
          </p:nvPr>
        </p:nvSpPr>
        <p:spPr/>
        <p:txBody>
          <a:bodyPr/>
          <a:lstStyle/>
          <a:p>
            <a:pPr marL="0" indent="0" algn="just">
              <a:buNone/>
            </a:pPr>
            <a:r>
              <a:rPr lang="cs-CZ" sz="2000" b="1" dirty="0"/>
              <a:t>Zájmové a neformální vzdělávání a celoživotní učení </a:t>
            </a:r>
          </a:p>
          <a:p>
            <a:pPr algn="just"/>
            <a:r>
              <a:rPr lang="cs-CZ" dirty="0" smtClean="0"/>
              <a:t>podpora </a:t>
            </a:r>
            <a:r>
              <a:rPr lang="cs-CZ" dirty="0"/>
              <a:t>vybudování, modernizace a vybavení odborných prostor ve vazbě na přírodní vědy, polytechnické vzdělávání, cizí jazyky, práci s digitálními technologiemi v zařízeních pro zájmové a neformální vzdělávání a celoživotní učení (např. střediska </a:t>
            </a:r>
            <a:r>
              <a:rPr lang="cs-CZ" dirty="0" smtClean="0"/>
              <a:t>volného </a:t>
            </a:r>
            <a:r>
              <a:rPr lang="cs-CZ" dirty="0"/>
              <a:t>času, organizace neformálního vzdělávání). </a:t>
            </a:r>
            <a:endParaRPr lang="cs-CZ" dirty="0" smtClean="0"/>
          </a:p>
          <a:p>
            <a:pPr algn="just"/>
            <a:endParaRPr lang="cs-CZ" dirty="0"/>
          </a:p>
          <a:p>
            <a:pPr algn="just"/>
            <a:endParaRPr lang="cs-CZ" dirty="0" smtClean="0"/>
          </a:p>
          <a:p>
            <a:pPr marL="0" indent="0" algn="just">
              <a:buNone/>
            </a:pPr>
            <a:r>
              <a:rPr lang="cs-CZ" dirty="0"/>
              <a:t>Projekty musí být v souladu s </a:t>
            </a:r>
            <a:r>
              <a:rPr lang="cs-CZ" dirty="0" smtClean="0"/>
              <a:t>Místním </a:t>
            </a:r>
            <a:r>
              <a:rPr lang="cs-CZ" dirty="0"/>
              <a:t>akčním plánem. </a:t>
            </a:r>
            <a:endParaRPr lang="cs-CZ" dirty="0" smtClean="0"/>
          </a:p>
          <a:p>
            <a:pPr marL="0" indent="0">
              <a:buNone/>
            </a:pPr>
            <a:endParaRPr lang="cs-CZ" dirty="0"/>
          </a:p>
          <a:p>
            <a:pPr marL="0" indent="0">
              <a:buNone/>
            </a:pPr>
            <a:r>
              <a:rPr lang="cs-CZ" b="1" dirty="0">
                <a:solidFill>
                  <a:srgbClr val="FF0000"/>
                </a:solidFill>
              </a:rPr>
              <a:t>Tuto aktivitu MAS nemá </a:t>
            </a:r>
          </a:p>
          <a:p>
            <a:pPr marL="0" indent="0">
              <a:buNone/>
            </a:pPr>
            <a:endParaRPr lang="cs-CZ" dirty="0"/>
          </a:p>
          <a:p>
            <a:pPr marL="0" indent="0">
              <a:buNone/>
            </a:pPr>
            <a:endParaRPr lang="cs-CZ" dirty="0"/>
          </a:p>
        </p:txBody>
      </p:sp>
    </p:spTree>
    <p:extLst>
      <p:ext uri="{BB962C8B-B14F-4D97-AF65-F5344CB8AC3E}">
        <p14:creationId xmlns:p14="http://schemas.microsoft.com/office/powerpoint/2010/main" val="3052620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1105989"/>
          </a:xfrm>
        </p:spPr>
        <p:txBody>
          <a:bodyPr/>
          <a:lstStyle/>
          <a:p>
            <a:r>
              <a:rPr lang="pt-BR" dirty="0">
                <a:solidFill>
                  <a:srgbClr val="00B0F0"/>
                </a:solidFill>
              </a:rPr>
              <a:t>Integrovaný regionální operační </a:t>
            </a:r>
            <a:r>
              <a:rPr lang="pt-BR" dirty="0" smtClean="0">
                <a:solidFill>
                  <a:srgbClr val="00B0F0"/>
                </a:solidFill>
              </a:rPr>
              <a:t>program</a:t>
            </a:r>
            <a:endParaRPr lang="cs-CZ" dirty="0">
              <a:solidFill>
                <a:srgbClr val="00B0F0"/>
              </a:solidFill>
            </a:endParaRPr>
          </a:p>
        </p:txBody>
      </p:sp>
      <p:sp>
        <p:nvSpPr>
          <p:cNvPr id="3" name="Zástupný symbol pro obsah 2"/>
          <p:cNvSpPr>
            <a:spLocks noGrp="1"/>
          </p:cNvSpPr>
          <p:nvPr>
            <p:ph idx="1"/>
          </p:nvPr>
        </p:nvSpPr>
        <p:spPr>
          <a:xfrm>
            <a:off x="677334" y="1715589"/>
            <a:ext cx="8596668" cy="4972594"/>
          </a:xfrm>
        </p:spPr>
        <p:txBody>
          <a:bodyPr>
            <a:normAutofit/>
          </a:bodyPr>
          <a:lstStyle/>
          <a:p>
            <a:pPr marL="0" indent="0">
              <a:buNone/>
            </a:pPr>
            <a:r>
              <a:rPr lang="cs-CZ" sz="2000" b="1" dirty="0"/>
              <a:t>Infrastruktura pro sociální služby </a:t>
            </a:r>
          </a:p>
          <a:p>
            <a:pPr algn="just"/>
            <a:r>
              <a:rPr lang="cs-CZ" dirty="0" smtClean="0"/>
              <a:t>Infrastruktura </a:t>
            </a:r>
            <a:r>
              <a:rPr lang="cs-CZ" dirty="0"/>
              <a:t>sociálních služeb poskytovaných podle zákona o sociálních službách. </a:t>
            </a:r>
            <a:endParaRPr lang="cs-CZ" dirty="0" smtClean="0"/>
          </a:p>
          <a:p>
            <a:pPr marL="0" indent="0" algn="just">
              <a:buNone/>
            </a:pPr>
            <a:r>
              <a:rPr lang="cs-CZ" b="1" dirty="0">
                <a:solidFill>
                  <a:srgbClr val="FF0000"/>
                </a:solidFill>
              </a:rPr>
              <a:t>(stejné podmínky pro MAS</a:t>
            </a:r>
            <a:r>
              <a:rPr lang="cs-CZ" b="1" dirty="0" smtClean="0">
                <a:solidFill>
                  <a:srgbClr val="FF0000"/>
                </a:solidFill>
              </a:rPr>
              <a:t>)</a:t>
            </a:r>
            <a:endParaRPr lang="cs-CZ" dirty="0" smtClean="0"/>
          </a:p>
          <a:p>
            <a:pPr marL="0" indent="0" algn="just">
              <a:buNone/>
            </a:pPr>
            <a:endParaRPr lang="cs-CZ" sz="800" dirty="0" smtClean="0"/>
          </a:p>
          <a:p>
            <a:pPr marL="0" indent="0" algn="just">
              <a:buNone/>
            </a:pPr>
            <a:r>
              <a:rPr lang="cs-CZ" b="1" dirty="0" smtClean="0">
                <a:solidFill>
                  <a:srgbClr val="FF0000"/>
                </a:solidFill>
              </a:rPr>
              <a:t>Nelze přes MAS: </a:t>
            </a:r>
            <a:endParaRPr lang="cs-CZ" b="1" dirty="0">
              <a:solidFill>
                <a:srgbClr val="FF0000"/>
              </a:solidFill>
            </a:endParaRPr>
          </a:p>
          <a:p>
            <a:pPr algn="just"/>
            <a:r>
              <a:rPr lang="cs-CZ" dirty="0" err="1"/>
              <a:t>Deinstitucionalizace</a:t>
            </a:r>
            <a:r>
              <a:rPr lang="cs-CZ" dirty="0"/>
              <a:t> sociálních služeb za účelem sociálního začleňování </a:t>
            </a:r>
            <a:endParaRPr lang="cs-CZ" b="1" dirty="0"/>
          </a:p>
          <a:p>
            <a:pPr algn="just"/>
            <a:r>
              <a:rPr lang="cs-CZ" dirty="0"/>
              <a:t>Sociální bydlení </a:t>
            </a:r>
            <a:endParaRPr lang="cs-CZ" dirty="0" smtClean="0"/>
          </a:p>
          <a:p>
            <a:pPr marL="0" indent="0" algn="just">
              <a:buNone/>
            </a:pPr>
            <a:endParaRPr lang="cs-CZ" b="1" dirty="0" smtClean="0"/>
          </a:p>
          <a:p>
            <a:pPr marL="0" indent="0" algn="just">
              <a:buNone/>
            </a:pPr>
            <a:r>
              <a:rPr lang="cs-CZ" b="1" dirty="0" smtClean="0"/>
              <a:t>Rovný </a:t>
            </a:r>
            <a:r>
              <a:rPr lang="cs-CZ" sz="2000" b="1" dirty="0" smtClean="0"/>
              <a:t>přístup</a:t>
            </a:r>
            <a:r>
              <a:rPr lang="cs-CZ" b="1" dirty="0" smtClean="0"/>
              <a:t> </a:t>
            </a:r>
            <a:r>
              <a:rPr lang="cs-CZ" b="1" dirty="0"/>
              <a:t>ke zdravotní péči a posílení odolnosti systémů zdravotní péče </a:t>
            </a:r>
            <a:endParaRPr lang="cs-CZ" b="1" dirty="0" smtClean="0"/>
          </a:p>
          <a:p>
            <a:pPr algn="just"/>
            <a:r>
              <a:rPr lang="cs-CZ" dirty="0" smtClean="0"/>
              <a:t>Urgentní příjmy, neonatologie, onkologie, paliativní péče</a:t>
            </a:r>
          </a:p>
          <a:p>
            <a:pPr marL="0" indent="0" algn="just">
              <a:buNone/>
            </a:pPr>
            <a:r>
              <a:rPr lang="cs-CZ" b="1" dirty="0">
                <a:solidFill>
                  <a:srgbClr val="FF0000"/>
                </a:solidFill>
              </a:rPr>
              <a:t>Nelze přes MAS: </a:t>
            </a:r>
          </a:p>
          <a:p>
            <a:pPr algn="just"/>
            <a:endParaRPr lang="cs-CZ" dirty="0"/>
          </a:p>
        </p:txBody>
      </p:sp>
    </p:spTree>
    <p:extLst>
      <p:ext uri="{BB962C8B-B14F-4D97-AF65-F5344CB8AC3E}">
        <p14:creationId xmlns:p14="http://schemas.microsoft.com/office/powerpoint/2010/main" val="1576382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888274"/>
          </a:xfrm>
        </p:spPr>
        <p:txBody>
          <a:bodyPr/>
          <a:lstStyle/>
          <a:p>
            <a:r>
              <a:rPr lang="pt-BR" dirty="0">
                <a:solidFill>
                  <a:srgbClr val="00B0F0"/>
                </a:solidFill>
              </a:rPr>
              <a:t>Integrovaný regionální operační </a:t>
            </a:r>
            <a:r>
              <a:rPr lang="pt-BR" dirty="0" smtClean="0">
                <a:solidFill>
                  <a:srgbClr val="00B0F0"/>
                </a:solidFill>
              </a:rPr>
              <a:t>program</a:t>
            </a:r>
            <a:endParaRPr lang="cs-CZ" dirty="0">
              <a:solidFill>
                <a:srgbClr val="00B0F0"/>
              </a:solidFill>
            </a:endParaRPr>
          </a:p>
        </p:txBody>
      </p:sp>
      <p:sp>
        <p:nvSpPr>
          <p:cNvPr id="3" name="Zástupný symbol pro obsah 2"/>
          <p:cNvSpPr>
            <a:spLocks noGrp="1"/>
          </p:cNvSpPr>
          <p:nvPr>
            <p:ph idx="1"/>
          </p:nvPr>
        </p:nvSpPr>
        <p:spPr>
          <a:xfrm>
            <a:off x="677334" y="1776549"/>
            <a:ext cx="8596668" cy="4772297"/>
          </a:xfrm>
        </p:spPr>
        <p:txBody>
          <a:bodyPr>
            <a:normAutofit fontScale="92500" lnSpcReduction="10000"/>
          </a:bodyPr>
          <a:lstStyle/>
          <a:p>
            <a:pPr marL="0" indent="0" algn="just">
              <a:buNone/>
            </a:pPr>
            <a:r>
              <a:rPr lang="cs-CZ" sz="2200" b="1" dirty="0"/>
              <a:t>Revitalizace kulturních památek</a:t>
            </a:r>
          </a:p>
          <a:p>
            <a:pPr algn="just"/>
            <a:r>
              <a:rPr lang="cs-CZ" sz="1900" dirty="0"/>
              <a:t>revitalizace památek, </a:t>
            </a:r>
          </a:p>
          <a:p>
            <a:pPr algn="just"/>
            <a:r>
              <a:rPr lang="cs-CZ" sz="1900" dirty="0" smtClean="0"/>
              <a:t>expozice</a:t>
            </a:r>
            <a:r>
              <a:rPr lang="cs-CZ" sz="1900" dirty="0"/>
              <a:t>, </a:t>
            </a:r>
            <a:r>
              <a:rPr lang="cs-CZ" sz="1900" dirty="0" smtClean="0"/>
              <a:t>depozitáře</a:t>
            </a:r>
            <a:r>
              <a:rPr lang="cs-CZ" sz="1900" dirty="0"/>
              <a:t>, </a:t>
            </a:r>
            <a:r>
              <a:rPr lang="pl-PL" sz="1900" dirty="0" smtClean="0"/>
              <a:t>technické </a:t>
            </a:r>
            <a:r>
              <a:rPr lang="pl-PL" sz="1900" dirty="0"/>
              <a:t>a technologické zázemí, </a:t>
            </a:r>
          </a:p>
          <a:p>
            <a:pPr algn="just"/>
            <a:r>
              <a:rPr lang="cs-CZ" sz="1900" dirty="0" smtClean="0"/>
              <a:t>návštěvnická </a:t>
            </a:r>
            <a:r>
              <a:rPr lang="cs-CZ" sz="1900" dirty="0"/>
              <a:t>centra, </a:t>
            </a:r>
            <a:r>
              <a:rPr lang="cs-CZ" sz="1900" dirty="0" smtClean="0"/>
              <a:t>edukační </a:t>
            </a:r>
            <a:r>
              <a:rPr lang="cs-CZ" sz="1900" dirty="0"/>
              <a:t>centra, </a:t>
            </a:r>
          </a:p>
          <a:p>
            <a:pPr algn="just"/>
            <a:r>
              <a:rPr lang="cs-CZ" sz="1900" dirty="0" smtClean="0"/>
              <a:t>restaurování</a:t>
            </a:r>
            <a:r>
              <a:rPr lang="cs-CZ" sz="1900" dirty="0"/>
              <a:t>, vybavení pro konzervaci a restaurování, </a:t>
            </a:r>
          </a:p>
          <a:p>
            <a:pPr algn="just"/>
            <a:r>
              <a:rPr lang="cs-CZ" sz="1900" dirty="0"/>
              <a:t>e</a:t>
            </a:r>
            <a:r>
              <a:rPr lang="cs-CZ" sz="1900" dirty="0" smtClean="0"/>
              <a:t>vidence </a:t>
            </a:r>
            <a:r>
              <a:rPr lang="cs-CZ" sz="1900" dirty="0"/>
              <a:t>a dokumentace mobiliárních fondů, včetně zařízení pro digitalizaci a aplikační software, </a:t>
            </a:r>
            <a:r>
              <a:rPr lang="pl-PL" sz="1900" dirty="0" smtClean="0"/>
              <a:t>ochrana </a:t>
            </a:r>
            <a:r>
              <a:rPr lang="pl-PL" sz="1900" dirty="0"/>
              <a:t>a zabezpečení památek, </a:t>
            </a:r>
            <a:endParaRPr lang="pl-PL" sz="1900" dirty="0" smtClean="0"/>
          </a:p>
          <a:p>
            <a:pPr marL="0" indent="0" algn="just">
              <a:buNone/>
            </a:pPr>
            <a:r>
              <a:rPr lang="cs-CZ" sz="1900" b="1" dirty="0">
                <a:solidFill>
                  <a:srgbClr val="FF0000"/>
                </a:solidFill>
              </a:rPr>
              <a:t>Stejné podmínky pro MAS</a:t>
            </a:r>
            <a:r>
              <a:rPr lang="cs-CZ" sz="1900" b="1" dirty="0" smtClean="0">
                <a:solidFill>
                  <a:srgbClr val="FF0000"/>
                </a:solidFill>
              </a:rPr>
              <a:t>.</a:t>
            </a:r>
            <a:endParaRPr lang="pl-PL" sz="1900" dirty="0"/>
          </a:p>
          <a:p>
            <a:pPr algn="just"/>
            <a:r>
              <a:rPr lang="cs-CZ" sz="1900" dirty="0" smtClean="0"/>
              <a:t>parky </a:t>
            </a:r>
            <a:r>
              <a:rPr lang="cs-CZ" sz="1900" dirty="0"/>
              <a:t>u národních kulturních památek a u památek UNESCO nebo z Indikativního seznamu UNESCO</a:t>
            </a:r>
            <a:r>
              <a:rPr lang="cs-CZ" sz="1900" b="1" dirty="0">
                <a:solidFill>
                  <a:srgbClr val="FF0000"/>
                </a:solidFill>
              </a:rPr>
              <a:t>, </a:t>
            </a:r>
            <a:r>
              <a:rPr lang="cs-CZ" sz="1900" b="1" dirty="0" smtClean="0">
                <a:solidFill>
                  <a:srgbClr val="FF0000"/>
                </a:solidFill>
              </a:rPr>
              <a:t>(parky nelze přes MAS)</a:t>
            </a:r>
            <a:endParaRPr lang="cs-CZ" sz="1900" b="1" dirty="0">
              <a:solidFill>
                <a:srgbClr val="FF0000"/>
              </a:solidFill>
            </a:endParaRPr>
          </a:p>
          <a:p>
            <a:pPr algn="just"/>
            <a:endParaRPr lang="cs-CZ" sz="1900" dirty="0" smtClean="0"/>
          </a:p>
          <a:p>
            <a:pPr algn="just"/>
            <a:r>
              <a:rPr lang="cs-CZ" sz="1900" dirty="0" smtClean="0"/>
              <a:t>doplňková </a:t>
            </a:r>
            <a:r>
              <a:rPr lang="cs-CZ" sz="1900" dirty="0"/>
              <a:t>aktivita: parkoviště u památek</a:t>
            </a:r>
            <a:r>
              <a:rPr lang="cs-CZ" sz="1900" dirty="0" smtClean="0"/>
              <a:t>.</a:t>
            </a:r>
          </a:p>
          <a:p>
            <a:pPr algn="just"/>
            <a:r>
              <a:rPr lang="cs-CZ" sz="1900" dirty="0" smtClean="0"/>
              <a:t>PODMÍNKA: národní </a:t>
            </a:r>
            <a:r>
              <a:rPr lang="cs-CZ" sz="1900" dirty="0"/>
              <a:t>kulturní památka </a:t>
            </a:r>
          </a:p>
          <a:p>
            <a:pPr marL="0" indent="0">
              <a:buNone/>
            </a:pPr>
            <a:endParaRPr lang="cs-CZ" dirty="0"/>
          </a:p>
          <a:p>
            <a:endParaRPr lang="cs-CZ" dirty="0"/>
          </a:p>
        </p:txBody>
      </p:sp>
    </p:spTree>
    <p:extLst>
      <p:ext uri="{BB962C8B-B14F-4D97-AF65-F5344CB8AC3E}">
        <p14:creationId xmlns:p14="http://schemas.microsoft.com/office/powerpoint/2010/main" val="2482570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5097" y="609600"/>
            <a:ext cx="9213669" cy="1027611"/>
          </a:xfrm>
        </p:spPr>
        <p:txBody>
          <a:bodyPr/>
          <a:lstStyle/>
          <a:p>
            <a:r>
              <a:rPr lang="cs-CZ" dirty="0"/>
              <a:t>SCLLD v operačních programech 2021-2027</a:t>
            </a:r>
          </a:p>
        </p:txBody>
      </p:sp>
      <p:sp>
        <p:nvSpPr>
          <p:cNvPr id="3" name="Zástupný symbol pro obsah 2"/>
          <p:cNvSpPr>
            <a:spLocks noGrp="1"/>
          </p:cNvSpPr>
          <p:nvPr>
            <p:ph idx="1"/>
          </p:nvPr>
        </p:nvSpPr>
        <p:spPr/>
        <p:txBody>
          <a:bodyPr>
            <a:normAutofit/>
          </a:bodyPr>
          <a:lstStyle/>
          <a:p>
            <a:r>
              <a:rPr lang="cs-CZ" dirty="0"/>
              <a:t>IROP 			 </a:t>
            </a:r>
            <a:r>
              <a:rPr lang="cs-CZ" dirty="0" smtClean="0"/>
              <a:t>	(</a:t>
            </a:r>
            <a:r>
              <a:rPr lang="cs-CZ" dirty="0"/>
              <a:t>Integrovaný regionální </a:t>
            </a:r>
            <a:r>
              <a:rPr lang="cs-CZ" dirty="0" smtClean="0"/>
              <a:t>operační program</a:t>
            </a:r>
            <a:r>
              <a:rPr lang="cs-CZ" dirty="0"/>
              <a:t>)</a:t>
            </a:r>
          </a:p>
          <a:p>
            <a:endParaRPr lang="cs-CZ" dirty="0"/>
          </a:p>
          <a:p>
            <a:r>
              <a:rPr lang="cs-CZ" dirty="0"/>
              <a:t>OP Z+ 			 (Operační program Zaměstnanost +)</a:t>
            </a:r>
          </a:p>
          <a:p>
            <a:endParaRPr lang="cs-CZ" dirty="0"/>
          </a:p>
          <a:p>
            <a:r>
              <a:rPr lang="cs-CZ" dirty="0"/>
              <a:t>Strategický plán SZP (Společná zemědělská politika) </a:t>
            </a:r>
          </a:p>
          <a:p>
            <a:endParaRPr lang="cs-CZ" dirty="0"/>
          </a:p>
          <a:p>
            <a:r>
              <a:rPr lang="cs-CZ" dirty="0"/>
              <a:t>OP ŽP 			 (Operační program životní prostředí)</a:t>
            </a:r>
          </a:p>
          <a:p>
            <a:endParaRPr lang="cs-CZ" dirty="0"/>
          </a:p>
          <a:p>
            <a:r>
              <a:rPr lang="cs-CZ" dirty="0"/>
              <a:t>OP TAK 			 (Operační program Technologie </a:t>
            </a:r>
            <a:r>
              <a:rPr lang="cs-CZ" dirty="0" smtClean="0"/>
              <a:t>a </a:t>
            </a:r>
            <a:r>
              <a:rPr lang="cs-CZ" dirty="0"/>
              <a:t>aplikace </a:t>
            </a:r>
            <a:r>
              <a:rPr lang="cs-CZ" dirty="0" smtClean="0"/>
              <a:t>pro      konkurenceschopnost</a:t>
            </a:r>
            <a:r>
              <a:rPr lang="cs-CZ" dirty="0"/>
              <a:t>)</a:t>
            </a:r>
          </a:p>
          <a:p>
            <a:endParaRPr lang="cs-CZ" dirty="0"/>
          </a:p>
        </p:txBody>
      </p:sp>
    </p:spTree>
    <p:extLst>
      <p:ext uri="{BB962C8B-B14F-4D97-AF65-F5344CB8AC3E}">
        <p14:creationId xmlns:p14="http://schemas.microsoft.com/office/powerpoint/2010/main" val="1278490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827530"/>
          </a:xfrm>
        </p:spPr>
        <p:txBody>
          <a:bodyPr/>
          <a:lstStyle/>
          <a:p>
            <a:r>
              <a:rPr lang="pt-BR" dirty="0">
                <a:solidFill>
                  <a:srgbClr val="00B0F0"/>
                </a:solidFill>
              </a:rPr>
              <a:t>Integrovaný regionální operační </a:t>
            </a:r>
            <a:r>
              <a:rPr lang="pt-BR" dirty="0" smtClean="0">
                <a:solidFill>
                  <a:srgbClr val="00B0F0"/>
                </a:solidFill>
              </a:rPr>
              <a:t>program</a:t>
            </a:r>
            <a:endParaRPr lang="cs-CZ" dirty="0">
              <a:solidFill>
                <a:srgbClr val="00B0F0"/>
              </a:solidFill>
            </a:endParaRPr>
          </a:p>
        </p:txBody>
      </p:sp>
      <p:sp>
        <p:nvSpPr>
          <p:cNvPr id="3" name="Zástupný symbol pro obsah 2"/>
          <p:cNvSpPr>
            <a:spLocks noGrp="1"/>
          </p:cNvSpPr>
          <p:nvPr>
            <p:ph idx="1"/>
          </p:nvPr>
        </p:nvSpPr>
        <p:spPr>
          <a:xfrm>
            <a:off x="677334" y="1584960"/>
            <a:ext cx="8596668" cy="5199018"/>
          </a:xfrm>
        </p:spPr>
        <p:txBody>
          <a:bodyPr>
            <a:normAutofit fontScale="92500" lnSpcReduction="20000"/>
          </a:bodyPr>
          <a:lstStyle/>
          <a:p>
            <a:pPr marL="0" indent="0" algn="just">
              <a:buNone/>
            </a:pPr>
            <a:r>
              <a:rPr lang="cs-CZ" sz="2200" b="1" dirty="0"/>
              <a:t>Revitalizace, odborná infrastruktura a vybavení pro činnost muzeí a </a:t>
            </a:r>
            <a:r>
              <a:rPr lang="cs-CZ" sz="2200" b="1" dirty="0" smtClean="0"/>
              <a:t>knihoven</a:t>
            </a:r>
          </a:p>
          <a:p>
            <a:pPr algn="just"/>
            <a:r>
              <a:rPr lang="cs-CZ" sz="1900" dirty="0" smtClean="0"/>
              <a:t>revitalizace muzeí a knihoven, včetně nové výstavby, </a:t>
            </a:r>
          </a:p>
          <a:p>
            <a:pPr algn="just"/>
            <a:r>
              <a:rPr lang="cs-CZ" sz="1900" dirty="0" smtClean="0"/>
              <a:t>expozice</a:t>
            </a:r>
            <a:r>
              <a:rPr lang="cs-CZ" sz="1900" dirty="0"/>
              <a:t>, </a:t>
            </a:r>
            <a:r>
              <a:rPr lang="cs-CZ" sz="1900" dirty="0" smtClean="0"/>
              <a:t>depozitáře</a:t>
            </a:r>
            <a:r>
              <a:rPr lang="cs-CZ" sz="1900" dirty="0"/>
              <a:t>, </a:t>
            </a:r>
            <a:r>
              <a:rPr lang="cs-CZ" sz="1900" dirty="0" smtClean="0"/>
              <a:t>technické </a:t>
            </a:r>
            <a:r>
              <a:rPr lang="cs-CZ" sz="1900" dirty="0"/>
              <a:t>zázemí, </a:t>
            </a:r>
          </a:p>
          <a:p>
            <a:pPr algn="just"/>
            <a:r>
              <a:rPr lang="cs-CZ" sz="1900" dirty="0" smtClean="0"/>
              <a:t>návštěvnická </a:t>
            </a:r>
            <a:r>
              <a:rPr lang="cs-CZ" sz="1900" dirty="0"/>
              <a:t>centra, </a:t>
            </a:r>
            <a:r>
              <a:rPr lang="cs-CZ" sz="1900" dirty="0" smtClean="0"/>
              <a:t>edukační </a:t>
            </a:r>
            <a:r>
              <a:rPr lang="cs-CZ" sz="1900" dirty="0"/>
              <a:t>centra, </a:t>
            </a:r>
          </a:p>
          <a:p>
            <a:pPr algn="just"/>
            <a:r>
              <a:rPr lang="cs-CZ" sz="1900" dirty="0" smtClean="0"/>
              <a:t>restaurování </a:t>
            </a:r>
            <a:r>
              <a:rPr lang="cs-CZ" sz="1900" dirty="0"/>
              <a:t>sbírek muzejní povahy a knihovních fondů, vybavení pro konzervaci a restaurování, </a:t>
            </a:r>
          </a:p>
          <a:p>
            <a:pPr algn="just"/>
            <a:r>
              <a:rPr lang="cs-CZ" sz="1900" dirty="0" smtClean="0"/>
              <a:t>evidence </a:t>
            </a:r>
            <a:r>
              <a:rPr lang="cs-CZ" sz="1900" dirty="0"/>
              <a:t>a dokumentace sbírek muzejní povahy a knihovních fondů, včetně zařízení pro digitalizaci a aplikační software, </a:t>
            </a:r>
          </a:p>
          <a:p>
            <a:pPr algn="just"/>
            <a:r>
              <a:rPr lang="cs-CZ" sz="1900" dirty="0" smtClean="0"/>
              <a:t>ochrana </a:t>
            </a:r>
            <a:r>
              <a:rPr lang="cs-CZ" sz="1900" dirty="0"/>
              <a:t>muzejních sbírek a knihovních fondů, </a:t>
            </a:r>
            <a:r>
              <a:rPr lang="cs-CZ" sz="1900" dirty="0" smtClean="0"/>
              <a:t>technické </a:t>
            </a:r>
            <a:r>
              <a:rPr lang="cs-CZ" sz="1900" dirty="0"/>
              <a:t>vybavení knihoven</a:t>
            </a:r>
            <a:r>
              <a:rPr lang="cs-CZ" dirty="0"/>
              <a:t>. </a:t>
            </a:r>
          </a:p>
          <a:p>
            <a:pPr marL="0" indent="0" algn="just">
              <a:buNone/>
            </a:pPr>
            <a:r>
              <a:rPr lang="cs-CZ" dirty="0" smtClean="0"/>
              <a:t> </a:t>
            </a:r>
            <a:endParaRPr lang="cs-CZ" dirty="0"/>
          </a:p>
          <a:p>
            <a:pPr marL="0" indent="0" algn="just">
              <a:buNone/>
            </a:pPr>
            <a:r>
              <a:rPr lang="pl-PL" dirty="0"/>
              <a:t>Muzeum je zřizováno krajem, státem nebo obcí a spravuje sbírku dle zákona č. 122/2000 Sb., </a:t>
            </a:r>
            <a:endParaRPr lang="pl-PL" dirty="0" smtClean="0"/>
          </a:p>
          <a:p>
            <a:pPr marL="0" indent="0" algn="just">
              <a:buNone/>
            </a:pPr>
            <a:r>
              <a:rPr lang="cs-CZ" dirty="0" smtClean="0"/>
              <a:t>Projekt </a:t>
            </a:r>
            <a:r>
              <a:rPr lang="cs-CZ" dirty="0"/>
              <a:t>je zaměřen na knihovny vykonávající a zajišťující regionální funkce, na základní knihovny provozované obcí s počtem obyvatel 10 000 a </a:t>
            </a:r>
            <a:r>
              <a:rPr lang="cs-CZ" dirty="0" smtClean="0"/>
              <a:t>výše</a:t>
            </a:r>
            <a:r>
              <a:rPr lang="cs-CZ" dirty="0"/>
              <a:t> </a:t>
            </a:r>
            <a:r>
              <a:rPr lang="cs-CZ" b="1" dirty="0" smtClean="0">
                <a:solidFill>
                  <a:srgbClr val="FF0000"/>
                </a:solidFill>
              </a:rPr>
              <a:t>(tato podmínka neplatí pro MAS, pro MAS knihovna s </a:t>
            </a:r>
            <a:r>
              <a:rPr lang="cs-CZ" b="1" dirty="0">
                <a:solidFill>
                  <a:srgbClr val="FF0000"/>
                </a:solidFill>
              </a:rPr>
              <a:t>pracovním úvazkem knihovníka vyšším než 15 hodin týdně</a:t>
            </a:r>
            <a:r>
              <a:rPr lang="cs-CZ" b="1" dirty="0" smtClean="0">
                <a:solidFill>
                  <a:srgbClr val="FF0000"/>
                </a:solidFill>
              </a:rPr>
              <a:t>)</a:t>
            </a:r>
            <a:endParaRPr lang="cs-CZ" b="1" dirty="0">
              <a:solidFill>
                <a:srgbClr val="FF0000"/>
              </a:solidFill>
            </a:endParaRPr>
          </a:p>
          <a:p>
            <a:pPr marL="0" indent="0">
              <a:buNone/>
            </a:pPr>
            <a:endParaRPr lang="pl-PL" dirty="0" smtClean="0"/>
          </a:p>
          <a:p>
            <a:pPr marL="0" indent="0">
              <a:buNone/>
            </a:pPr>
            <a:endParaRPr lang="pl-PL" dirty="0"/>
          </a:p>
          <a:p>
            <a:pPr marL="0" indent="0">
              <a:buNone/>
            </a:pPr>
            <a:endParaRPr lang="cs-CZ" dirty="0"/>
          </a:p>
          <a:p>
            <a:endParaRPr lang="cs-CZ" dirty="0"/>
          </a:p>
        </p:txBody>
      </p:sp>
      <p:pic>
        <p:nvPicPr>
          <p:cNvPr id="4" name="Zástupný obsah 13">
            <a:extLst>
              <a:ext uri="{FF2B5EF4-FFF2-40B4-BE49-F238E27FC236}">
                <a16:creationId xmlns:a16="http://schemas.microsoft.com/office/drawing/2014/main" id="{821C4427-5E91-42DD-8403-E6645814E56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9387214" y="1785472"/>
            <a:ext cx="2524970" cy="1628287"/>
          </a:xfrm>
          <a:prstGeom prst="rect">
            <a:avLst/>
          </a:prstGeom>
        </p:spPr>
      </p:pic>
    </p:spTree>
    <p:extLst>
      <p:ext uri="{BB962C8B-B14F-4D97-AF65-F5344CB8AC3E}">
        <p14:creationId xmlns:p14="http://schemas.microsoft.com/office/powerpoint/2010/main" val="5254722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879566"/>
          </a:xfrm>
        </p:spPr>
        <p:txBody>
          <a:bodyPr/>
          <a:lstStyle/>
          <a:p>
            <a:r>
              <a:rPr lang="pt-BR" dirty="0">
                <a:solidFill>
                  <a:srgbClr val="00B0F0"/>
                </a:solidFill>
              </a:rPr>
              <a:t>Integrovaný regionální operační </a:t>
            </a:r>
            <a:r>
              <a:rPr lang="pt-BR" dirty="0" smtClean="0">
                <a:solidFill>
                  <a:srgbClr val="00B0F0"/>
                </a:solidFill>
              </a:rPr>
              <a:t>program</a:t>
            </a:r>
            <a:endParaRPr lang="cs-CZ" dirty="0">
              <a:solidFill>
                <a:srgbClr val="00B0F0"/>
              </a:solidFill>
            </a:endParaRPr>
          </a:p>
        </p:txBody>
      </p:sp>
      <p:sp>
        <p:nvSpPr>
          <p:cNvPr id="3" name="Zástupný symbol pro obsah 2"/>
          <p:cNvSpPr>
            <a:spLocks noGrp="1"/>
          </p:cNvSpPr>
          <p:nvPr>
            <p:ph idx="1"/>
          </p:nvPr>
        </p:nvSpPr>
        <p:spPr>
          <a:xfrm>
            <a:off x="677333" y="1645921"/>
            <a:ext cx="8727923" cy="4395442"/>
          </a:xfrm>
        </p:spPr>
        <p:txBody>
          <a:bodyPr>
            <a:normAutofit lnSpcReduction="10000"/>
          </a:bodyPr>
          <a:lstStyle/>
          <a:p>
            <a:pPr marL="0" indent="0" algn="just">
              <a:buNone/>
            </a:pPr>
            <a:r>
              <a:rPr lang="cs-CZ" sz="2000" b="1" dirty="0"/>
              <a:t>Veřejná infrastruktura udržitelného cestovního ruchu </a:t>
            </a:r>
          </a:p>
          <a:p>
            <a:pPr algn="just"/>
            <a:r>
              <a:rPr lang="cs-CZ" dirty="0"/>
              <a:t>budování a revitalizace doprovodné infrastruktury cestovního ruchu (např. odpočívadla, parkoviště, sociální zařízení, veřejná infrastruktura pro </a:t>
            </a:r>
          </a:p>
          <a:p>
            <a:pPr algn="just"/>
            <a:r>
              <a:rPr lang="cs-CZ" dirty="0"/>
              <a:t>vodáckou a vodní turistiku / rekreační </a:t>
            </a:r>
            <a:r>
              <a:rPr lang="cs-CZ" dirty="0" smtClean="0"/>
              <a:t>plavbu </a:t>
            </a:r>
            <a:r>
              <a:rPr lang="cs-CZ" dirty="0"/>
              <a:t>s preferencí integrovaných řešení; </a:t>
            </a:r>
          </a:p>
          <a:p>
            <a:pPr algn="just"/>
            <a:r>
              <a:rPr lang="cs-CZ" dirty="0" smtClean="0"/>
              <a:t>budování </a:t>
            </a:r>
            <a:r>
              <a:rPr lang="cs-CZ" dirty="0"/>
              <a:t>páteřních, regionálních a lokálních turistických tras a revitalizace sítě značení; </a:t>
            </a:r>
            <a:r>
              <a:rPr lang="cs-CZ" dirty="0" smtClean="0"/>
              <a:t>naučné </a:t>
            </a:r>
            <a:r>
              <a:rPr lang="cs-CZ" dirty="0"/>
              <a:t>stezky; </a:t>
            </a:r>
          </a:p>
          <a:p>
            <a:pPr algn="just"/>
            <a:r>
              <a:rPr lang="cs-CZ" dirty="0" smtClean="0"/>
              <a:t>propojená </a:t>
            </a:r>
            <a:r>
              <a:rPr lang="cs-CZ" dirty="0"/>
              <a:t>a otevřená řešení návštěvnického provozu a navigačních systémů měst a obcí; </a:t>
            </a:r>
          </a:p>
          <a:p>
            <a:pPr algn="just"/>
            <a:r>
              <a:rPr lang="cs-CZ" dirty="0" smtClean="0"/>
              <a:t>rekonstrukce </a:t>
            </a:r>
            <a:r>
              <a:rPr lang="cs-CZ" dirty="0"/>
              <a:t>stávajících a budování nových turistických informačních center</a:t>
            </a:r>
            <a:r>
              <a:rPr lang="cs-CZ" dirty="0" smtClean="0"/>
              <a:t>.</a:t>
            </a:r>
          </a:p>
          <a:p>
            <a:pPr algn="just"/>
            <a:endParaRPr lang="cs-CZ" dirty="0"/>
          </a:p>
          <a:p>
            <a:pPr marL="0" indent="0" algn="just">
              <a:buNone/>
            </a:pPr>
            <a:r>
              <a:rPr lang="cs-CZ" b="1" dirty="0">
                <a:solidFill>
                  <a:srgbClr val="FF0000"/>
                </a:solidFill>
              </a:rPr>
              <a:t>Stejné podmínky pro MAS.</a:t>
            </a:r>
          </a:p>
          <a:p>
            <a:pPr marL="0" indent="0">
              <a:buNone/>
            </a:pPr>
            <a:r>
              <a:rPr lang="cs-CZ" dirty="0" smtClean="0"/>
              <a:t> </a:t>
            </a:r>
            <a:endParaRPr lang="cs-CZ" dirty="0"/>
          </a:p>
        </p:txBody>
      </p:sp>
    </p:spTree>
    <p:extLst>
      <p:ext uri="{BB962C8B-B14F-4D97-AF65-F5344CB8AC3E}">
        <p14:creationId xmlns:p14="http://schemas.microsoft.com/office/powerpoint/2010/main" val="32285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1193074"/>
          </a:xfrm>
        </p:spPr>
        <p:txBody>
          <a:bodyPr/>
          <a:lstStyle/>
          <a:p>
            <a:r>
              <a:rPr lang="cs-CZ" dirty="0" smtClean="0">
                <a:solidFill>
                  <a:schemeClr val="accent3"/>
                </a:solidFill>
              </a:rPr>
              <a:t>Operační program Zaměstnanost +</a:t>
            </a:r>
            <a:endParaRPr lang="cs-CZ" dirty="0">
              <a:solidFill>
                <a:schemeClr val="accent3"/>
              </a:solidFill>
            </a:endParaRPr>
          </a:p>
        </p:txBody>
      </p:sp>
      <p:sp>
        <p:nvSpPr>
          <p:cNvPr id="3" name="Zástupný symbol pro obsah 2"/>
          <p:cNvSpPr>
            <a:spLocks noGrp="1"/>
          </p:cNvSpPr>
          <p:nvPr>
            <p:ph idx="1"/>
          </p:nvPr>
        </p:nvSpPr>
        <p:spPr>
          <a:xfrm>
            <a:off x="677334" y="1663337"/>
            <a:ext cx="8980472" cy="4378026"/>
          </a:xfrm>
        </p:spPr>
        <p:txBody>
          <a:bodyPr/>
          <a:lstStyle/>
          <a:p>
            <a:pPr marL="0" indent="0">
              <a:buNone/>
            </a:pPr>
            <a:r>
              <a:rPr lang="cs-CZ" sz="2000" b="1" dirty="0"/>
              <a:t>Budoucnost </a:t>
            </a:r>
            <a:r>
              <a:rPr lang="cs-CZ" sz="2000" b="1" dirty="0" smtClean="0"/>
              <a:t>práce</a:t>
            </a:r>
          </a:p>
          <a:p>
            <a:pPr algn="just"/>
            <a:r>
              <a:rPr lang="cs-CZ" dirty="0" smtClean="0"/>
              <a:t>Podpora vzdělávání (rekvalifikací)</a:t>
            </a:r>
          </a:p>
          <a:p>
            <a:pPr algn="just"/>
            <a:r>
              <a:rPr lang="cs-CZ" dirty="0" smtClean="0"/>
              <a:t>Poradenské </a:t>
            </a:r>
            <a:r>
              <a:rPr lang="cs-CZ" dirty="0"/>
              <a:t>a informační činnosti </a:t>
            </a:r>
            <a:endParaRPr lang="cs-CZ" dirty="0" smtClean="0"/>
          </a:p>
          <a:p>
            <a:pPr algn="just"/>
            <a:r>
              <a:rPr lang="cs-CZ" dirty="0" smtClean="0"/>
              <a:t>Podpora </a:t>
            </a:r>
            <a:r>
              <a:rPr lang="cs-CZ" dirty="0"/>
              <a:t>aktivit vedoucích k získání udržitelného a vhodného zaměstnání </a:t>
            </a:r>
            <a:endParaRPr lang="cs-CZ" dirty="0" smtClean="0"/>
          </a:p>
          <a:p>
            <a:pPr algn="just"/>
            <a:r>
              <a:rPr lang="cs-CZ" dirty="0"/>
              <a:t>P</a:t>
            </a:r>
            <a:r>
              <a:rPr lang="cs-CZ" dirty="0" smtClean="0"/>
              <a:t>rosazovat </a:t>
            </a:r>
            <a:r>
              <a:rPr lang="cs-CZ" dirty="0" err="1"/>
              <a:t>genderově</a:t>
            </a:r>
            <a:r>
              <a:rPr lang="cs-CZ" dirty="0"/>
              <a:t> vyváženou účast na trhu </a:t>
            </a:r>
            <a:r>
              <a:rPr lang="cs-CZ" dirty="0" smtClean="0"/>
              <a:t>práce</a:t>
            </a:r>
          </a:p>
          <a:p>
            <a:pPr algn="just"/>
            <a:r>
              <a:rPr lang="cs-CZ" dirty="0"/>
              <a:t>Oblasti služeb péče o </a:t>
            </a:r>
            <a:r>
              <a:rPr lang="cs-CZ" dirty="0" smtClean="0"/>
              <a:t>děti do 3 let</a:t>
            </a:r>
          </a:p>
          <a:p>
            <a:pPr algn="just"/>
            <a:r>
              <a:rPr lang="cs-CZ" dirty="0"/>
              <a:t>Příprava zaměstnavatelů a zaměstnanců na změny vyvolané technologickým pokrokem, dopady zvýšené ochrany životního prostředí a stárnutím společnosti (Práce 4.0.).</a:t>
            </a:r>
          </a:p>
        </p:txBody>
      </p:sp>
    </p:spTree>
    <p:extLst>
      <p:ext uri="{BB962C8B-B14F-4D97-AF65-F5344CB8AC3E}">
        <p14:creationId xmlns:p14="http://schemas.microsoft.com/office/powerpoint/2010/main" val="1848343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957943"/>
          </a:xfrm>
        </p:spPr>
        <p:txBody>
          <a:bodyPr/>
          <a:lstStyle/>
          <a:p>
            <a:r>
              <a:rPr lang="cs-CZ" dirty="0">
                <a:solidFill>
                  <a:schemeClr val="accent3"/>
                </a:solidFill>
              </a:rPr>
              <a:t>Operační program </a:t>
            </a:r>
            <a:r>
              <a:rPr lang="cs-CZ" dirty="0" smtClean="0">
                <a:solidFill>
                  <a:schemeClr val="accent3"/>
                </a:solidFill>
              </a:rPr>
              <a:t>Zaměstnanost +</a:t>
            </a:r>
            <a:endParaRPr lang="cs-CZ" dirty="0"/>
          </a:p>
        </p:txBody>
      </p:sp>
      <p:sp>
        <p:nvSpPr>
          <p:cNvPr id="3" name="Zástupný symbol pro obsah 2"/>
          <p:cNvSpPr>
            <a:spLocks noGrp="1"/>
          </p:cNvSpPr>
          <p:nvPr>
            <p:ph idx="1"/>
          </p:nvPr>
        </p:nvSpPr>
        <p:spPr>
          <a:xfrm>
            <a:off x="677334" y="1654629"/>
            <a:ext cx="8596668" cy="4386733"/>
          </a:xfrm>
        </p:spPr>
        <p:txBody>
          <a:bodyPr>
            <a:normAutofit/>
          </a:bodyPr>
          <a:lstStyle/>
          <a:p>
            <a:pPr marL="0" indent="0">
              <a:buNone/>
            </a:pPr>
            <a:r>
              <a:rPr lang="cs-CZ" sz="2000" b="1" dirty="0"/>
              <a:t>Sociální </a:t>
            </a:r>
            <a:r>
              <a:rPr lang="cs-CZ" sz="2000" b="1" dirty="0" smtClean="0"/>
              <a:t>začleňování</a:t>
            </a:r>
          </a:p>
          <a:p>
            <a:pPr algn="just"/>
            <a:r>
              <a:rPr lang="cs-CZ" dirty="0"/>
              <a:t>Poskytování </a:t>
            </a:r>
            <a:r>
              <a:rPr lang="cs-CZ" b="1" dirty="0"/>
              <a:t>sociálních služeb </a:t>
            </a:r>
            <a:r>
              <a:rPr lang="cs-CZ" dirty="0"/>
              <a:t>a dalších služeb a programů včetně sociálního podnikání pro osoby v obtížné životní situaci spojené se ztrátou nebo nekvalitním bydlením či jinou krizovou sociální situací, podpora sociální </a:t>
            </a:r>
            <a:r>
              <a:rPr lang="cs-CZ" dirty="0" smtClean="0"/>
              <a:t>práce</a:t>
            </a:r>
          </a:p>
          <a:p>
            <a:pPr algn="just"/>
            <a:r>
              <a:rPr lang="cs-CZ" dirty="0"/>
              <a:t>Podpora se primárně </a:t>
            </a:r>
            <a:r>
              <a:rPr lang="cs-CZ" b="1" dirty="0"/>
              <a:t>zaměří na rodiny s dětmi </a:t>
            </a:r>
            <a:r>
              <a:rPr lang="cs-CZ" dirty="0"/>
              <a:t>v nepříznivé sociální situaci, ohrožené děti, mladistvé a mladé dospělé, osoby se zdravotním postižením, pečující osoby, osoby žijící v sociálně vyloučených lokalitách, osoby žijící v nejistém nebo nevyhovujícím bydlení či na </a:t>
            </a:r>
            <a:r>
              <a:rPr lang="cs-CZ" dirty="0" smtClean="0"/>
              <a:t>ulici</a:t>
            </a:r>
          </a:p>
          <a:p>
            <a:pPr algn="just"/>
            <a:r>
              <a:rPr lang="cs-CZ" dirty="0"/>
              <a:t>Nezbytnou součástí bude </a:t>
            </a:r>
            <a:r>
              <a:rPr lang="cs-CZ" b="1" dirty="0"/>
              <a:t>přeměna ústavních zařízení </a:t>
            </a:r>
            <a:r>
              <a:rPr lang="cs-CZ" dirty="0"/>
              <a:t>(pro osoby se zdravotním postižením, seniory, děti, osoby s duševním postižením) </a:t>
            </a:r>
            <a:r>
              <a:rPr lang="cs-CZ" b="1" dirty="0"/>
              <a:t>na služby poskytované ambulantní či terénní formou </a:t>
            </a:r>
            <a:r>
              <a:rPr lang="cs-CZ" dirty="0"/>
              <a:t>a služby komunitního </a:t>
            </a:r>
            <a:endParaRPr lang="cs-CZ" dirty="0" smtClean="0"/>
          </a:p>
          <a:p>
            <a:pPr algn="just"/>
            <a:r>
              <a:rPr lang="cs-CZ" dirty="0" smtClean="0"/>
              <a:t>Podpora </a:t>
            </a:r>
            <a:r>
              <a:rPr lang="cs-CZ" b="1" dirty="0"/>
              <a:t>komunitní práce </a:t>
            </a:r>
            <a:r>
              <a:rPr lang="cs-CZ" dirty="0"/>
              <a:t>s cílem zvýšit občanské kompetence Romů či rodičovské kompetence v romských rodinách.</a:t>
            </a:r>
          </a:p>
        </p:txBody>
      </p:sp>
    </p:spTree>
    <p:extLst>
      <p:ext uri="{BB962C8B-B14F-4D97-AF65-F5344CB8AC3E}">
        <p14:creationId xmlns:p14="http://schemas.microsoft.com/office/powerpoint/2010/main" val="27830138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accent3"/>
                </a:solidFill>
              </a:rPr>
              <a:t>Operační program </a:t>
            </a:r>
            <a:r>
              <a:rPr lang="cs-CZ" dirty="0" smtClean="0">
                <a:solidFill>
                  <a:schemeClr val="accent3"/>
                </a:solidFill>
              </a:rPr>
              <a:t>Zaměstnanost </a:t>
            </a:r>
            <a:r>
              <a:rPr lang="cs-CZ" dirty="0">
                <a:solidFill>
                  <a:schemeClr val="accent3"/>
                </a:solidFill>
              </a:rPr>
              <a:t>+</a:t>
            </a:r>
            <a:endParaRPr lang="cs-CZ" dirty="0"/>
          </a:p>
        </p:txBody>
      </p:sp>
      <p:sp>
        <p:nvSpPr>
          <p:cNvPr id="3" name="Zástupný symbol pro obsah 2"/>
          <p:cNvSpPr>
            <a:spLocks noGrp="1"/>
          </p:cNvSpPr>
          <p:nvPr>
            <p:ph idx="1"/>
          </p:nvPr>
        </p:nvSpPr>
        <p:spPr>
          <a:xfrm>
            <a:off x="677334" y="1820091"/>
            <a:ext cx="8596668" cy="4221272"/>
          </a:xfrm>
        </p:spPr>
        <p:txBody>
          <a:bodyPr/>
          <a:lstStyle/>
          <a:p>
            <a:pPr marL="0" indent="0">
              <a:buNone/>
            </a:pPr>
            <a:r>
              <a:rPr lang="cs-CZ" sz="2000" b="1" dirty="0"/>
              <a:t>Sociální</a:t>
            </a:r>
            <a:r>
              <a:rPr lang="cs-CZ" b="1" dirty="0"/>
              <a:t> </a:t>
            </a:r>
            <a:r>
              <a:rPr lang="cs-CZ" b="1" dirty="0" smtClean="0"/>
              <a:t>inovace</a:t>
            </a:r>
          </a:p>
          <a:p>
            <a:pPr algn="just"/>
            <a:r>
              <a:rPr lang="cs-CZ" dirty="0"/>
              <a:t>Rozšiřování inovativních řešení a přístupů, vyvinutých např. v rámci složky Zaměstnanost a sociální inovace nebo jiných programů </a:t>
            </a:r>
            <a:r>
              <a:rPr lang="cs-CZ" dirty="0" smtClean="0"/>
              <a:t>EU</a:t>
            </a:r>
          </a:p>
          <a:p>
            <a:pPr algn="just"/>
            <a:r>
              <a:rPr lang="cs-CZ" dirty="0"/>
              <a:t>Zlepšování kvality veřejných služeb pomocí nových </a:t>
            </a:r>
            <a:r>
              <a:rPr lang="cs-CZ" dirty="0" smtClean="0"/>
              <a:t>přístupů</a:t>
            </a:r>
          </a:p>
          <a:p>
            <a:pPr algn="just"/>
            <a:r>
              <a:rPr lang="cs-CZ" dirty="0"/>
              <a:t>Sociální experimentování</a:t>
            </a:r>
            <a:endParaRPr lang="cs-CZ" b="1" dirty="0"/>
          </a:p>
        </p:txBody>
      </p:sp>
    </p:spTree>
    <p:extLst>
      <p:ext uri="{BB962C8B-B14F-4D97-AF65-F5344CB8AC3E}">
        <p14:creationId xmlns:p14="http://schemas.microsoft.com/office/powerpoint/2010/main" val="2232962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1097280"/>
          </a:xfrm>
        </p:spPr>
        <p:txBody>
          <a:bodyPr>
            <a:normAutofit fontScale="90000"/>
          </a:bodyPr>
          <a:lstStyle/>
          <a:p>
            <a:r>
              <a:rPr lang="cs-CZ" dirty="0">
                <a:solidFill>
                  <a:schemeClr val="accent3"/>
                </a:solidFill>
              </a:rPr>
              <a:t>Operační program </a:t>
            </a:r>
            <a:r>
              <a:rPr lang="cs-CZ" dirty="0" smtClean="0">
                <a:solidFill>
                  <a:schemeClr val="accent3"/>
                </a:solidFill>
              </a:rPr>
              <a:t>Zaměstnanost </a:t>
            </a:r>
            <a:r>
              <a:rPr lang="cs-CZ" dirty="0">
                <a:solidFill>
                  <a:schemeClr val="accent3"/>
                </a:solidFill>
              </a:rPr>
              <a:t>+</a:t>
            </a:r>
            <a:r>
              <a:rPr lang="cs-CZ" dirty="0"/>
              <a:t/>
            </a:r>
            <a:br>
              <a:rPr lang="cs-CZ" dirty="0"/>
            </a:br>
            <a:endParaRPr lang="cs-CZ" dirty="0"/>
          </a:p>
        </p:txBody>
      </p:sp>
      <p:sp>
        <p:nvSpPr>
          <p:cNvPr id="3" name="Zástupný symbol pro obsah 2"/>
          <p:cNvSpPr>
            <a:spLocks noGrp="1"/>
          </p:cNvSpPr>
          <p:nvPr>
            <p:ph idx="1"/>
          </p:nvPr>
        </p:nvSpPr>
        <p:spPr>
          <a:xfrm>
            <a:off x="677334" y="1706881"/>
            <a:ext cx="8596668" cy="4334482"/>
          </a:xfrm>
        </p:spPr>
        <p:txBody>
          <a:bodyPr>
            <a:normAutofit/>
          </a:bodyPr>
          <a:lstStyle/>
          <a:p>
            <a:pPr marL="678942" lvl="1" algn="just">
              <a:buClrTx/>
              <a:defRPr/>
            </a:pPr>
            <a:r>
              <a:rPr lang="cs-CZ" sz="1800" dirty="0"/>
              <a:t>MAS bude žadatelem a nositelem celého projektu na všechna vybraná opatření – „klíčový projekt“ MAS</a:t>
            </a:r>
          </a:p>
          <a:p>
            <a:pPr marL="678942" lvl="1" algn="just">
              <a:buClrTx/>
              <a:defRPr/>
            </a:pPr>
            <a:r>
              <a:rPr lang="cs-CZ" sz="1800" dirty="0"/>
              <a:t>MAS tedy nebude vyhlašovat výzvy, ani hodnotit, ale sama podá žádost o podporu</a:t>
            </a:r>
          </a:p>
          <a:p>
            <a:pPr marL="1136142" lvl="2" indent="-285750" algn="just">
              <a:defRPr/>
            </a:pPr>
            <a:r>
              <a:rPr lang="cs-CZ" sz="1800" dirty="0"/>
              <a:t>Zaměstnanci MAS</a:t>
            </a:r>
          </a:p>
          <a:p>
            <a:pPr marL="1136142" lvl="2" indent="-285750" algn="just">
              <a:defRPr/>
            </a:pPr>
            <a:r>
              <a:rPr lang="cs-CZ" sz="1800" dirty="0"/>
              <a:t>Partner s finančním příspěvkem</a:t>
            </a:r>
          </a:p>
          <a:p>
            <a:pPr marL="678942" lvl="1" algn="just">
              <a:buClrTx/>
              <a:defRPr/>
            </a:pPr>
            <a:r>
              <a:rPr lang="cs-CZ" sz="1800" dirty="0" smtClean="0"/>
              <a:t>Na </a:t>
            </a:r>
            <a:r>
              <a:rPr lang="cs-CZ" sz="1800" dirty="0"/>
              <a:t>celé období bude možné podat dva projekty</a:t>
            </a:r>
          </a:p>
          <a:p>
            <a:pPr marL="678942" lvl="1" algn="just">
              <a:buClrTx/>
              <a:defRPr/>
            </a:pPr>
            <a:r>
              <a:rPr lang="cs-CZ" sz="1800" dirty="0"/>
              <a:t>Výzva pro podání žádosti o podporu na první projekt bude ve III.Q. 2022, na druhý projekt </a:t>
            </a:r>
            <a:r>
              <a:rPr lang="cs-CZ" sz="1800" dirty="0" smtClean="0"/>
              <a:t>ve II.Q</a:t>
            </a:r>
            <a:r>
              <a:rPr lang="cs-CZ" sz="1800" dirty="0"/>
              <a:t>. 2025, </a:t>
            </a:r>
          </a:p>
          <a:p>
            <a:endParaRPr lang="cs-CZ" dirty="0"/>
          </a:p>
        </p:txBody>
      </p:sp>
    </p:spTree>
    <p:extLst>
      <p:ext uri="{BB962C8B-B14F-4D97-AF65-F5344CB8AC3E}">
        <p14:creationId xmlns:p14="http://schemas.microsoft.com/office/powerpoint/2010/main" val="23273658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accent3"/>
                </a:solidFill>
              </a:rPr>
              <a:t>Operační program </a:t>
            </a:r>
            <a:r>
              <a:rPr lang="cs-CZ" dirty="0" err="1">
                <a:solidFill>
                  <a:schemeClr val="accent3"/>
                </a:solidFill>
              </a:rPr>
              <a:t>Zaměstanost</a:t>
            </a:r>
            <a:r>
              <a:rPr lang="cs-CZ" dirty="0">
                <a:solidFill>
                  <a:schemeClr val="accent3"/>
                </a:solidFill>
              </a:rPr>
              <a:t> +</a:t>
            </a:r>
            <a:r>
              <a:rPr lang="cs-CZ" dirty="0"/>
              <a:t/>
            </a:r>
            <a:br>
              <a:rPr lang="cs-CZ" dirty="0"/>
            </a:br>
            <a:endParaRPr lang="cs-CZ" dirty="0"/>
          </a:p>
        </p:txBody>
      </p:sp>
      <p:sp>
        <p:nvSpPr>
          <p:cNvPr id="3" name="Zástupný symbol pro obsah 2"/>
          <p:cNvSpPr>
            <a:spLocks noGrp="1"/>
          </p:cNvSpPr>
          <p:nvPr>
            <p:ph idx="1"/>
          </p:nvPr>
        </p:nvSpPr>
        <p:spPr>
          <a:xfrm>
            <a:off x="677333" y="1619795"/>
            <a:ext cx="8910803" cy="4421568"/>
          </a:xfrm>
        </p:spPr>
        <p:txBody>
          <a:bodyPr/>
          <a:lstStyle/>
          <a:p>
            <a:pPr marL="0" indent="0">
              <a:spcBef>
                <a:spcPts val="225"/>
              </a:spcBef>
              <a:buNone/>
            </a:pPr>
            <a:r>
              <a:rPr lang="cs-CZ" sz="2000" b="1" dirty="0" smtClean="0">
                <a:solidFill>
                  <a:schemeClr val="tx1"/>
                </a:solidFill>
              </a:rPr>
              <a:t>Možné</a:t>
            </a:r>
            <a:r>
              <a:rPr lang="cs-CZ" b="1" dirty="0" smtClean="0">
                <a:solidFill>
                  <a:schemeClr val="tx1"/>
                </a:solidFill>
              </a:rPr>
              <a:t> aktivity v projektu: </a:t>
            </a:r>
          </a:p>
          <a:p>
            <a:pPr algn="just">
              <a:spcBef>
                <a:spcPts val="225"/>
              </a:spcBef>
            </a:pPr>
            <a:r>
              <a:rPr lang="cs-CZ" dirty="0" smtClean="0">
                <a:solidFill>
                  <a:schemeClr val="tx1"/>
                </a:solidFill>
              </a:rPr>
              <a:t>aktivizace</a:t>
            </a:r>
            <a:r>
              <a:rPr lang="cs-CZ" dirty="0">
                <a:solidFill>
                  <a:schemeClr val="tx1"/>
                </a:solidFill>
              </a:rPr>
              <a:t>, participace, zapojování se do života v obci/ komunitě; </a:t>
            </a:r>
            <a:r>
              <a:rPr lang="cs-CZ" b="1" dirty="0">
                <a:solidFill>
                  <a:schemeClr val="tx1"/>
                </a:solidFill>
              </a:rPr>
              <a:t>komunitní (soc.) práce, </a:t>
            </a:r>
            <a:r>
              <a:rPr lang="cs-CZ" dirty="0">
                <a:solidFill>
                  <a:schemeClr val="tx1"/>
                </a:solidFill>
              </a:rPr>
              <a:t>komunitní centra; </a:t>
            </a:r>
          </a:p>
          <a:p>
            <a:pPr algn="just">
              <a:spcBef>
                <a:spcPts val="225"/>
              </a:spcBef>
            </a:pPr>
            <a:r>
              <a:rPr lang="cs-CZ" b="1" dirty="0">
                <a:solidFill>
                  <a:schemeClr val="tx1"/>
                </a:solidFill>
              </a:rPr>
              <a:t>sociální práce na obcích</a:t>
            </a:r>
            <a:r>
              <a:rPr lang="cs-CZ" dirty="0">
                <a:solidFill>
                  <a:schemeClr val="tx1"/>
                </a:solidFill>
              </a:rPr>
              <a:t>;</a:t>
            </a:r>
          </a:p>
          <a:p>
            <a:pPr algn="just">
              <a:spcBef>
                <a:spcPts val="225"/>
              </a:spcBef>
            </a:pPr>
            <a:r>
              <a:rPr lang="cs-CZ" dirty="0">
                <a:solidFill>
                  <a:schemeClr val="tx1"/>
                </a:solidFill>
              </a:rPr>
              <a:t>svépomoc, vzájemná pomoc, sousedská výpomoc, sdílení a výměna zkušeností, dobrovolnictví, </a:t>
            </a:r>
            <a:r>
              <a:rPr lang="cs-CZ" b="1" dirty="0">
                <a:solidFill>
                  <a:schemeClr val="tx1"/>
                </a:solidFill>
              </a:rPr>
              <a:t>mezigenerační výměna a výpomoc;</a:t>
            </a:r>
          </a:p>
          <a:p>
            <a:pPr algn="just">
              <a:spcBef>
                <a:spcPts val="225"/>
              </a:spcBef>
            </a:pPr>
            <a:r>
              <a:rPr lang="cs-CZ" dirty="0">
                <a:solidFill>
                  <a:schemeClr val="tx1"/>
                </a:solidFill>
              </a:rPr>
              <a:t>sdílená a neformální péče, paliativní a domácí </a:t>
            </a:r>
            <a:r>
              <a:rPr lang="cs-CZ" dirty="0" smtClean="0">
                <a:solidFill>
                  <a:schemeClr val="tx1"/>
                </a:solidFill>
              </a:rPr>
              <a:t>hospicová </a:t>
            </a:r>
            <a:r>
              <a:rPr lang="cs-CZ" dirty="0">
                <a:solidFill>
                  <a:schemeClr val="tx1"/>
                </a:solidFill>
              </a:rPr>
              <a:t>péče;</a:t>
            </a:r>
          </a:p>
          <a:p>
            <a:pPr algn="just">
              <a:spcBef>
                <a:spcPts val="225"/>
              </a:spcBef>
            </a:pPr>
            <a:r>
              <a:rPr lang="cs-CZ" dirty="0">
                <a:solidFill>
                  <a:schemeClr val="tx1"/>
                </a:solidFill>
              </a:rPr>
              <a:t>flexibilní formy </a:t>
            </a:r>
            <a:r>
              <a:rPr lang="cs-CZ" b="1" dirty="0">
                <a:solidFill>
                  <a:schemeClr val="tx1"/>
                </a:solidFill>
              </a:rPr>
              <a:t>zaměstnávání</a:t>
            </a:r>
            <a:r>
              <a:rPr lang="cs-CZ" dirty="0">
                <a:solidFill>
                  <a:schemeClr val="tx1"/>
                </a:solidFill>
              </a:rPr>
              <a:t>, lokální aktivizační tréninková pracovní místa a stáže u zaměstnavatelů, prostupné zaměstnávání, komunitně prospěšné zaměstnávání, </a:t>
            </a:r>
          </a:p>
          <a:p>
            <a:pPr algn="just">
              <a:spcBef>
                <a:spcPts val="225"/>
              </a:spcBef>
            </a:pPr>
            <a:r>
              <a:rPr lang="cs-CZ" b="1" dirty="0">
                <a:solidFill>
                  <a:schemeClr val="tx1"/>
                </a:solidFill>
              </a:rPr>
              <a:t>podpora rodiny a rodinných vazeb</a:t>
            </a:r>
            <a:r>
              <a:rPr lang="cs-CZ" b="1" dirty="0"/>
              <a:t> </a:t>
            </a:r>
            <a:r>
              <a:rPr lang="cs-CZ" dirty="0"/>
              <a:t>-</a:t>
            </a:r>
            <a:r>
              <a:rPr lang="cs-CZ" dirty="0">
                <a:solidFill>
                  <a:schemeClr val="tx1"/>
                </a:solidFill>
              </a:rPr>
              <a:t> komunitní venkovské tábory, dětské kluby, slaďování péče o děti a seniory s prací, participace a zapojování seniorů</a:t>
            </a:r>
            <a:endParaRPr lang="cs-CZ" dirty="0"/>
          </a:p>
        </p:txBody>
      </p:sp>
    </p:spTree>
    <p:extLst>
      <p:ext uri="{BB962C8B-B14F-4D97-AF65-F5344CB8AC3E}">
        <p14:creationId xmlns:p14="http://schemas.microsoft.com/office/powerpoint/2010/main" val="174221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accent3"/>
                </a:solidFill>
              </a:rPr>
              <a:t>Operační program </a:t>
            </a:r>
            <a:r>
              <a:rPr lang="cs-CZ" dirty="0" smtClean="0">
                <a:solidFill>
                  <a:schemeClr val="accent3"/>
                </a:solidFill>
              </a:rPr>
              <a:t>Zaměstnanost </a:t>
            </a:r>
            <a:r>
              <a:rPr lang="cs-CZ" dirty="0">
                <a:solidFill>
                  <a:schemeClr val="accent3"/>
                </a:solidFill>
              </a:rPr>
              <a:t>+</a:t>
            </a:r>
            <a:r>
              <a:rPr lang="cs-CZ" dirty="0"/>
              <a:t/>
            </a:r>
            <a:br>
              <a:rPr lang="cs-CZ" dirty="0"/>
            </a:br>
            <a:endParaRPr lang="cs-CZ" dirty="0"/>
          </a:p>
        </p:txBody>
      </p:sp>
      <p:sp>
        <p:nvSpPr>
          <p:cNvPr id="3" name="Zástupný symbol pro obsah 2"/>
          <p:cNvSpPr>
            <a:spLocks noGrp="1"/>
          </p:cNvSpPr>
          <p:nvPr>
            <p:ph idx="1"/>
          </p:nvPr>
        </p:nvSpPr>
        <p:spPr>
          <a:xfrm>
            <a:off x="677334" y="1532709"/>
            <a:ext cx="8596668" cy="4508653"/>
          </a:xfrm>
        </p:spPr>
        <p:txBody>
          <a:bodyPr/>
          <a:lstStyle/>
          <a:p>
            <a:pPr marL="0" indent="0">
              <a:buNone/>
            </a:pPr>
            <a:r>
              <a:rPr lang="cs-CZ" u="sng" dirty="0" smtClean="0">
                <a:ea typeface="Calibri" panose="020F0502020204030204" pitchFamily="34" charset="0"/>
              </a:rPr>
              <a:t>Cílové skupiny:</a:t>
            </a:r>
          </a:p>
          <a:p>
            <a:r>
              <a:rPr lang="cs-CZ" dirty="0" smtClean="0">
                <a:ea typeface="Calibri" panose="020F0502020204030204" pitchFamily="34" charset="0"/>
              </a:rPr>
              <a:t>rodiny </a:t>
            </a:r>
            <a:r>
              <a:rPr lang="cs-CZ" dirty="0">
                <a:ea typeface="Calibri" panose="020F0502020204030204" pitchFamily="34" charset="0"/>
              </a:rPr>
              <a:t>s dětmi (děti a dospívající);</a:t>
            </a:r>
          </a:p>
          <a:p>
            <a:r>
              <a:rPr lang="cs-CZ" dirty="0">
                <a:ea typeface="Calibri" panose="020F0502020204030204" pitchFamily="34" charset="0"/>
              </a:rPr>
              <a:t>dospělí se zdravotním či soc. znevýhodněním;</a:t>
            </a:r>
          </a:p>
          <a:p>
            <a:r>
              <a:rPr lang="cs-CZ" dirty="0">
                <a:ea typeface="Calibri" panose="020F0502020204030204" pitchFamily="34" charset="0"/>
              </a:rPr>
              <a:t>osoby v postproduktivním věku a senioři;</a:t>
            </a:r>
          </a:p>
          <a:p>
            <a:r>
              <a:rPr lang="cs-CZ" dirty="0">
                <a:ea typeface="Calibri" panose="020F0502020204030204" pitchFamily="34" charset="0"/>
              </a:rPr>
              <a:t>pečující osoby;</a:t>
            </a:r>
          </a:p>
          <a:p>
            <a:r>
              <a:rPr lang="cs-CZ" dirty="0">
                <a:ea typeface="Calibri" panose="020F0502020204030204" pitchFamily="34" charset="0"/>
              </a:rPr>
              <a:t>osoby s vysokou mírou chudoby nebo zadlužení;</a:t>
            </a:r>
          </a:p>
          <a:p>
            <a:r>
              <a:rPr lang="cs-CZ" dirty="0"/>
              <a:t>osoby s nízkou soc. úrovní a s vysokou mírou izolace;</a:t>
            </a:r>
          </a:p>
          <a:p>
            <a:r>
              <a:rPr lang="cs-CZ" dirty="0" err="1">
                <a:ea typeface="Calibri" panose="020F0502020204030204" pitchFamily="34" charset="0"/>
              </a:rPr>
              <a:t>nízkokvalifikované</a:t>
            </a:r>
            <a:r>
              <a:rPr lang="cs-CZ" dirty="0">
                <a:ea typeface="Calibri" panose="020F0502020204030204" pitchFamily="34" charset="0"/>
              </a:rPr>
              <a:t> osoby a osoby hůře uplatnitelné na trhu práce;</a:t>
            </a:r>
          </a:p>
          <a:p>
            <a:r>
              <a:rPr lang="cs-CZ" dirty="0">
                <a:ea typeface="Calibri" panose="020F0502020204030204" pitchFamily="34" charset="0"/>
              </a:rPr>
              <a:t>odborní pracovníci NNO, obcí, dobrovolných spolků, zaměstnavatelů a podnikatelů.</a:t>
            </a:r>
          </a:p>
          <a:p>
            <a:endParaRPr lang="cs-CZ" dirty="0"/>
          </a:p>
        </p:txBody>
      </p:sp>
    </p:spTree>
    <p:extLst>
      <p:ext uri="{BB962C8B-B14F-4D97-AF65-F5344CB8AC3E}">
        <p14:creationId xmlns:p14="http://schemas.microsoft.com/office/powerpoint/2010/main" val="3099973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923109"/>
          </a:xfrm>
        </p:spPr>
        <p:txBody>
          <a:bodyPr/>
          <a:lstStyle/>
          <a:p>
            <a:r>
              <a:rPr lang="cs-CZ" dirty="0">
                <a:solidFill>
                  <a:schemeClr val="accent3"/>
                </a:solidFill>
              </a:rPr>
              <a:t>Operační program Zaměstnanost +</a:t>
            </a:r>
            <a:endParaRPr lang="cs-CZ" dirty="0"/>
          </a:p>
        </p:txBody>
      </p:sp>
      <p:sp>
        <p:nvSpPr>
          <p:cNvPr id="3" name="Zástupný symbol pro obsah 2"/>
          <p:cNvSpPr>
            <a:spLocks noGrp="1"/>
          </p:cNvSpPr>
          <p:nvPr>
            <p:ph idx="1"/>
          </p:nvPr>
        </p:nvSpPr>
        <p:spPr>
          <a:xfrm>
            <a:off x="677334" y="1820091"/>
            <a:ext cx="8596668" cy="4221271"/>
          </a:xfrm>
        </p:spPr>
        <p:txBody>
          <a:bodyPr/>
          <a:lstStyle/>
          <a:p>
            <a:pPr marL="0" indent="0">
              <a:buNone/>
            </a:pPr>
            <a:r>
              <a:rPr lang="cs-CZ" dirty="0" smtClean="0"/>
              <a:t>Na základě jednání Pracovní skupiny Sociální, debatou se starosty, školami, NNO při přípravě strategie jsou navrhované aktivity: </a:t>
            </a:r>
          </a:p>
          <a:p>
            <a:endParaRPr lang="cs-CZ" dirty="0"/>
          </a:p>
          <a:p>
            <a:r>
              <a:rPr lang="cs-CZ" dirty="0"/>
              <a:t>K</a:t>
            </a:r>
            <a:r>
              <a:rPr lang="cs-CZ" dirty="0" smtClean="0"/>
              <a:t>omunitní tábory (příměstské)</a:t>
            </a:r>
          </a:p>
          <a:p>
            <a:r>
              <a:rPr lang="cs-CZ" dirty="0" smtClean="0"/>
              <a:t>Regionální komunitní pracovníci – terénní práce, spolupráce se školami, práce se seniory, sociální práce na malých obcích</a:t>
            </a:r>
          </a:p>
          <a:p>
            <a:r>
              <a:rPr lang="cs-CZ" dirty="0" smtClean="0"/>
              <a:t>Občanské poradenství</a:t>
            </a:r>
          </a:p>
          <a:p>
            <a:r>
              <a:rPr lang="cs-CZ" dirty="0" smtClean="0"/>
              <a:t>Spolupráce s potravinovou bankou Charita HK a PCE</a:t>
            </a:r>
          </a:p>
          <a:p>
            <a:endParaRPr lang="cs-CZ" dirty="0" smtClean="0"/>
          </a:p>
          <a:p>
            <a:endParaRPr lang="cs-CZ" dirty="0"/>
          </a:p>
        </p:txBody>
      </p:sp>
    </p:spTree>
    <p:extLst>
      <p:ext uri="{BB962C8B-B14F-4D97-AF65-F5344CB8AC3E}">
        <p14:creationId xmlns:p14="http://schemas.microsoft.com/office/powerpoint/2010/main" val="29773089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6"/>
                </a:solidFill>
              </a:rPr>
              <a:t>OP TAK (</a:t>
            </a:r>
            <a:r>
              <a:rPr lang="pl-PL" dirty="0">
                <a:solidFill>
                  <a:schemeClr val="accent6"/>
                </a:solidFill>
              </a:rPr>
              <a:t>Technologie a aplikace pro </a:t>
            </a:r>
            <a:r>
              <a:rPr lang="pl-PL" dirty="0" smtClean="0">
                <a:solidFill>
                  <a:schemeClr val="accent6"/>
                </a:solidFill>
              </a:rPr>
              <a:t>konkurenceschopnost)</a:t>
            </a:r>
            <a:endParaRPr lang="cs-CZ" dirty="0">
              <a:solidFill>
                <a:schemeClr val="accent6"/>
              </a:solidFill>
            </a:endParaRPr>
          </a:p>
        </p:txBody>
      </p:sp>
      <p:sp>
        <p:nvSpPr>
          <p:cNvPr id="3" name="Zástupný symbol pro obsah 2"/>
          <p:cNvSpPr>
            <a:spLocks noGrp="1"/>
          </p:cNvSpPr>
          <p:nvPr>
            <p:ph idx="1"/>
          </p:nvPr>
        </p:nvSpPr>
        <p:spPr>
          <a:xfrm>
            <a:off x="677334" y="1930401"/>
            <a:ext cx="8596668" cy="4714240"/>
          </a:xfrm>
        </p:spPr>
        <p:txBody>
          <a:bodyPr>
            <a:normAutofit/>
          </a:bodyPr>
          <a:lstStyle/>
          <a:p>
            <a:pPr algn="just"/>
            <a:r>
              <a:rPr lang="cs-CZ" dirty="0"/>
              <a:t>Posilování výkonnosti podniků v oblasti výzkumu, vývoje a inovací a jejich digitální </a:t>
            </a:r>
            <a:r>
              <a:rPr lang="cs-CZ" dirty="0" smtClean="0"/>
              <a:t>transformace</a:t>
            </a:r>
          </a:p>
          <a:p>
            <a:pPr algn="just"/>
            <a:r>
              <a:rPr lang="cs-CZ" dirty="0"/>
              <a:t>Rozvoj podnikání a konkurenceschopnosti MSP </a:t>
            </a:r>
            <a:endParaRPr lang="cs-CZ" dirty="0" smtClean="0"/>
          </a:p>
          <a:p>
            <a:pPr algn="just"/>
            <a:r>
              <a:rPr lang="cs-CZ" dirty="0"/>
              <a:t>Rozvoj digitální </a:t>
            </a:r>
            <a:r>
              <a:rPr lang="cs-CZ" dirty="0" smtClean="0"/>
              <a:t>infrastruktury</a:t>
            </a:r>
          </a:p>
          <a:p>
            <a:pPr algn="just"/>
            <a:r>
              <a:rPr lang="cs-CZ" dirty="0"/>
              <a:t>Posun k nízkouhlíkovému </a:t>
            </a:r>
            <a:r>
              <a:rPr lang="cs-CZ" dirty="0" smtClean="0"/>
              <a:t>hospodářství</a:t>
            </a:r>
          </a:p>
          <a:p>
            <a:pPr algn="just"/>
            <a:r>
              <a:rPr lang="pl-PL" dirty="0"/>
              <a:t>Podpora energie z obnovitelných zdrojů </a:t>
            </a:r>
            <a:endParaRPr lang="pl-PL" dirty="0" smtClean="0"/>
          </a:p>
          <a:p>
            <a:pPr algn="just"/>
            <a:r>
              <a:rPr lang="cs-CZ" dirty="0"/>
              <a:t>Podpora udržitelné multimodální městské mobility v rámci přechodu na uhlíkově neutrální </a:t>
            </a:r>
            <a:r>
              <a:rPr lang="cs-CZ" dirty="0" smtClean="0"/>
              <a:t>hospodářství</a:t>
            </a:r>
          </a:p>
          <a:p>
            <a:pPr algn="just"/>
            <a:r>
              <a:rPr lang="cs-CZ" dirty="0"/>
              <a:t>Podpora přizpůsobení se změně klimatu, prevence rizika katastrof a odolnosti </a:t>
            </a:r>
            <a:r>
              <a:rPr lang="cs-CZ" dirty="0" smtClean="0"/>
              <a:t>vůči </a:t>
            </a:r>
            <a:r>
              <a:rPr lang="cs-CZ" dirty="0"/>
              <a:t>nim, s přihlédnutím k ekosystémovým </a:t>
            </a:r>
            <a:r>
              <a:rPr lang="cs-CZ" dirty="0" smtClean="0"/>
              <a:t>přístupům</a:t>
            </a:r>
          </a:p>
          <a:p>
            <a:pPr algn="just"/>
            <a:endParaRPr lang="cs-CZ" dirty="0"/>
          </a:p>
          <a:p>
            <a:pPr marL="0" indent="0" algn="just">
              <a:buNone/>
            </a:pPr>
            <a:r>
              <a:rPr lang="cs-CZ" dirty="0" smtClean="0"/>
              <a:t>Většina podpory MSP půjde formou finančních nástrojů a dotace na úroky úvěrů</a:t>
            </a:r>
            <a:endParaRPr lang="cs-CZ" dirty="0"/>
          </a:p>
        </p:txBody>
      </p:sp>
    </p:spTree>
    <p:extLst>
      <p:ext uri="{BB962C8B-B14F-4D97-AF65-F5344CB8AC3E}">
        <p14:creationId xmlns:p14="http://schemas.microsoft.com/office/powerpoint/2010/main" val="1331455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p:cNvPicPr>
          <p:nvPr>
            <p:ph idx="1"/>
          </p:nvPr>
        </p:nvPicPr>
        <p:blipFill rotWithShape="1">
          <a:blip r:embed="rId2"/>
          <a:srcRect l="17473" t="17591" r="18779" b="4425"/>
          <a:stretch/>
        </p:blipFill>
        <p:spPr bwMode="auto">
          <a:xfrm>
            <a:off x="539305" y="609600"/>
            <a:ext cx="9005290" cy="59566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8916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accent6"/>
                </a:solidFill>
              </a:rPr>
              <a:t>OP TAK (</a:t>
            </a:r>
            <a:r>
              <a:rPr lang="pl-PL" dirty="0">
                <a:solidFill>
                  <a:schemeClr val="accent6"/>
                </a:solidFill>
              </a:rPr>
              <a:t>Technologie a aplikace pro konkurenceschopnost)</a:t>
            </a:r>
            <a:endParaRPr lang="cs-CZ" dirty="0"/>
          </a:p>
        </p:txBody>
      </p:sp>
      <p:sp>
        <p:nvSpPr>
          <p:cNvPr id="3" name="Zástupný symbol pro obsah 2"/>
          <p:cNvSpPr>
            <a:spLocks noGrp="1"/>
          </p:cNvSpPr>
          <p:nvPr>
            <p:ph idx="1"/>
          </p:nvPr>
        </p:nvSpPr>
        <p:spPr>
          <a:xfrm>
            <a:off x="677334" y="1802675"/>
            <a:ext cx="9389776" cy="5055326"/>
          </a:xfrm>
        </p:spPr>
        <p:txBody>
          <a:bodyPr>
            <a:normAutofit/>
          </a:bodyPr>
          <a:lstStyle/>
          <a:p>
            <a:pPr marL="0" indent="0">
              <a:buNone/>
            </a:pPr>
            <a:r>
              <a:rPr lang="cs-CZ" sz="2200" b="1" dirty="0">
                <a:solidFill>
                  <a:schemeClr val="tx1"/>
                </a:solidFill>
              </a:rPr>
              <a:t>Podpora malých a středních podniků přes MAS</a:t>
            </a:r>
          </a:p>
          <a:p>
            <a:pPr algn="just"/>
            <a:r>
              <a:rPr lang="cs-CZ" dirty="0"/>
              <a:t>Důraz na Průmysl </a:t>
            </a:r>
            <a:r>
              <a:rPr lang="cs-CZ" dirty="0" smtClean="0"/>
              <a:t>4.0 na </a:t>
            </a:r>
            <a:r>
              <a:rPr lang="cs-CZ" dirty="0"/>
              <a:t>digitalizaci a automatizaci, znalostní ekonomiku a vyšší přidanou hodnotu, inovativnost</a:t>
            </a:r>
          </a:p>
          <a:p>
            <a:pPr marL="0" indent="0" algn="just">
              <a:buNone/>
            </a:pPr>
            <a:endParaRPr lang="cs-CZ" sz="1100" dirty="0"/>
          </a:p>
          <a:p>
            <a:pPr marL="0" indent="0" algn="just">
              <a:lnSpc>
                <a:spcPct val="107000"/>
              </a:lnSpc>
              <a:spcAft>
                <a:spcPts val="600"/>
              </a:spcAft>
              <a:buNone/>
            </a:pPr>
            <a:r>
              <a:rPr lang="cs-CZ" sz="2200" b="1" dirty="0">
                <a:solidFill>
                  <a:schemeClr val="tx1"/>
                </a:solidFill>
              </a:rPr>
              <a:t>Podporované aktivity:</a:t>
            </a:r>
          </a:p>
          <a:p>
            <a:pPr algn="just">
              <a:lnSpc>
                <a:spcPct val="107000"/>
              </a:lnSpc>
              <a:spcBef>
                <a:spcPts val="0"/>
              </a:spcBef>
              <a:spcAft>
                <a:spcPts val="600"/>
              </a:spcAft>
            </a:pPr>
            <a:r>
              <a:rPr lang="cs-CZ" dirty="0">
                <a:solidFill>
                  <a:schemeClr val="tx1"/>
                </a:solidFill>
              </a:rPr>
              <a:t>technologická inovace podniků (stroje pro výrobu i služby);</a:t>
            </a:r>
          </a:p>
          <a:p>
            <a:pPr algn="just">
              <a:lnSpc>
                <a:spcPct val="107000"/>
              </a:lnSpc>
              <a:spcBef>
                <a:spcPts val="0"/>
              </a:spcBef>
              <a:spcAft>
                <a:spcPts val="600"/>
              </a:spcAft>
            </a:pPr>
            <a:r>
              <a:rPr lang="cs-CZ" dirty="0">
                <a:solidFill>
                  <a:schemeClr val="tx1"/>
                </a:solidFill>
              </a:rPr>
              <a:t>energetické úspory v podnikatelském sektoru (regulace otopné soustavy, udržitelné a </a:t>
            </a:r>
            <a:r>
              <a:rPr lang="cs-CZ" dirty="0" err="1">
                <a:solidFill>
                  <a:schemeClr val="tx1"/>
                </a:solidFill>
              </a:rPr>
              <a:t>nízkoemisní</a:t>
            </a:r>
            <a:r>
              <a:rPr lang="cs-CZ" dirty="0">
                <a:solidFill>
                  <a:schemeClr val="tx1"/>
                </a:solidFill>
              </a:rPr>
              <a:t> zdroje vytápění, zateplování, rekuperace tepla, kombinovaná výroba tepla a el. energie, FTE, energetické úspory v osvětlení a výrobních zařízeních);</a:t>
            </a:r>
          </a:p>
          <a:p>
            <a:pPr algn="just">
              <a:lnSpc>
                <a:spcPct val="107000"/>
              </a:lnSpc>
              <a:spcBef>
                <a:spcPts val="0"/>
              </a:spcBef>
              <a:spcAft>
                <a:spcPts val="600"/>
              </a:spcAft>
            </a:pPr>
            <a:r>
              <a:rPr lang="cs-CZ" dirty="0">
                <a:solidFill>
                  <a:schemeClr val="tx1"/>
                </a:solidFill>
              </a:rPr>
              <a:t>automatizace, robotizace a inovace podnikatelských procesů (nejen výrobních);</a:t>
            </a:r>
          </a:p>
          <a:p>
            <a:pPr algn="just">
              <a:lnSpc>
                <a:spcPct val="107000"/>
              </a:lnSpc>
              <a:spcBef>
                <a:spcPts val="0"/>
              </a:spcBef>
              <a:spcAft>
                <a:spcPts val="600"/>
              </a:spcAft>
            </a:pPr>
            <a:r>
              <a:rPr lang="cs-CZ" dirty="0">
                <a:solidFill>
                  <a:schemeClr val="tx1"/>
                </a:solidFill>
              </a:rPr>
              <a:t>SW inovace v podnicích (</a:t>
            </a:r>
            <a:r>
              <a:rPr lang="cs-CZ" dirty="0" err="1">
                <a:solidFill>
                  <a:schemeClr val="tx1"/>
                </a:solidFill>
              </a:rPr>
              <a:t>eshop</a:t>
            </a:r>
            <a:r>
              <a:rPr lang="cs-CZ" dirty="0">
                <a:solidFill>
                  <a:schemeClr val="tx1"/>
                </a:solidFill>
              </a:rPr>
              <a:t>, automatizace oběhu účetních dokladů, přechod do </a:t>
            </a:r>
            <a:r>
              <a:rPr lang="cs-CZ" dirty="0" err="1">
                <a:solidFill>
                  <a:schemeClr val="tx1"/>
                </a:solidFill>
              </a:rPr>
              <a:t>cloudu</a:t>
            </a:r>
            <a:r>
              <a:rPr lang="cs-CZ" dirty="0">
                <a:solidFill>
                  <a:schemeClr val="tx1"/>
                </a:solidFill>
              </a:rPr>
              <a:t>, </a:t>
            </a:r>
            <a:r>
              <a:rPr lang="cs-CZ" dirty="0" err="1">
                <a:solidFill>
                  <a:schemeClr val="tx1"/>
                </a:solidFill>
              </a:rPr>
              <a:t>cloudové</a:t>
            </a:r>
            <a:r>
              <a:rPr lang="cs-CZ" dirty="0">
                <a:solidFill>
                  <a:schemeClr val="tx1"/>
                </a:solidFill>
              </a:rPr>
              <a:t> simulace, SW bezpečnost);</a:t>
            </a:r>
          </a:p>
          <a:p>
            <a:pPr algn="just">
              <a:lnSpc>
                <a:spcPct val="107000"/>
              </a:lnSpc>
              <a:spcBef>
                <a:spcPts val="0"/>
              </a:spcBef>
              <a:spcAft>
                <a:spcPts val="600"/>
              </a:spcAft>
            </a:pPr>
            <a:r>
              <a:rPr lang="cs-CZ" dirty="0" err="1">
                <a:solidFill>
                  <a:schemeClr val="tx1"/>
                </a:solidFill>
              </a:rPr>
              <a:t>elektromobilita</a:t>
            </a:r>
            <a:r>
              <a:rPr lang="cs-CZ" dirty="0">
                <a:solidFill>
                  <a:schemeClr val="tx1"/>
                </a:solidFill>
              </a:rPr>
              <a:t> včetně vodíkového pohonu a </a:t>
            </a:r>
            <a:r>
              <a:rPr lang="cs-CZ" dirty="0" err="1">
                <a:solidFill>
                  <a:schemeClr val="tx1"/>
                </a:solidFill>
              </a:rPr>
              <a:t>plug</a:t>
            </a:r>
            <a:r>
              <a:rPr lang="cs-CZ" dirty="0">
                <a:solidFill>
                  <a:schemeClr val="tx1"/>
                </a:solidFill>
              </a:rPr>
              <a:t>-in hybridních aut.</a:t>
            </a:r>
          </a:p>
          <a:p>
            <a:endParaRPr lang="cs-CZ" dirty="0"/>
          </a:p>
        </p:txBody>
      </p:sp>
    </p:spTree>
    <p:extLst>
      <p:ext uri="{BB962C8B-B14F-4D97-AF65-F5344CB8AC3E}">
        <p14:creationId xmlns:p14="http://schemas.microsoft.com/office/powerpoint/2010/main" val="31890785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a:solidFill>
                  <a:schemeClr val="accent6"/>
                </a:solidFill>
              </a:rPr>
              <a:t>OP TAK (Technologie a aplikace pro konkurenceschopnost)</a:t>
            </a:r>
            <a:endParaRPr lang="cs-CZ" dirty="0">
              <a:solidFill>
                <a:schemeClr val="accent6"/>
              </a:solidFill>
            </a:endParaRPr>
          </a:p>
        </p:txBody>
      </p:sp>
      <p:sp>
        <p:nvSpPr>
          <p:cNvPr id="3" name="Zástupný symbol pro obsah 2"/>
          <p:cNvSpPr>
            <a:spLocks noGrp="1"/>
          </p:cNvSpPr>
          <p:nvPr>
            <p:ph idx="1"/>
          </p:nvPr>
        </p:nvSpPr>
        <p:spPr/>
        <p:txBody>
          <a:bodyPr/>
          <a:lstStyle/>
          <a:p>
            <a:r>
              <a:rPr lang="cs-CZ" dirty="0"/>
              <a:t>„Rychlé jednoduché čerpání“ - 50% dotace </a:t>
            </a:r>
          </a:p>
          <a:p>
            <a:r>
              <a:rPr lang="cs-CZ" dirty="0"/>
              <a:t>(výše dotace 200 tis. – 1 mil. Kč), v režimu de </a:t>
            </a:r>
            <a:r>
              <a:rPr lang="cs-CZ" dirty="0" err="1"/>
              <a:t>minimis</a:t>
            </a:r>
            <a:r>
              <a:rPr lang="cs-CZ" dirty="0"/>
              <a:t>, bez VŘ, </a:t>
            </a:r>
            <a:r>
              <a:rPr lang="cs-CZ" dirty="0" err="1"/>
              <a:t>jednoetapové</a:t>
            </a:r>
            <a:r>
              <a:rPr lang="cs-CZ" dirty="0"/>
              <a:t> projekty</a:t>
            </a:r>
          </a:p>
          <a:p>
            <a:r>
              <a:rPr lang="cs-CZ" dirty="0"/>
              <a:t>Předložení akčního plánu MAS 1. Q. 2022</a:t>
            </a:r>
          </a:p>
          <a:p>
            <a:r>
              <a:rPr lang="cs-CZ" dirty="0"/>
              <a:t>Předpoklad 1. výzev 3 .Q. 2022 </a:t>
            </a:r>
          </a:p>
          <a:p>
            <a:endParaRPr lang="cs-CZ" dirty="0"/>
          </a:p>
        </p:txBody>
      </p:sp>
    </p:spTree>
    <p:extLst>
      <p:ext uri="{BB962C8B-B14F-4D97-AF65-F5344CB8AC3E}">
        <p14:creationId xmlns:p14="http://schemas.microsoft.com/office/powerpoint/2010/main" val="31225210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B050"/>
                </a:solidFill>
              </a:rPr>
              <a:t>OP </a:t>
            </a:r>
            <a:r>
              <a:rPr lang="cs-CZ" dirty="0" smtClean="0">
                <a:solidFill>
                  <a:srgbClr val="00B050"/>
                </a:solidFill>
              </a:rPr>
              <a:t>Životní prostředí </a:t>
            </a:r>
            <a:r>
              <a:rPr lang="cs-CZ" sz="1600" dirty="0">
                <a:solidFill>
                  <a:srgbClr val="00B050"/>
                </a:solidFill>
              </a:rPr>
              <a:t/>
            </a:r>
            <a:br>
              <a:rPr lang="cs-CZ" sz="1600" dirty="0">
                <a:solidFill>
                  <a:srgbClr val="00B050"/>
                </a:solidFill>
              </a:rPr>
            </a:br>
            <a:endParaRPr lang="cs-CZ" dirty="0">
              <a:solidFill>
                <a:srgbClr val="00B050"/>
              </a:solidFill>
            </a:endParaRPr>
          </a:p>
        </p:txBody>
      </p:sp>
      <p:sp>
        <p:nvSpPr>
          <p:cNvPr id="3" name="Zástupný symbol pro obsah 2"/>
          <p:cNvSpPr>
            <a:spLocks noGrp="1"/>
          </p:cNvSpPr>
          <p:nvPr>
            <p:ph idx="1"/>
          </p:nvPr>
        </p:nvSpPr>
        <p:spPr>
          <a:xfrm>
            <a:off x="677334" y="1489166"/>
            <a:ext cx="8867260" cy="5286103"/>
          </a:xfrm>
        </p:spPr>
        <p:txBody>
          <a:bodyPr>
            <a:noAutofit/>
          </a:bodyPr>
          <a:lstStyle/>
          <a:p>
            <a:pPr marL="0" indent="0" algn="just">
              <a:buNone/>
            </a:pPr>
            <a:r>
              <a:rPr lang="cs-CZ" b="1" dirty="0"/>
              <a:t>Opatření v oblasti energetické účinnosti a snižování emisí skleníkových plynů </a:t>
            </a:r>
            <a:r>
              <a:rPr lang="cs-CZ" dirty="0"/>
              <a:t>– 12,2 mld. </a:t>
            </a:r>
            <a:r>
              <a:rPr lang="cs-CZ" dirty="0" smtClean="0"/>
              <a:t>Korun</a:t>
            </a:r>
          </a:p>
          <a:p>
            <a:pPr algn="just"/>
            <a:r>
              <a:rPr lang="cs-CZ" dirty="0"/>
              <a:t>aktivity spojené se snižováním energetické náročnosti veřejných budov a veřejné </a:t>
            </a:r>
            <a:r>
              <a:rPr lang="cs-CZ" dirty="0" smtClean="0"/>
              <a:t>infrastruktury</a:t>
            </a:r>
          </a:p>
          <a:p>
            <a:pPr marL="0" indent="0" algn="just">
              <a:buNone/>
            </a:pPr>
            <a:endParaRPr lang="cs-CZ" sz="900" dirty="0"/>
          </a:p>
          <a:p>
            <a:pPr marL="0" indent="0" algn="just">
              <a:buNone/>
            </a:pPr>
            <a:r>
              <a:rPr lang="cs-CZ" b="1" dirty="0"/>
              <a:t>Energie z obnovitelných zdrojů v souladu se směrnicí </a:t>
            </a:r>
            <a:r>
              <a:rPr lang="cs-CZ" dirty="0"/>
              <a:t>(EU) 2018/2001, včetně kritérií udržitelnosti stanovených v uvedené směrnici – 7,0 mld. </a:t>
            </a:r>
            <a:r>
              <a:rPr lang="cs-CZ" dirty="0" smtClean="0"/>
              <a:t>korun</a:t>
            </a:r>
          </a:p>
          <a:p>
            <a:pPr algn="just"/>
            <a:r>
              <a:rPr lang="cs-CZ" dirty="0"/>
              <a:t>aktivity spojené se zvyšováním využití obnovitelných zdrojů energie (pro veřejné budovy, veřejný sektor, </a:t>
            </a:r>
            <a:r>
              <a:rPr lang="cs-CZ" dirty="0" smtClean="0"/>
              <a:t>…)</a:t>
            </a:r>
          </a:p>
          <a:p>
            <a:pPr algn="just"/>
            <a:endParaRPr lang="cs-CZ" sz="1000" dirty="0"/>
          </a:p>
          <a:p>
            <a:pPr marL="0" indent="0" algn="just">
              <a:buNone/>
            </a:pPr>
            <a:r>
              <a:rPr lang="cs-CZ" b="1" dirty="0"/>
              <a:t>Adaptace na změnu klimatu, prevence rizika katastrof a odolnosti</a:t>
            </a:r>
            <a:r>
              <a:rPr lang="cs-CZ" dirty="0"/>
              <a:t> vůči nim s přihlédnutím k ekosystémovým přístupům – 10,2 mld. k</a:t>
            </a:r>
            <a:r>
              <a:rPr lang="cs-CZ" dirty="0" smtClean="0"/>
              <a:t>orun</a:t>
            </a:r>
          </a:p>
          <a:p>
            <a:pPr algn="just"/>
            <a:r>
              <a:rPr lang="cs-CZ" dirty="0"/>
              <a:t>aktivity směřující k předcházení a ke zvýšení odolnosti vůči povodním, sesuvům půdy, skalnímu řícení a </a:t>
            </a:r>
            <a:r>
              <a:rPr lang="cs-CZ" dirty="0" smtClean="0"/>
              <a:t>suchu, vodní </a:t>
            </a:r>
            <a:r>
              <a:rPr lang="cs-CZ" dirty="0"/>
              <a:t>prvky v přírodě, úprava lesních porostů, </a:t>
            </a:r>
            <a:r>
              <a:rPr lang="cs-CZ" dirty="0" smtClean="0"/>
              <a:t>veřejná zeleň</a:t>
            </a:r>
            <a:r>
              <a:rPr lang="cs-CZ" dirty="0"/>
              <a:t>, protipovodňová opatření, vzdělávací environmetální centra, …</a:t>
            </a:r>
          </a:p>
        </p:txBody>
      </p:sp>
    </p:spTree>
    <p:extLst>
      <p:ext uri="{BB962C8B-B14F-4D97-AF65-F5344CB8AC3E}">
        <p14:creationId xmlns:p14="http://schemas.microsoft.com/office/powerpoint/2010/main" val="12369019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B050"/>
                </a:solidFill>
              </a:rPr>
              <a:t>OP Životní prostředí</a:t>
            </a:r>
            <a:endParaRPr lang="cs-CZ" dirty="0"/>
          </a:p>
        </p:txBody>
      </p:sp>
      <p:sp>
        <p:nvSpPr>
          <p:cNvPr id="3" name="Zástupný symbol pro obsah 2"/>
          <p:cNvSpPr>
            <a:spLocks noGrp="1"/>
          </p:cNvSpPr>
          <p:nvPr>
            <p:ph idx="1"/>
          </p:nvPr>
        </p:nvSpPr>
        <p:spPr>
          <a:xfrm>
            <a:off x="677334" y="1497875"/>
            <a:ext cx="9050140" cy="5103222"/>
          </a:xfrm>
        </p:spPr>
        <p:txBody>
          <a:bodyPr>
            <a:normAutofit/>
          </a:bodyPr>
          <a:lstStyle/>
          <a:p>
            <a:pPr marL="0" indent="0" algn="just">
              <a:buNone/>
            </a:pPr>
            <a:r>
              <a:rPr lang="cs-CZ" b="1" dirty="0"/>
              <a:t>Přístup k vodě a udržitelné hospodaření s vodou </a:t>
            </a:r>
            <a:r>
              <a:rPr lang="cs-CZ" dirty="0"/>
              <a:t>– 14,1 mld. k</a:t>
            </a:r>
            <a:r>
              <a:rPr lang="cs-CZ" dirty="0" smtClean="0"/>
              <a:t>orun</a:t>
            </a:r>
          </a:p>
          <a:p>
            <a:pPr algn="just"/>
            <a:r>
              <a:rPr lang="cs-CZ" dirty="0"/>
              <a:t>aktivity směřující ke zvýšení jakosti povrchové i podzemní vody a ke zlepšení zásobování obyvatel pitnou vodou (výstavba ČOV, kanalizace, úpravny pitné vody</a:t>
            </a:r>
            <a:r>
              <a:rPr lang="cs-CZ" dirty="0" smtClean="0"/>
              <a:t>,)</a:t>
            </a:r>
          </a:p>
          <a:p>
            <a:pPr algn="just"/>
            <a:endParaRPr lang="cs-CZ" sz="1000" dirty="0"/>
          </a:p>
          <a:p>
            <a:pPr marL="0" indent="0" algn="just">
              <a:buNone/>
            </a:pPr>
            <a:r>
              <a:rPr lang="cs-CZ" b="1" dirty="0"/>
              <a:t>Přechod na oběhové hospodářství </a:t>
            </a:r>
            <a:r>
              <a:rPr lang="cs-CZ" dirty="0"/>
              <a:t>účinně využívající zdroje – 7,1 mld. k</a:t>
            </a:r>
            <a:r>
              <a:rPr lang="cs-CZ" dirty="0" smtClean="0"/>
              <a:t>orun</a:t>
            </a:r>
          </a:p>
          <a:p>
            <a:pPr algn="just"/>
            <a:r>
              <a:rPr lang="cs-CZ" dirty="0"/>
              <a:t>aktivity vedoucí k přechodu na principy oběhového hospodářství a zlepšení uplatňování hierarchie nakládání s odpady (prevence vzniku odpadu – kompostéry, potravinové banky, RE-USE centra, … a využití odpadu – sběrné dvory, zpracování čistírenských odpadních kalů z ČOV, </a:t>
            </a:r>
            <a:r>
              <a:rPr lang="cs-CZ" dirty="0" smtClean="0"/>
              <a:t>…)</a:t>
            </a:r>
          </a:p>
          <a:p>
            <a:pPr algn="just"/>
            <a:endParaRPr lang="cs-CZ" sz="1000" dirty="0"/>
          </a:p>
          <a:p>
            <a:pPr marL="0" indent="0" algn="just">
              <a:buNone/>
            </a:pPr>
            <a:r>
              <a:rPr lang="cs-CZ" b="1" dirty="0"/>
              <a:t>Posilování ochrany a zachování přírody, biologické rozmanitosti a zelené infrastruktury</a:t>
            </a:r>
            <a:r>
              <a:rPr lang="cs-CZ" dirty="0"/>
              <a:t>, a to i v městských oblastech, a snižování všech forem znečištění – 10,6 mld. korun</a:t>
            </a:r>
          </a:p>
          <a:p>
            <a:pPr algn="just"/>
            <a:r>
              <a:rPr lang="cs-CZ" dirty="0"/>
              <a:t>aktivity zaměřené na péči o chráněná území, přírodní stanoviště a vzácné druhy, zvýšení kvality ovzduší a snížení kontaminovaných lokalit</a:t>
            </a:r>
          </a:p>
        </p:txBody>
      </p:sp>
    </p:spTree>
    <p:extLst>
      <p:ext uri="{BB962C8B-B14F-4D97-AF65-F5344CB8AC3E}">
        <p14:creationId xmlns:p14="http://schemas.microsoft.com/office/powerpoint/2010/main" val="9852181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B050"/>
                </a:solidFill>
              </a:rPr>
              <a:t>OP Životní prostředí</a:t>
            </a:r>
            <a:endParaRPr lang="cs-CZ" dirty="0"/>
          </a:p>
        </p:txBody>
      </p:sp>
      <p:sp>
        <p:nvSpPr>
          <p:cNvPr id="3" name="Zástupný symbol pro obsah 2"/>
          <p:cNvSpPr>
            <a:spLocks noGrp="1"/>
          </p:cNvSpPr>
          <p:nvPr>
            <p:ph idx="1"/>
          </p:nvPr>
        </p:nvSpPr>
        <p:spPr>
          <a:xfrm>
            <a:off x="677334" y="1393371"/>
            <a:ext cx="9111100" cy="5181600"/>
          </a:xfrm>
        </p:spPr>
        <p:txBody>
          <a:bodyPr>
            <a:normAutofit/>
          </a:bodyPr>
          <a:lstStyle/>
          <a:p>
            <a:pPr marL="0" indent="0">
              <a:spcBef>
                <a:spcPts val="0"/>
              </a:spcBef>
              <a:buClrTx/>
              <a:buNone/>
            </a:pPr>
            <a:r>
              <a:rPr lang="cs-CZ" dirty="0">
                <a:solidFill>
                  <a:schemeClr val="tx1"/>
                </a:solidFill>
              </a:rPr>
              <a:t>Pro MAS pouze podpora opatření v oblasti </a:t>
            </a:r>
            <a:r>
              <a:rPr lang="cs-CZ" b="1" dirty="0">
                <a:solidFill>
                  <a:schemeClr val="tx1"/>
                </a:solidFill>
              </a:rPr>
              <a:t>energetické účinnosti, snižování emisí skleníkových plynů, využití OZE, adaptabilita na změnu klimatu</a:t>
            </a:r>
            <a:r>
              <a:rPr lang="cs-CZ" dirty="0">
                <a:solidFill>
                  <a:schemeClr val="tx1"/>
                </a:solidFill>
              </a:rPr>
              <a:t>.</a:t>
            </a:r>
          </a:p>
          <a:p>
            <a:pPr marL="0" indent="0">
              <a:spcBef>
                <a:spcPts val="0"/>
              </a:spcBef>
              <a:buClrTx/>
              <a:buNone/>
            </a:pPr>
            <a:endParaRPr lang="cs-CZ" dirty="0">
              <a:solidFill>
                <a:schemeClr val="tx1"/>
              </a:solidFill>
            </a:endParaRPr>
          </a:p>
          <a:p>
            <a:pPr marL="0" indent="0">
              <a:spcBef>
                <a:spcPts val="0"/>
              </a:spcBef>
              <a:buClrTx/>
              <a:buNone/>
            </a:pPr>
            <a:r>
              <a:rPr lang="cs-CZ" dirty="0">
                <a:solidFill>
                  <a:schemeClr val="tx1"/>
                </a:solidFill>
              </a:rPr>
              <a:t>Aktivity zaměřeny na:</a:t>
            </a:r>
          </a:p>
          <a:p>
            <a:pPr defTabSz="540000">
              <a:spcBef>
                <a:spcPts val="0"/>
              </a:spcBef>
              <a:buClrTx/>
              <a:buFont typeface="Arial" panose="020B0604020202020204" pitchFamily="34" charset="0"/>
              <a:buChar char="•"/>
            </a:pPr>
            <a:r>
              <a:rPr lang="cs-CZ" dirty="0">
                <a:solidFill>
                  <a:schemeClr val="tx1"/>
                </a:solidFill>
              </a:rPr>
              <a:t>	snížení energetické náročnosti </a:t>
            </a:r>
            <a:r>
              <a:rPr lang="cs-CZ" b="1" dirty="0">
                <a:solidFill>
                  <a:schemeClr val="tx1"/>
                </a:solidFill>
              </a:rPr>
              <a:t>veřejných budov a veřejné infrastruktury</a:t>
            </a:r>
            <a:r>
              <a:rPr lang="cs-CZ" dirty="0">
                <a:solidFill>
                  <a:schemeClr val="tx1"/>
                </a:solidFill>
              </a:rPr>
              <a:t>, tedy především zateplení fasády a střechy, výměna oken a dveří;</a:t>
            </a:r>
          </a:p>
          <a:p>
            <a:pPr defTabSz="540000">
              <a:spcBef>
                <a:spcPts val="0"/>
              </a:spcBef>
              <a:buClrTx/>
              <a:buFont typeface="Arial" panose="020B0604020202020204" pitchFamily="34" charset="0"/>
              <a:buChar char="•"/>
            </a:pPr>
            <a:r>
              <a:rPr lang="cs-CZ" dirty="0">
                <a:solidFill>
                  <a:schemeClr val="tx1"/>
                </a:solidFill>
              </a:rPr>
              <a:t>	snížení energetické náročnosti systémů technologické spotřeby energie, např. </a:t>
            </a:r>
            <a:r>
              <a:rPr lang="cs-CZ" b="1" dirty="0">
                <a:solidFill>
                  <a:schemeClr val="tx1"/>
                </a:solidFill>
              </a:rPr>
              <a:t>výměna zdroje tepla </a:t>
            </a:r>
            <a:r>
              <a:rPr lang="cs-CZ" dirty="0">
                <a:solidFill>
                  <a:schemeClr val="tx1"/>
                </a:solidFill>
              </a:rPr>
              <a:t>pro vytápění nebo přípravu teplé užitkové vody;</a:t>
            </a:r>
          </a:p>
          <a:p>
            <a:pPr defTabSz="540000">
              <a:spcBef>
                <a:spcPts val="0"/>
              </a:spcBef>
              <a:buClrTx/>
              <a:buFont typeface="Arial" panose="020B0604020202020204" pitchFamily="34" charset="0"/>
              <a:buChar char="•"/>
            </a:pPr>
            <a:r>
              <a:rPr lang="cs-CZ" dirty="0">
                <a:solidFill>
                  <a:schemeClr val="tx1"/>
                </a:solidFill>
              </a:rPr>
              <a:t>	výstavba nových veřejných budov, které budou splňovat parametry pro </a:t>
            </a:r>
            <a:r>
              <a:rPr lang="cs-CZ" b="1" dirty="0">
                <a:solidFill>
                  <a:schemeClr val="tx1"/>
                </a:solidFill>
              </a:rPr>
              <a:t>pasivní nebo plusové budovy</a:t>
            </a:r>
            <a:r>
              <a:rPr lang="cs-CZ" dirty="0">
                <a:solidFill>
                  <a:schemeClr val="tx1"/>
                </a:solidFill>
              </a:rPr>
              <a:t>.</a:t>
            </a:r>
          </a:p>
          <a:p>
            <a:pPr defTabSz="360000">
              <a:spcBef>
                <a:spcPts val="0"/>
              </a:spcBef>
              <a:buClrTx/>
              <a:buFont typeface="Arial" panose="020B0604020202020204" pitchFamily="34" charset="0"/>
              <a:buChar char="•"/>
            </a:pPr>
            <a:endParaRPr lang="cs-CZ" dirty="0">
              <a:solidFill>
                <a:schemeClr val="tx1"/>
              </a:solidFill>
            </a:endParaRPr>
          </a:p>
          <a:p>
            <a:pPr marL="0" indent="0" defTabSz="360000">
              <a:spcBef>
                <a:spcPts val="0"/>
              </a:spcBef>
              <a:buClrTx/>
              <a:buNone/>
            </a:pPr>
            <a:r>
              <a:rPr lang="cs-CZ" dirty="0">
                <a:solidFill>
                  <a:schemeClr val="tx1"/>
                </a:solidFill>
              </a:rPr>
              <a:t>V rámci cíle realizovat </a:t>
            </a:r>
            <a:r>
              <a:rPr lang="cs-CZ" b="1" u="sng" dirty="0">
                <a:solidFill>
                  <a:schemeClr val="tx1"/>
                </a:solidFill>
              </a:rPr>
              <a:t>komplexní</a:t>
            </a:r>
            <a:r>
              <a:rPr lang="cs-CZ" dirty="0">
                <a:solidFill>
                  <a:schemeClr val="tx1"/>
                </a:solidFill>
              </a:rPr>
              <a:t> projekty budou jako doprovodné aktivity podporovány i opatření sledující:</a:t>
            </a:r>
          </a:p>
          <a:p>
            <a:pPr defTabSz="540000">
              <a:spcBef>
                <a:spcPts val="0"/>
              </a:spcBef>
              <a:buClrTx/>
              <a:buFont typeface="Arial" panose="020B0604020202020204" pitchFamily="34" charset="0"/>
              <a:buChar char="•"/>
            </a:pPr>
            <a:r>
              <a:rPr lang="cs-CZ" dirty="0">
                <a:solidFill>
                  <a:schemeClr val="tx1"/>
                </a:solidFill>
              </a:rPr>
              <a:t>	zlepšení kvality </a:t>
            </a:r>
            <a:r>
              <a:rPr lang="cs-CZ" b="1" dirty="0">
                <a:solidFill>
                  <a:schemeClr val="tx1"/>
                </a:solidFill>
              </a:rPr>
              <a:t>vnitřního prostředí budov</a:t>
            </a:r>
            <a:r>
              <a:rPr lang="cs-CZ" dirty="0">
                <a:solidFill>
                  <a:schemeClr val="tx1"/>
                </a:solidFill>
              </a:rPr>
              <a:t>, např. nucené větrání a 	rekuperace;</a:t>
            </a:r>
          </a:p>
          <a:p>
            <a:pPr defTabSz="540000">
              <a:spcBef>
                <a:spcPts val="0"/>
              </a:spcBef>
              <a:buClrTx/>
              <a:buFont typeface="Arial" panose="020B0604020202020204" pitchFamily="34" charset="0"/>
              <a:buChar char="•"/>
            </a:pPr>
            <a:r>
              <a:rPr lang="cs-CZ" dirty="0">
                <a:solidFill>
                  <a:schemeClr val="tx1"/>
                </a:solidFill>
              </a:rPr>
              <a:t>	zvýšení </a:t>
            </a:r>
            <a:r>
              <a:rPr lang="cs-CZ" b="1" dirty="0">
                <a:solidFill>
                  <a:schemeClr val="tx1"/>
                </a:solidFill>
              </a:rPr>
              <a:t>adaptability</a:t>
            </a:r>
            <a:r>
              <a:rPr lang="cs-CZ" dirty="0">
                <a:solidFill>
                  <a:schemeClr val="tx1"/>
                </a:solidFill>
              </a:rPr>
              <a:t> budov/infrastruktury na </a:t>
            </a:r>
            <a:r>
              <a:rPr lang="cs-CZ" b="1" dirty="0">
                <a:solidFill>
                  <a:schemeClr val="tx1"/>
                </a:solidFill>
              </a:rPr>
              <a:t>změnu klimatu</a:t>
            </a:r>
            <a:r>
              <a:rPr lang="cs-CZ" dirty="0">
                <a:solidFill>
                  <a:schemeClr val="tx1"/>
                </a:solidFill>
              </a:rPr>
              <a:t>, např.     zelené střechy, zelené fasády, využití zadržené srážkové vody v budově(splachování).</a:t>
            </a:r>
          </a:p>
          <a:p>
            <a:endParaRPr lang="cs-CZ" dirty="0"/>
          </a:p>
        </p:txBody>
      </p:sp>
    </p:spTree>
    <p:extLst>
      <p:ext uri="{BB962C8B-B14F-4D97-AF65-F5344CB8AC3E}">
        <p14:creationId xmlns:p14="http://schemas.microsoft.com/office/powerpoint/2010/main" val="14685529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Program rozvoje venkova/ nově Společná </a:t>
            </a:r>
            <a:r>
              <a:rPr lang="cs-CZ" dirty="0"/>
              <a:t>zemědělská politika</a:t>
            </a:r>
          </a:p>
        </p:txBody>
      </p:sp>
      <p:sp>
        <p:nvSpPr>
          <p:cNvPr id="3" name="Zástupný symbol pro obsah 2"/>
          <p:cNvSpPr>
            <a:spLocks noGrp="1"/>
          </p:cNvSpPr>
          <p:nvPr>
            <p:ph idx="1"/>
          </p:nvPr>
        </p:nvSpPr>
        <p:spPr/>
        <p:txBody>
          <a:bodyPr/>
          <a:lstStyle/>
          <a:p>
            <a:r>
              <a:rPr lang="cs-CZ" b="1" dirty="0"/>
              <a:t>Přechodné období </a:t>
            </a:r>
            <a:r>
              <a:rPr lang="cs-CZ" b="1" dirty="0" smtClean="0"/>
              <a:t>Programu </a:t>
            </a:r>
            <a:r>
              <a:rPr lang="cs-CZ" b="1" dirty="0"/>
              <a:t>rozvoje venkova : </a:t>
            </a:r>
          </a:p>
          <a:p>
            <a:r>
              <a:rPr lang="cs-CZ" dirty="0"/>
              <a:t>Navýšení alokace </a:t>
            </a:r>
            <a:r>
              <a:rPr lang="cs-CZ" dirty="0" smtClean="0"/>
              <a:t>MAS – naše navýšení 7,5 mil. Kč</a:t>
            </a:r>
            <a:endParaRPr lang="cs-CZ" dirty="0"/>
          </a:p>
          <a:p>
            <a:endParaRPr lang="cs-CZ" b="1" dirty="0"/>
          </a:p>
          <a:p>
            <a:r>
              <a:rPr lang="cs-CZ" b="1" dirty="0"/>
              <a:t>Strategický plán SZP na období 2023-2027 </a:t>
            </a:r>
          </a:p>
          <a:p>
            <a:r>
              <a:rPr lang="cs-CZ" dirty="0"/>
              <a:t>Návrh SP SZP – připomínkování </a:t>
            </a:r>
            <a:r>
              <a:rPr lang="cs-CZ" dirty="0" err="1"/>
              <a:t>MZe</a:t>
            </a:r>
            <a:r>
              <a:rPr lang="cs-CZ" dirty="0"/>
              <a:t>, předložení EK do konce 2021</a:t>
            </a:r>
          </a:p>
          <a:p>
            <a:pPr marL="285750" indent="-285750">
              <a:buFont typeface="Arial" panose="020B0604020202020204" pitchFamily="34" charset="0"/>
              <a:buChar char="•"/>
            </a:pPr>
            <a:r>
              <a:rPr lang="cs-CZ" dirty="0"/>
              <a:t>aktivity navazující na aktivity podporované a využívané ve stávajícím období</a:t>
            </a:r>
          </a:p>
          <a:p>
            <a:pPr marL="285750" indent="-285750">
              <a:buFont typeface="Arial" panose="020B0604020202020204" pitchFamily="34" charset="0"/>
              <a:buChar char="•"/>
            </a:pPr>
            <a:r>
              <a:rPr lang="cs-CZ" dirty="0"/>
              <a:t>některé aktivity pouze přes MAS</a:t>
            </a:r>
          </a:p>
          <a:p>
            <a:pPr marL="285750" indent="-285750">
              <a:buFont typeface="Arial" panose="020B0604020202020204" pitchFamily="34" charset="0"/>
              <a:buChar char="•"/>
            </a:pPr>
            <a:r>
              <a:rPr lang="cs-CZ" dirty="0"/>
              <a:t>jednání s ostatními programy kvůli nastavení rozhraní</a:t>
            </a:r>
          </a:p>
        </p:txBody>
      </p:sp>
    </p:spTree>
    <p:extLst>
      <p:ext uri="{BB962C8B-B14F-4D97-AF65-F5344CB8AC3E}">
        <p14:creationId xmlns:p14="http://schemas.microsoft.com/office/powerpoint/2010/main" val="33152098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Program rozvoje venkova</a:t>
            </a:r>
          </a:p>
        </p:txBody>
      </p:sp>
      <p:sp>
        <p:nvSpPr>
          <p:cNvPr id="3" name="Zástupný symbol pro obsah 2"/>
          <p:cNvSpPr>
            <a:spLocks noGrp="1"/>
          </p:cNvSpPr>
          <p:nvPr>
            <p:ph idx="1"/>
          </p:nvPr>
        </p:nvSpPr>
        <p:spPr>
          <a:xfrm>
            <a:off x="677334" y="1698171"/>
            <a:ext cx="8596668" cy="4343191"/>
          </a:xfrm>
        </p:spPr>
        <p:txBody>
          <a:bodyPr>
            <a:normAutofit lnSpcReduction="10000"/>
          </a:bodyPr>
          <a:lstStyle/>
          <a:p>
            <a:r>
              <a:rPr lang="cs-CZ" b="1" dirty="0" smtClean="0"/>
              <a:t>12. výzva PRV </a:t>
            </a:r>
            <a:r>
              <a:rPr lang="cs-CZ" dirty="0" smtClean="0"/>
              <a:t>– vyhlášení leden/únor 2022</a:t>
            </a:r>
          </a:p>
          <a:p>
            <a:r>
              <a:rPr lang="cs-CZ" dirty="0" smtClean="0"/>
              <a:t>Opatření: zemědělci</a:t>
            </a:r>
          </a:p>
          <a:p>
            <a:pPr marL="0" indent="0">
              <a:buNone/>
            </a:pPr>
            <a:r>
              <a:rPr lang="cs-CZ" dirty="0"/>
              <a:t>	</a:t>
            </a:r>
            <a:r>
              <a:rPr lang="cs-CZ" dirty="0" smtClean="0"/>
              <a:t>	       podnikatelé</a:t>
            </a:r>
          </a:p>
          <a:p>
            <a:pPr marL="0" indent="0">
              <a:buNone/>
            </a:pPr>
            <a:r>
              <a:rPr lang="cs-CZ" dirty="0"/>
              <a:t> </a:t>
            </a:r>
            <a:r>
              <a:rPr lang="cs-CZ" dirty="0" smtClean="0"/>
              <a:t>                   naučné stezky</a:t>
            </a:r>
          </a:p>
          <a:p>
            <a:pPr marL="0" indent="0">
              <a:buNone/>
            </a:pPr>
            <a:r>
              <a:rPr lang="cs-CZ" dirty="0"/>
              <a:t> </a:t>
            </a:r>
            <a:r>
              <a:rPr lang="cs-CZ" dirty="0" smtClean="0"/>
              <a:t>                   článek 20 – veřejná prostranství </a:t>
            </a:r>
          </a:p>
          <a:p>
            <a:pPr marL="0" indent="0">
              <a:buNone/>
            </a:pPr>
            <a:r>
              <a:rPr lang="cs-CZ" dirty="0"/>
              <a:t> </a:t>
            </a:r>
            <a:r>
              <a:rPr lang="cs-CZ" dirty="0" smtClean="0"/>
              <a:t>                              	  - MŠ a ZŠ</a:t>
            </a:r>
          </a:p>
          <a:p>
            <a:pPr marL="0" indent="0">
              <a:buNone/>
            </a:pPr>
            <a:r>
              <a:rPr lang="cs-CZ" dirty="0"/>
              <a:t> </a:t>
            </a:r>
            <a:r>
              <a:rPr lang="cs-CZ" dirty="0" smtClean="0"/>
              <a:t>					  - JPO V</a:t>
            </a:r>
          </a:p>
          <a:p>
            <a:pPr marL="0" indent="0">
              <a:buNone/>
            </a:pPr>
            <a:r>
              <a:rPr lang="cs-CZ" dirty="0"/>
              <a:t>	</a:t>
            </a:r>
            <a:r>
              <a:rPr lang="cs-CZ" dirty="0" smtClean="0"/>
              <a:t>				  - památky</a:t>
            </a:r>
          </a:p>
          <a:p>
            <a:pPr marL="0" indent="0">
              <a:buNone/>
            </a:pPr>
            <a:r>
              <a:rPr lang="cs-CZ" dirty="0"/>
              <a:t> </a:t>
            </a:r>
            <a:r>
              <a:rPr lang="cs-CZ" dirty="0" smtClean="0"/>
              <a:t>                     	      	- spolky, knihovny </a:t>
            </a:r>
          </a:p>
          <a:p>
            <a:pPr marL="0" indent="0">
              <a:buNone/>
            </a:pPr>
            <a:r>
              <a:rPr lang="cs-CZ" dirty="0"/>
              <a:t>	</a:t>
            </a:r>
            <a:r>
              <a:rPr lang="cs-CZ" dirty="0" smtClean="0"/>
              <a:t>			</a:t>
            </a:r>
            <a:r>
              <a:rPr lang="cs-CZ" dirty="0"/>
              <a:t>	</a:t>
            </a:r>
            <a:r>
              <a:rPr lang="cs-CZ" dirty="0" smtClean="0"/>
              <a:t>  - stezky mimo les</a:t>
            </a:r>
          </a:p>
          <a:p>
            <a:pPr marL="0" indent="0">
              <a:buNone/>
            </a:pPr>
            <a:r>
              <a:rPr lang="cs-CZ" dirty="0" smtClean="0"/>
              <a:t>Případně další v červnu 2022 – producenti, zbytková alokace</a:t>
            </a:r>
          </a:p>
        </p:txBody>
      </p:sp>
    </p:spTree>
    <p:extLst>
      <p:ext uri="{BB962C8B-B14F-4D97-AF65-F5344CB8AC3E}">
        <p14:creationId xmlns:p14="http://schemas.microsoft.com/office/powerpoint/2010/main" val="36624105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Program rozvoje </a:t>
            </a:r>
            <a:r>
              <a:rPr lang="cs-CZ" dirty="0" smtClean="0"/>
              <a:t>venkova</a:t>
            </a:r>
            <a:br>
              <a:rPr lang="cs-CZ" dirty="0" smtClean="0"/>
            </a:br>
            <a:r>
              <a:rPr lang="cs-CZ" dirty="0" smtClean="0"/>
              <a:t>- zemědělci</a:t>
            </a:r>
            <a:endParaRPr lang="cs-CZ" dirty="0"/>
          </a:p>
        </p:txBody>
      </p:sp>
      <p:sp>
        <p:nvSpPr>
          <p:cNvPr id="3" name="Zástupný symbol pro obsah 2"/>
          <p:cNvSpPr>
            <a:spLocks noGrp="1"/>
          </p:cNvSpPr>
          <p:nvPr>
            <p:ph idx="1"/>
          </p:nvPr>
        </p:nvSpPr>
        <p:spPr/>
        <p:txBody>
          <a:bodyPr/>
          <a:lstStyle/>
          <a:p>
            <a:pPr algn="just"/>
            <a:r>
              <a:rPr lang="cs-CZ" altLang="cs-CZ" b="1" i="1" dirty="0"/>
              <a:t>Oblast podpory: </a:t>
            </a:r>
            <a:r>
              <a:rPr lang="cs-CZ" altLang="cs-CZ" dirty="0"/>
              <a:t>Podpora zahrnuje hmotné a nehmotné investice v živočišné a rostlinné výrobě, je určena na investice do zemědělských staveb a technologií pro živočišnou a rostlinnou výrobu a pro školkařskou produkci. Podporovány budou též investice na pořízení mobilních strojů pro zemědělskou výrobu </a:t>
            </a:r>
          </a:p>
          <a:p>
            <a:pPr algn="just"/>
            <a:endParaRPr lang="cs-CZ" altLang="cs-CZ" sz="800" b="1" i="1" dirty="0"/>
          </a:p>
          <a:p>
            <a:pPr algn="just"/>
            <a:r>
              <a:rPr lang="cs-CZ" altLang="cs-CZ" b="1" i="1" dirty="0"/>
              <a:t>Žadatel: </a:t>
            </a:r>
            <a:r>
              <a:rPr lang="cs-CZ" altLang="cs-CZ" dirty="0"/>
              <a:t>Zemědělský podnikatel </a:t>
            </a:r>
          </a:p>
          <a:p>
            <a:pPr algn="just"/>
            <a:endParaRPr lang="pl-PL" altLang="cs-CZ" sz="800" b="1" dirty="0"/>
          </a:p>
          <a:p>
            <a:pPr algn="just"/>
            <a:r>
              <a:rPr lang="pl-PL" altLang="cs-CZ" b="1" i="1" dirty="0"/>
              <a:t>Druh a výše dotace, režim podpory:</a:t>
            </a:r>
            <a:r>
              <a:rPr lang="pl-PL" altLang="cs-CZ" b="1" dirty="0"/>
              <a:t> </a:t>
            </a:r>
            <a:r>
              <a:rPr lang="pl-PL" altLang="cs-CZ" dirty="0"/>
              <a:t>Výše dotace: 50 % výdajů, ze kterých je stanovena dotace </a:t>
            </a:r>
            <a:r>
              <a:rPr lang="pl-PL" altLang="cs-CZ" dirty="0" smtClean="0"/>
              <a:t>+ může </a:t>
            </a:r>
            <a:r>
              <a:rPr lang="cs-CZ" altLang="cs-CZ" dirty="0"/>
              <a:t>být navýšena o 10 % pro mladé začínající zemědělce a o 10 % pro oblasti s přírodními nebo jinými zvláštními omezeními podle nařízení vlády</a:t>
            </a:r>
            <a:r>
              <a:rPr lang="pl-PL" altLang="cs-CZ" b="1" dirty="0"/>
              <a:t> </a:t>
            </a:r>
            <a:r>
              <a:rPr lang="pl-PL" altLang="cs-CZ" dirty="0"/>
              <a:t>ANC oblasti</a:t>
            </a:r>
          </a:p>
          <a:p>
            <a:endParaRPr lang="cs-CZ" dirty="0"/>
          </a:p>
        </p:txBody>
      </p:sp>
    </p:spTree>
    <p:extLst>
      <p:ext uri="{BB962C8B-B14F-4D97-AF65-F5344CB8AC3E}">
        <p14:creationId xmlns:p14="http://schemas.microsoft.com/office/powerpoint/2010/main" val="35313693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Program rozvoje venkova</a:t>
            </a:r>
            <a:br>
              <a:rPr lang="cs-CZ" dirty="0" smtClean="0"/>
            </a:br>
            <a:r>
              <a:rPr lang="cs-CZ" dirty="0" smtClean="0"/>
              <a:t>- podnikatelé</a:t>
            </a:r>
            <a:endParaRPr lang="cs-CZ" dirty="0"/>
          </a:p>
        </p:txBody>
      </p:sp>
      <p:sp>
        <p:nvSpPr>
          <p:cNvPr id="3" name="Zástupný symbol pro obsah 2"/>
          <p:cNvSpPr>
            <a:spLocks noGrp="1"/>
          </p:cNvSpPr>
          <p:nvPr>
            <p:ph idx="1"/>
          </p:nvPr>
        </p:nvSpPr>
        <p:spPr/>
        <p:txBody>
          <a:bodyPr>
            <a:normAutofit fontScale="92500" lnSpcReduction="10000"/>
          </a:bodyPr>
          <a:lstStyle/>
          <a:p>
            <a:pPr algn="just">
              <a:defRPr/>
            </a:pPr>
            <a:r>
              <a:rPr lang="cs-CZ" altLang="cs-CZ" dirty="0"/>
              <a:t>• </a:t>
            </a:r>
            <a:r>
              <a:rPr lang="cs-CZ" altLang="cs-CZ" b="1" dirty="0"/>
              <a:t>stavební obnova </a:t>
            </a:r>
            <a:r>
              <a:rPr lang="cs-CZ" altLang="cs-CZ" dirty="0"/>
              <a:t>(přestavba, modernizace, statické zabezpečení) či </a:t>
            </a:r>
            <a:r>
              <a:rPr lang="cs-CZ" altLang="cs-CZ" b="1" dirty="0"/>
              <a:t>nová výstavba provozovny</a:t>
            </a:r>
            <a:r>
              <a:rPr lang="cs-CZ" altLang="cs-CZ" dirty="0"/>
              <a:t>, </a:t>
            </a:r>
            <a:r>
              <a:rPr lang="cs-CZ" altLang="cs-CZ" b="1" dirty="0"/>
              <a:t>kanceláře či malokapacitního ubytovacího zařízení </a:t>
            </a:r>
            <a:r>
              <a:rPr lang="cs-CZ" altLang="cs-CZ" dirty="0"/>
              <a:t>(včetně stravování a dalších budov a ploch v rámci turistické infrastruktury, sportoviště a příslušné zázemí) </a:t>
            </a:r>
          </a:p>
          <a:p>
            <a:pPr algn="just">
              <a:defRPr/>
            </a:pPr>
            <a:r>
              <a:rPr lang="cs-CZ" altLang="cs-CZ" dirty="0"/>
              <a:t>• </a:t>
            </a:r>
            <a:r>
              <a:rPr lang="cs-CZ" altLang="cs-CZ" b="1" dirty="0"/>
              <a:t>pořízení strojů, technologií a dalšího vybavení sloužícího pro nezemědělskou činnost </a:t>
            </a:r>
            <a:r>
              <a:rPr lang="cs-CZ" altLang="cs-CZ" dirty="0"/>
              <a:t>(nákup zařízení, užitkových vozů kategorie N1, vybavení, hardware, software) v souvislosti s projektem (včetně montáže a zkoušky před uvedením pořizovaného majetku do stavu způsobilého k užívání) </a:t>
            </a:r>
          </a:p>
          <a:p>
            <a:pPr algn="just"/>
            <a:r>
              <a:rPr lang="cs-CZ" altLang="cs-CZ" dirty="0"/>
              <a:t>Podpora je poskytována jako příspěvek na vynaložené způsobilé výdaje, a to ve výši: </a:t>
            </a:r>
          </a:p>
          <a:p>
            <a:pPr algn="just"/>
            <a:r>
              <a:rPr lang="cs-CZ" altLang="cs-CZ" dirty="0"/>
              <a:t>• 25 % způsobilých výdajů, ze kterých je stanovena dotace, pro velké podniky </a:t>
            </a:r>
          </a:p>
          <a:p>
            <a:pPr algn="just"/>
            <a:r>
              <a:rPr lang="cs-CZ" altLang="cs-CZ" dirty="0"/>
              <a:t>• 35 % způsobilých výdajů, ze kterých je stanovena dotace, pro střední podniky </a:t>
            </a:r>
          </a:p>
          <a:p>
            <a:pPr algn="just"/>
            <a:r>
              <a:rPr lang="cs-CZ" altLang="cs-CZ" dirty="0"/>
              <a:t>• 45 % způsobilých výdajů, ze kterých je stanovena dotace, pro malé podniky </a:t>
            </a:r>
          </a:p>
          <a:p>
            <a:pPr algn="just"/>
            <a:endParaRPr lang="cs-CZ" dirty="0"/>
          </a:p>
        </p:txBody>
      </p:sp>
    </p:spTree>
    <p:extLst>
      <p:ext uri="{BB962C8B-B14F-4D97-AF65-F5344CB8AC3E}">
        <p14:creationId xmlns:p14="http://schemas.microsoft.com/office/powerpoint/2010/main" val="18415210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Program rozvoje venkova</a:t>
            </a:r>
            <a:br>
              <a:rPr lang="cs-CZ" dirty="0"/>
            </a:br>
            <a:r>
              <a:rPr lang="cs-CZ" dirty="0"/>
              <a:t>- </a:t>
            </a:r>
            <a:r>
              <a:rPr lang="cs-CZ" dirty="0" smtClean="0"/>
              <a:t>naučné stezky</a:t>
            </a:r>
            <a:endParaRPr lang="cs-CZ" dirty="0"/>
          </a:p>
        </p:txBody>
      </p:sp>
      <p:sp>
        <p:nvSpPr>
          <p:cNvPr id="3" name="Zástupný symbol pro obsah 2"/>
          <p:cNvSpPr>
            <a:spLocks noGrp="1"/>
          </p:cNvSpPr>
          <p:nvPr>
            <p:ph idx="1"/>
          </p:nvPr>
        </p:nvSpPr>
        <p:spPr/>
        <p:txBody>
          <a:bodyPr/>
          <a:lstStyle/>
          <a:p>
            <a:endParaRPr lang="cs-CZ" dirty="0"/>
          </a:p>
          <a:p>
            <a:pPr algn="just"/>
            <a:r>
              <a:rPr lang="cs-CZ" dirty="0"/>
              <a:t>opatření k posílení rekreační funkce lesa, značení, výstavba a rekonstrukce stezek pro turisty (do šíře 2 metrů), značení významných přírodních prvků, výstavba herních a naučných prvků, fitness prvků </a:t>
            </a:r>
          </a:p>
          <a:p>
            <a:pPr algn="just"/>
            <a:r>
              <a:rPr lang="cs-CZ" dirty="0" smtClean="0"/>
              <a:t>opatření </a:t>
            </a:r>
            <a:r>
              <a:rPr lang="cs-CZ" dirty="0"/>
              <a:t>k usměrňování návštěvnosti území, zřizování odpočinkových stanovišť, přístřešků, informačních tabulí, </a:t>
            </a:r>
            <a:r>
              <a:rPr lang="cs-CZ" dirty="0" smtClean="0"/>
              <a:t>závor</a:t>
            </a:r>
            <a:endParaRPr lang="cs-CZ" dirty="0"/>
          </a:p>
          <a:p>
            <a:pPr algn="just"/>
            <a:r>
              <a:rPr lang="cs-CZ" dirty="0" smtClean="0"/>
              <a:t>opatření </a:t>
            </a:r>
            <a:r>
              <a:rPr lang="cs-CZ" dirty="0"/>
              <a:t>k údržbě lesního prostředí, zařízení k odkládání </a:t>
            </a:r>
            <a:r>
              <a:rPr lang="cs-CZ" dirty="0" smtClean="0"/>
              <a:t>odpadků</a:t>
            </a:r>
            <a:endParaRPr lang="cs-CZ" dirty="0"/>
          </a:p>
          <a:p>
            <a:pPr algn="just"/>
            <a:r>
              <a:rPr lang="cs-CZ" dirty="0" smtClean="0"/>
              <a:t>opatření </a:t>
            </a:r>
            <a:r>
              <a:rPr lang="cs-CZ" dirty="0"/>
              <a:t>k zajištění bezpečnosti návštěvníků lesa (mostky, lávky, zábradlí, stupně) </a:t>
            </a:r>
            <a:endParaRPr lang="cs-CZ" dirty="0" smtClean="0"/>
          </a:p>
          <a:p>
            <a:pPr algn="just"/>
            <a:endParaRPr lang="cs-CZ" dirty="0"/>
          </a:p>
          <a:p>
            <a:pPr algn="just"/>
            <a:r>
              <a:rPr lang="cs-CZ" dirty="0" smtClean="0"/>
              <a:t>Výše dotace 100%</a:t>
            </a:r>
            <a:endParaRPr lang="cs-CZ" dirty="0"/>
          </a:p>
          <a:p>
            <a:endParaRPr lang="cs-CZ" dirty="0"/>
          </a:p>
        </p:txBody>
      </p:sp>
    </p:spTree>
    <p:extLst>
      <p:ext uri="{BB962C8B-B14F-4D97-AF65-F5344CB8AC3E}">
        <p14:creationId xmlns:p14="http://schemas.microsoft.com/office/powerpoint/2010/main" val="2353779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1"/>
            <a:ext cx="8596668" cy="888274"/>
          </a:xfrm>
        </p:spPr>
        <p:txBody>
          <a:bodyPr>
            <a:normAutofit fontScale="90000"/>
          </a:bodyPr>
          <a:lstStyle/>
          <a:p>
            <a:r>
              <a:rPr lang="cs-CZ" dirty="0" smtClean="0">
                <a:solidFill>
                  <a:srgbClr val="00B0F0"/>
                </a:solidFill>
              </a:rPr>
              <a:t>Integrovaný </a:t>
            </a:r>
            <a:r>
              <a:rPr lang="cs-CZ" dirty="0">
                <a:solidFill>
                  <a:srgbClr val="00B0F0"/>
                </a:solidFill>
              </a:rPr>
              <a:t>regionální operační </a:t>
            </a:r>
            <a:r>
              <a:rPr lang="cs-CZ" dirty="0" smtClean="0">
                <a:solidFill>
                  <a:srgbClr val="00B0F0"/>
                </a:solidFill>
              </a:rPr>
              <a:t>program</a:t>
            </a:r>
            <a:r>
              <a:rPr lang="cs-CZ" sz="8800" dirty="0"/>
              <a:t/>
            </a:r>
            <a:br>
              <a:rPr lang="cs-CZ" sz="8800" dirty="0"/>
            </a:br>
            <a:r>
              <a:rPr lang="cs-CZ" dirty="0"/>
              <a:t/>
            </a:r>
            <a:br>
              <a:rPr lang="cs-CZ" dirty="0"/>
            </a:br>
            <a:endParaRPr lang="cs-CZ" dirty="0"/>
          </a:p>
        </p:txBody>
      </p:sp>
      <p:sp>
        <p:nvSpPr>
          <p:cNvPr id="3" name="Zástupný symbol pro obsah 2"/>
          <p:cNvSpPr>
            <a:spLocks noGrp="1"/>
          </p:cNvSpPr>
          <p:nvPr>
            <p:ph idx="1"/>
          </p:nvPr>
        </p:nvSpPr>
        <p:spPr>
          <a:xfrm>
            <a:off x="677334" y="1820091"/>
            <a:ext cx="8596668" cy="4221271"/>
          </a:xfrm>
        </p:spPr>
        <p:txBody>
          <a:bodyPr/>
          <a:lstStyle/>
          <a:p>
            <a:r>
              <a:rPr lang="cs-CZ" sz="2000" dirty="0" smtClean="0"/>
              <a:t>Uznatelné náklady jsou od 1.1.2021</a:t>
            </a:r>
            <a:r>
              <a:rPr lang="cs-CZ" sz="5400" dirty="0"/>
              <a:t/>
            </a:r>
            <a:br>
              <a:rPr lang="cs-CZ" sz="5400" dirty="0"/>
            </a:br>
            <a:endParaRPr lang="cs-CZ" dirty="0"/>
          </a:p>
        </p:txBody>
      </p:sp>
      <p:pic>
        <p:nvPicPr>
          <p:cNvPr id="4" name="Zástupný symbol pro obsah 3">
            <a:extLst>
              <a:ext uri="{FF2B5EF4-FFF2-40B4-BE49-F238E27FC236}">
                <a16:creationId xmlns:a16="http://schemas.microsoft.com/office/drawing/2014/main" id="{0766D306-44C0-4ECA-9123-6346EB49D324}"/>
              </a:ext>
            </a:extLst>
          </p:cNvPr>
          <p:cNvPicPr>
            <a:picLocks noChangeAspect="1"/>
          </p:cNvPicPr>
          <p:nvPr/>
        </p:nvPicPr>
        <p:blipFill>
          <a:blip r:embed="rId2">
            <a:grayscl/>
          </a:blip>
          <a:stretch>
            <a:fillRect/>
          </a:stretch>
        </p:blipFill>
        <p:spPr>
          <a:xfrm>
            <a:off x="1745758" y="2482141"/>
            <a:ext cx="6459820" cy="3881437"/>
          </a:xfrm>
          <a:prstGeom prst="rect">
            <a:avLst/>
          </a:prstGeom>
        </p:spPr>
      </p:pic>
    </p:spTree>
    <p:extLst>
      <p:ext uri="{BB962C8B-B14F-4D97-AF65-F5344CB8AC3E}">
        <p14:creationId xmlns:p14="http://schemas.microsoft.com/office/powerpoint/2010/main" val="83662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Program rozvoje </a:t>
            </a:r>
            <a:r>
              <a:rPr lang="cs-CZ" dirty="0" smtClean="0"/>
              <a:t>venkova </a:t>
            </a:r>
            <a:br>
              <a:rPr lang="cs-CZ" dirty="0" smtClean="0"/>
            </a:br>
            <a:r>
              <a:rPr lang="cs-CZ" dirty="0" smtClean="0"/>
              <a:t>- veřejné prostranství</a:t>
            </a:r>
            <a:endParaRPr lang="cs-CZ" dirty="0"/>
          </a:p>
        </p:txBody>
      </p:sp>
      <p:sp>
        <p:nvSpPr>
          <p:cNvPr id="3" name="Zástupný symbol pro obsah 2"/>
          <p:cNvSpPr>
            <a:spLocks noGrp="1"/>
          </p:cNvSpPr>
          <p:nvPr>
            <p:ph idx="1"/>
          </p:nvPr>
        </p:nvSpPr>
        <p:spPr/>
        <p:txBody>
          <a:bodyPr/>
          <a:lstStyle/>
          <a:p>
            <a:pPr algn="just"/>
            <a:r>
              <a:rPr lang="cs-CZ" dirty="0"/>
              <a:t>vytváření/rekonstrukce veřejných prostranství obce zejména úprava povrchů (včetně zatravnění), osvětlení, oplocení a venkovní mobiliář (lavičky, venkovní stoly, odpadkové koše, veřejné WC, psí záchody, stojany na kola, zábradlí, úřední desky, informační panely, orientační mapy, plakátovací plochy, rozcestníky, pomníky, přístřešky do 25 m2 zastavěné plochy</a:t>
            </a:r>
            <a:r>
              <a:rPr lang="cs-CZ" dirty="0" smtClean="0"/>
              <a:t>),</a:t>
            </a:r>
          </a:p>
          <a:p>
            <a:pPr algn="just"/>
            <a:endParaRPr lang="cs-CZ" dirty="0"/>
          </a:p>
          <a:p>
            <a:pPr algn="just"/>
            <a:r>
              <a:rPr lang="cs-CZ" altLang="cs-CZ" dirty="0" smtClean="0"/>
              <a:t>veřejným </a:t>
            </a:r>
            <a:r>
              <a:rPr lang="cs-CZ" altLang="cs-CZ" dirty="0"/>
              <a:t>prostranstvím se rozumí zejména náměstí, návsi, tržiště a navazující prostranství objektů občanské vybavenosti, které jsou ve vlastnictví </a:t>
            </a:r>
            <a:r>
              <a:rPr lang="cs-CZ" altLang="cs-CZ" dirty="0" smtClean="0"/>
              <a:t>obce</a:t>
            </a:r>
            <a:endParaRPr lang="cs-CZ" dirty="0"/>
          </a:p>
          <a:p>
            <a:pPr algn="just"/>
            <a:r>
              <a:rPr lang="cs-CZ" dirty="0"/>
              <a:t>Výše dotace 80%, max. výše projektu 300 000,-Kč</a:t>
            </a:r>
          </a:p>
          <a:p>
            <a:pPr algn="just"/>
            <a:endParaRPr lang="cs-CZ" dirty="0"/>
          </a:p>
          <a:p>
            <a:endParaRPr lang="cs-CZ" dirty="0"/>
          </a:p>
        </p:txBody>
      </p:sp>
    </p:spTree>
    <p:extLst>
      <p:ext uri="{BB962C8B-B14F-4D97-AF65-F5344CB8AC3E}">
        <p14:creationId xmlns:p14="http://schemas.microsoft.com/office/powerpoint/2010/main" val="41213368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Program rozvoje venkova </a:t>
            </a:r>
            <a:br>
              <a:rPr lang="cs-CZ" dirty="0"/>
            </a:br>
            <a:r>
              <a:rPr lang="cs-CZ" dirty="0"/>
              <a:t>- </a:t>
            </a:r>
            <a:r>
              <a:rPr lang="cs-CZ" dirty="0" smtClean="0"/>
              <a:t>MŠ a ZŠ </a:t>
            </a:r>
            <a:endParaRPr lang="cs-CZ" dirty="0"/>
          </a:p>
        </p:txBody>
      </p:sp>
      <p:sp>
        <p:nvSpPr>
          <p:cNvPr id="3" name="Zástupný symbol pro obsah 2"/>
          <p:cNvSpPr>
            <a:spLocks noGrp="1"/>
          </p:cNvSpPr>
          <p:nvPr>
            <p:ph idx="1"/>
          </p:nvPr>
        </p:nvSpPr>
        <p:spPr/>
        <p:txBody>
          <a:bodyPr/>
          <a:lstStyle/>
          <a:p>
            <a:pPr algn="just"/>
            <a:r>
              <a:rPr lang="cs-CZ" dirty="0" smtClean="0"/>
              <a:t>rekonstrukce/rozšíření </a:t>
            </a:r>
            <a:r>
              <a:rPr lang="cs-CZ" dirty="0"/>
              <a:t>mateřské/základní školy i jejího zázemí a doprovodného stravovacího a hygienického zařízení; venkovní mobiliář a herní prvky v případě mateřské školy </a:t>
            </a:r>
          </a:p>
          <a:p>
            <a:pPr algn="just"/>
            <a:r>
              <a:rPr lang="cs-CZ" dirty="0" smtClean="0"/>
              <a:t>pořízení </a:t>
            </a:r>
            <a:r>
              <a:rPr lang="cs-CZ" dirty="0"/>
              <a:t>technologií a dalšího vybavení mateřské/základní školy či doprovodného stravovacího </a:t>
            </a:r>
            <a:r>
              <a:rPr lang="cs-CZ" dirty="0" smtClean="0"/>
              <a:t>zařízení</a:t>
            </a:r>
            <a:endParaRPr lang="cs-CZ" dirty="0"/>
          </a:p>
          <a:p>
            <a:pPr algn="just"/>
            <a:r>
              <a:rPr lang="cs-CZ" dirty="0" smtClean="0"/>
              <a:t>doplňující </a:t>
            </a:r>
            <a:r>
              <a:rPr lang="cs-CZ" dirty="0"/>
              <a:t>výdaje jako součást projektu (úprava povrchů, výstavba odstavných ploch a parkovacích stání, výstavba přístupové cesty v areálu školy, oplocení; venkovní mobiliář a herní prvky v případě základní školy) - tvoří maximálně 30% projektu </a:t>
            </a:r>
            <a:endParaRPr lang="cs-CZ" dirty="0" smtClean="0"/>
          </a:p>
          <a:p>
            <a:pPr algn="just"/>
            <a:endParaRPr lang="cs-CZ" dirty="0"/>
          </a:p>
          <a:p>
            <a:pPr algn="just"/>
            <a:r>
              <a:rPr lang="cs-CZ" dirty="0"/>
              <a:t>Výše dotace 80%, max. výše projektu 300 000,-Kč</a:t>
            </a:r>
          </a:p>
          <a:p>
            <a:endParaRPr lang="cs-CZ" dirty="0"/>
          </a:p>
          <a:p>
            <a:endParaRPr lang="cs-CZ" dirty="0"/>
          </a:p>
        </p:txBody>
      </p:sp>
    </p:spTree>
    <p:extLst>
      <p:ext uri="{BB962C8B-B14F-4D97-AF65-F5344CB8AC3E}">
        <p14:creationId xmlns:p14="http://schemas.microsoft.com/office/powerpoint/2010/main" val="37410251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Program rozvoje venkova </a:t>
            </a:r>
            <a:br>
              <a:rPr lang="cs-CZ" dirty="0"/>
            </a:br>
            <a:r>
              <a:rPr lang="cs-CZ" dirty="0"/>
              <a:t>- </a:t>
            </a:r>
            <a:r>
              <a:rPr lang="cs-CZ" dirty="0" smtClean="0"/>
              <a:t>JPO V</a:t>
            </a:r>
            <a:endParaRPr lang="cs-CZ" dirty="0"/>
          </a:p>
        </p:txBody>
      </p:sp>
      <p:sp>
        <p:nvSpPr>
          <p:cNvPr id="3" name="Zástupný symbol pro obsah 2"/>
          <p:cNvSpPr>
            <a:spLocks noGrp="1"/>
          </p:cNvSpPr>
          <p:nvPr>
            <p:ph idx="1"/>
          </p:nvPr>
        </p:nvSpPr>
        <p:spPr/>
        <p:txBody>
          <a:bodyPr/>
          <a:lstStyle/>
          <a:p>
            <a:pPr algn="just">
              <a:defRPr/>
            </a:pPr>
            <a:r>
              <a:rPr lang="cs-CZ" dirty="0"/>
              <a:t>rekonstrukce/obnova/rozšíření hasičské zbrojnice včetně příslušného zázemí i příslušného </a:t>
            </a:r>
            <a:r>
              <a:rPr lang="cs-CZ" dirty="0">
                <a:solidFill>
                  <a:schemeClr val="tx1"/>
                </a:solidFill>
              </a:rPr>
              <a:t>zázemí </a:t>
            </a:r>
            <a:r>
              <a:rPr lang="cs-CZ" dirty="0" smtClean="0">
                <a:solidFill>
                  <a:schemeClr val="tx1"/>
                </a:solidFill>
              </a:rPr>
              <a:t>(šatny</a:t>
            </a:r>
            <a:r>
              <a:rPr lang="cs-CZ" dirty="0">
                <a:solidFill>
                  <a:schemeClr val="tx1"/>
                </a:solidFill>
              </a:rPr>
              <a:t>, umývárny, toalety, </a:t>
            </a:r>
            <a:r>
              <a:rPr lang="cs-CZ" dirty="0" smtClean="0">
                <a:solidFill>
                  <a:schemeClr val="tx1"/>
                </a:solidFill>
              </a:rPr>
              <a:t>garáž)</a:t>
            </a:r>
            <a:endParaRPr lang="cs-CZ" dirty="0">
              <a:solidFill>
                <a:schemeClr val="tx1"/>
              </a:solidFill>
            </a:endParaRPr>
          </a:p>
          <a:p>
            <a:pPr algn="just">
              <a:defRPr/>
            </a:pPr>
            <a:r>
              <a:rPr lang="cs-CZ" dirty="0">
                <a:solidFill>
                  <a:schemeClr val="tx1"/>
                </a:solidFill>
              </a:rPr>
              <a:t>pořízení vybavení hasičské zbrojnice </a:t>
            </a:r>
            <a:r>
              <a:rPr lang="cs-CZ" dirty="0" smtClean="0">
                <a:solidFill>
                  <a:schemeClr val="tx1"/>
                </a:solidFill>
              </a:rPr>
              <a:t>a vybavení </a:t>
            </a:r>
            <a:r>
              <a:rPr lang="cs-CZ" dirty="0">
                <a:solidFill>
                  <a:schemeClr val="tx1"/>
                </a:solidFill>
              </a:rPr>
              <a:t>výjezdové jednotky (helmy, obleky, boty, proudové čerpadlo, vysílačky, motorové pily, přenosná motorová </a:t>
            </a:r>
            <a:r>
              <a:rPr lang="cs-CZ" dirty="0" smtClean="0">
                <a:solidFill>
                  <a:schemeClr val="tx1"/>
                </a:solidFill>
              </a:rPr>
              <a:t>stříkačka)</a:t>
            </a:r>
          </a:p>
          <a:p>
            <a:pPr algn="just">
              <a:defRPr/>
            </a:pPr>
            <a:endParaRPr lang="cs-CZ" dirty="0">
              <a:solidFill>
                <a:schemeClr val="accent3"/>
              </a:solidFill>
            </a:endParaRPr>
          </a:p>
          <a:p>
            <a:pPr algn="just">
              <a:defRPr/>
            </a:pPr>
            <a:endParaRPr lang="cs-CZ" dirty="0" smtClean="0">
              <a:solidFill>
                <a:schemeClr val="accent3"/>
              </a:solidFill>
            </a:endParaRPr>
          </a:p>
          <a:p>
            <a:pPr algn="just">
              <a:defRPr/>
            </a:pPr>
            <a:r>
              <a:rPr lang="cs-CZ" dirty="0"/>
              <a:t>Výše dotace 80%, max. výše projektu 300 000,-Kč</a:t>
            </a:r>
          </a:p>
          <a:p>
            <a:pPr>
              <a:defRPr/>
            </a:pPr>
            <a:endParaRPr lang="cs-CZ" dirty="0"/>
          </a:p>
        </p:txBody>
      </p:sp>
    </p:spTree>
    <p:extLst>
      <p:ext uri="{BB962C8B-B14F-4D97-AF65-F5344CB8AC3E}">
        <p14:creationId xmlns:p14="http://schemas.microsoft.com/office/powerpoint/2010/main" val="41607587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Program rozvoje venkova </a:t>
            </a:r>
            <a:br>
              <a:rPr lang="cs-CZ" dirty="0"/>
            </a:br>
            <a:r>
              <a:rPr lang="cs-CZ" dirty="0"/>
              <a:t>- </a:t>
            </a:r>
            <a:r>
              <a:rPr lang="cs-CZ" dirty="0" smtClean="0"/>
              <a:t>památky</a:t>
            </a:r>
            <a:endParaRPr lang="cs-CZ" dirty="0"/>
          </a:p>
        </p:txBody>
      </p:sp>
      <p:sp>
        <p:nvSpPr>
          <p:cNvPr id="3" name="Zástupný symbol pro obsah 2"/>
          <p:cNvSpPr>
            <a:spLocks noGrp="1"/>
          </p:cNvSpPr>
          <p:nvPr>
            <p:ph idx="1"/>
          </p:nvPr>
        </p:nvSpPr>
        <p:spPr>
          <a:xfrm>
            <a:off x="677334" y="2160589"/>
            <a:ext cx="7526140" cy="3880773"/>
          </a:xfrm>
        </p:spPr>
        <p:txBody>
          <a:bodyPr>
            <a:normAutofit/>
          </a:bodyPr>
          <a:lstStyle/>
          <a:p>
            <a:endParaRPr lang="cs-CZ" dirty="0" smtClean="0"/>
          </a:p>
          <a:p>
            <a:pPr algn="just"/>
            <a:r>
              <a:rPr lang="cs-CZ" dirty="0" smtClean="0"/>
              <a:t>obnovení a zhodnocení kulturních objektů a prvků </a:t>
            </a:r>
          </a:p>
          <a:p>
            <a:pPr algn="just"/>
            <a:r>
              <a:rPr lang="cs-CZ" dirty="0" smtClean="0"/>
              <a:t>doplňující výdaje jako součást projektu (úprava povrchů, výstavba odstavných ploch a parkovacích stání, oplocení, venkovní mobiliář, informační tabule) - tvoří maximálně 30% projektu </a:t>
            </a:r>
          </a:p>
          <a:p>
            <a:pPr marL="0" indent="0" algn="just">
              <a:buNone/>
            </a:pPr>
            <a:endParaRPr lang="cs-CZ" dirty="0" smtClean="0"/>
          </a:p>
          <a:p>
            <a:pPr algn="just"/>
            <a:r>
              <a:rPr lang="cs-CZ" dirty="0" smtClean="0"/>
              <a:t>Nemovitým kulturním dědictvím venkova se rozumí nemovité památky uvedené ve veřejně dostupném Ústředním seznamu kulturních památek České republiky </a:t>
            </a:r>
          </a:p>
          <a:p>
            <a:pPr algn="just"/>
            <a:endParaRPr lang="cs-CZ" dirty="0" smtClean="0"/>
          </a:p>
          <a:p>
            <a:pPr algn="just"/>
            <a:r>
              <a:rPr lang="cs-CZ" dirty="0" smtClean="0"/>
              <a:t>Výše dotace 80%, max. výše projektu 300 000,-Kč</a:t>
            </a:r>
          </a:p>
          <a:p>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9025" y="2996403"/>
            <a:ext cx="2907552" cy="2873175"/>
          </a:xfrm>
          <a:prstGeom prst="rect">
            <a:avLst/>
          </a:prstGeom>
        </p:spPr>
      </p:pic>
    </p:spTree>
    <p:extLst>
      <p:ext uri="{BB962C8B-B14F-4D97-AF65-F5344CB8AC3E}">
        <p14:creationId xmlns:p14="http://schemas.microsoft.com/office/powerpoint/2010/main" val="15649925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Program rozvoje venkova </a:t>
            </a:r>
            <a:br>
              <a:rPr lang="cs-CZ" dirty="0"/>
            </a:br>
            <a:r>
              <a:rPr lang="cs-CZ" dirty="0"/>
              <a:t>- </a:t>
            </a:r>
            <a:r>
              <a:rPr lang="cs-CZ" dirty="0" smtClean="0"/>
              <a:t>spolky, knihovny</a:t>
            </a:r>
            <a:endParaRPr lang="cs-CZ" dirty="0"/>
          </a:p>
        </p:txBody>
      </p:sp>
      <p:sp>
        <p:nvSpPr>
          <p:cNvPr id="3" name="Zástupný symbol pro obsah 2"/>
          <p:cNvSpPr>
            <a:spLocks noGrp="1"/>
          </p:cNvSpPr>
          <p:nvPr>
            <p:ph idx="1"/>
          </p:nvPr>
        </p:nvSpPr>
        <p:spPr>
          <a:xfrm>
            <a:off x="677333" y="1930400"/>
            <a:ext cx="9215603" cy="4836159"/>
          </a:xfrm>
        </p:spPr>
        <p:txBody>
          <a:bodyPr>
            <a:normAutofit lnSpcReduction="10000"/>
          </a:bodyPr>
          <a:lstStyle/>
          <a:p>
            <a:endParaRPr lang="cs-CZ" dirty="0"/>
          </a:p>
          <a:p>
            <a:pPr algn="just"/>
            <a:r>
              <a:rPr lang="cs-CZ" dirty="0" smtClean="0"/>
              <a:t>rekonstrukce/obnova/rozšíření </a:t>
            </a:r>
            <a:r>
              <a:rPr lang="cs-CZ" dirty="0"/>
              <a:t>kulturního a spolkového zařízení i příslušného zázemí (šatny, umývárny, toalety) včetně obecních </a:t>
            </a:r>
            <a:r>
              <a:rPr lang="cs-CZ" dirty="0" smtClean="0"/>
              <a:t>knihoven</a:t>
            </a:r>
            <a:endParaRPr lang="cs-CZ" dirty="0"/>
          </a:p>
          <a:p>
            <a:pPr algn="just"/>
            <a:r>
              <a:rPr lang="cs-CZ" b="1" dirty="0" smtClean="0"/>
              <a:t>mobilní </a:t>
            </a:r>
            <a:r>
              <a:rPr lang="cs-CZ" b="1" dirty="0"/>
              <a:t>stavby </a:t>
            </a:r>
            <a:r>
              <a:rPr lang="cs-CZ" dirty="0"/>
              <a:t>– stavební buňky či jiné mobilní stavby pro klubovny </a:t>
            </a:r>
          </a:p>
          <a:p>
            <a:pPr algn="just"/>
            <a:r>
              <a:rPr lang="cs-CZ" b="1" dirty="0" smtClean="0"/>
              <a:t>pořízení </a:t>
            </a:r>
            <a:r>
              <a:rPr lang="cs-CZ" b="1" dirty="0"/>
              <a:t>technologií a dalšího vybavení </a:t>
            </a:r>
            <a:r>
              <a:rPr lang="cs-CZ" dirty="0"/>
              <a:t>pro kulturní a spolkovou činnost včetně obecních </a:t>
            </a:r>
            <a:r>
              <a:rPr lang="cs-CZ" dirty="0" smtClean="0"/>
              <a:t>knihoven</a:t>
            </a:r>
            <a:endParaRPr lang="cs-CZ" dirty="0"/>
          </a:p>
          <a:p>
            <a:pPr algn="just"/>
            <a:r>
              <a:rPr lang="cs-CZ" b="1" dirty="0" smtClean="0"/>
              <a:t>mobilní </a:t>
            </a:r>
            <a:r>
              <a:rPr lang="cs-CZ" b="1" dirty="0"/>
              <a:t>zařízení pro kulturní či spolkové akce pro veřejnost </a:t>
            </a:r>
            <a:r>
              <a:rPr lang="cs-CZ" dirty="0"/>
              <a:t>– mobilní přístřešky (velkokapacitní stany, party stany, nůžkové stany, apod.), pódia včetně zastřešení, pivní sety, mobilní toalety, ozvučovací, osvětlovací a projekční technika a vybavení </a:t>
            </a:r>
          </a:p>
          <a:p>
            <a:pPr algn="just"/>
            <a:r>
              <a:rPr lang="cs-CZ" dirty="0" smtClean="0"/>
              <a:t>doplňující </a:t>
            </a:r>
            <a:r>
              <a:rPr lang="cs-CZ" dirty="0"/>
              <a:t>výdaje jako součást projektu (úprava povrchů, výstavba odstavných ploch a parkovacích stání, oplocení, venkovní mobiliář, informační tabule, zabezpečovací prvky, kuchyňky či kuchyňské kouty včetně základního </a:t>
            </a:r>
            <a:r>
              <a:rPr lang="cs-CZ" dirty="0" smtClean="0"/>
              <a:t>vybavení) </a:t>
            </a:r>
            <a:r>
              <a:rPr lang="cs-CZ" dirty="0"/>
              <a:t>- tvoří maximálně 30% projektu </a:t>
            </a:r>
            <a:endParaRPr lang="cs-CZ" dirty="0" smtClean="0"/>
          </a:p>
          <a:p>
            <a:pPr algn="just"/>
            <a:endParaRPr lang="cs-CZ" dirty="0" smtClean="0"/>
          </a:p>
          <a:p>
            <a:pPr algn="just"/>
            <a:r>
              <a:rPr lang="cs-CZ" dirty="0"/>
              <a:t>Výše dotace 80%, max. výše projektu 300 000,-Kč</a:t>
            </a:r>
          </a:p>
          <a:p>
            <a:endParaRPr lang="cs-CZ" dirty="0"/>
          </a:p>
          <a:p>
            <a:endParaRPr lang="cs-CZ" dirty="0"/>
          </a:p>
        </p:txBody>
      </p:sp>
    </p:spTree>
    <p:extLst>
      <p:ext uri="{BB962C8B-B14F-4D97-AF65-F5344CB8AC3E}">
        <p14:creationId xmlns:p14="http://schemas.microsoft.com/office/powerpoint/2010/main" val="37461819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Program rozvoje venkova </a:t>
            </a:r>
            <a:br>
              <a:rPr lang="cs-CZ" dirty="0"/>
            </a:br>
            <a:r>
              <a:rPr lang="cs-CZ" dirty="0"/>
              <a:t>- </a:t>
            </a:r>
            <a:r>
              <a:rPr lang="cs-CZ" dirty="0" smtClean="0"/>
              <a:t>stezky</a:t>
            </a:r>
            <a:endParaRPr lang="cs-CZ" dirty="0"/>
          </a:p>
        </p:txBody>
      </p:sp>
      <p:sp>
        <p:nvSpPr>
          <p:cNvPr id="3" name="Zástupný symbol pro obsah 2"/>
          <p:cNvSpPr>
            <a:spLocks noGrp="1"/>
          </p:cNvSpPr>
          <p:nvPr>
            <p:ph idx="1"/>
          </p:nvPr>
        </p:nvSpPr>
        <p:spPr/>
        <p:txBody>
          <a:bodyPr/>
          <a:lstStyle/>
          <a:p>
            <a:pPr algn="just">
              <a:defRPr/>
            </a:pPr>
            <a:r>
              <a:rPr lang="cs-CZ" dirty="0"/>
              <a:t>výstavba/rekonstrukce a rozšíření pěších a lyžařských stezek, </a:t>
            </a:r>
            <a:r>
              <a:rPr lang="cs-CZ" dirty="0" err="1"/>
              <a:t>hippostezek</a:t>
            </a:r>
            <a:r>
              <a:rPr lang="cs-CZ" dirty="0"/>
              <a:t> </a:t>
            </a:r>
            <a:r>
              <a:rPr lang="cs-CZ" dirty="0" smtClean="0"/>
              <a:t>a tematických </a:t>
            </a:r>
            <a:r>
              <a:rPr lang="cs-CZ" dirty="0"/>
              <a:t>stezek, jejich značení, směrové a informační tabule </a:t>
            </a:r>
          </a:p>
          <a:p>
            <a:pPr algn="just">
              <a:defRPr/>
            </a:pPr>
            <a:r>
              <a:rPr lang="cs-CZ" dirty="0"/>
              <a:t>interaktivní prvky</a:t>
            </a:r>
          </a:p>
          <a:p>
            <a:pPr algn="just">
              <a:defRPr/>
            </a:pPr>
            <a:r>
              <a:rPr lang="cs-CZ" dirty="0"/>
              <a:t>stavební výdaje související s danou stezkou</a:t>
            </a:r>
          </a:p>
          <a:p>
            <a:pPr algn="just"/>
            <a:endParaRPr lang="cs-CZ" dirty="0" smtClean="0"/>
          </a:p>
          <a:p>
            <a:pPr algn="just"/>
            <a:r>
              <a:rPr lang="cs-CZ" dirty="0"/>
              <a:t>projekt lze realizovat mimo PUPFL a </a:t>
            </a:r>
            <a:r>
              <a:rPr lang="cs-CZ" dirty="0" err="1"/>
              <a:t>intravilán</a:t>
            </a:r>
            <a:r>
              <a:rPr lang="cs-CZ" dirty="0"/>
              <a:t> obce (výjimkou je značení v </a:t>
            </a:r>
            <a:r>
              <a:rPr lang="cs-CZ" dirty="0" err="1"/>
              <a:t>intravilánu</a:t>
            </a:r>
            <a:r>
              <a:rPr lang="cs-CZ" dirty="0"/>
              <a:t>) </a:t>
            </a:r>
          </a:p>
          <a:p>
            <a:endParaRPr lang="cs-CZ" dirty="0"/>
          </a:p>
        </p:txBody>
      </p:sp>
    </p:spTree>
    <p:extLst>
      <p:ext uri="{BB962C8B-B14F-4D97-AF65-F5344CB8AC3E}">
        <p14:creationId xmlns:p14="http://schemas.microsoft.com/office/powerpoint/2010/main" val="6149191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KONTAKTY: </a:t>
            </a:r>
            <a:endParaRPr lang="cs-CZ" dirty="0"/>
          </a:p>
        </p:txBody>
      </p:sp>
      <p:sp>
        <p:nvSpPr>
          <p:cNvPr id="3" name="Zástupný symbol pro obsah 2"/>
          <p:cNvSpPr>
            <a:spLocks noGrp="1"/>
          </p:cNvSpPr>
          <p:nvPr>
            <p:ph idx="1"/>
          </p:nvPr>
        </p:nvSpPr>
        <p:spPr>
          <a:xfrm>
            <a:off x="677334" y="1645921"/>
            <a:ext cx="8596668" cy="4395442"/>
          </a:xfrm>
        </p:spPr>
        <p:txBody>
          <a:bodyPr>
            <a:normAutofit fontScale="85000" lnSpcReduction="20000"/>
          </a:bodyPr>
          <a:lstStyle/>
          <a:p>
            <a:endParaRPr lang="cs-CZ" dirty="0" smtClean="0">
              <a:hlinkClick r:id="rId2" tooltip="Bc. Martina Lorencová"/>
            </a:endParaRPr>
          </a:p>
          <a:p>
            <a:r>
              <a:rPr lang="cs-CZ" dirty="0" smtClean="0">
                <a:hlinkClick r:id="rId2" tooltip="Bc. Martina Lorencová"/>
              </a:rPr>
              <a:t>Bc</a:t>
            </a:r>
            <a:r>
              <a:rPr lang="cs-CZ" dirty="0">
                <a:hlinkClick r:id="rId2" tooltip="Bc. Martina Lorencová"/>
              </a:rPr>
              <a:t>. Martina Lorencová</a:t>
            </a:r>
            <a:endParaRPr lang="cs-CZ" b="1" dirty="0"/>
          </a:p>
          <a:p>
            <a:pPr marL="0" indent="0">
              <a:buNone/>
            </a:pPr>
            <a:r>
              <a:rPr lang="cs-CZ" dirty="0" smtClean="0">
                <a:hlinkClick r:id="rId3"/>
              </a:rPr>
              <a:t>martina.lorencova@nadorlici.cz</a:t>
            </a:r>
            <a:r>
              <a:rPr lang="cs-CZ" dirty="0" smtClean="0"/>
              <a:t>, </a:t>
            </a:r>
            <a:r>
              <a:rPr lang="cs-CZ" dirty="0"/>
              <a:t>733 351 </a:t>
            </a:r>
            <a:r>
              <a:rPr lang="cs-CZ" dirty="0" smtClean="0"/>
              <a:t>657</a:t>
            </a:r>
            <a:endParaRPr lang="cs-CZ" dirty="0"/>
          </a:p>
          <a:p>
            <a:pPr marL="0" indent="0">
              <a:buNone/>
            </a:pPr>
            <a:r>
              <a:rPr lang="cs-CZ" i="1" dirty="0" smtClean="0"/>
              <a:t>Ředitelka </a:t>
            </a:r>
            <a:r>
              <a:rPr lang="cs-CZ" i="1" dirty="0"/>
              <a:t>MAS, vedoucí pracovník pro realizaci </a:t>
            </a:r>
            <a:r>
              <a:rPr lang="cs-CZ" i="1" dirty="0" smtClean="0"/>
              <a:t>SCLLD, OP Z</a:t>
            </a:r>
            <a:endParaRPr lang="cs-CZ" i="1" dirty="0"/>
          </a:p>
          <a:p>
            <a:endParaRPr lang="cs-CZ" dirty="0" smtClean="0"/>
          </a:p>
          <a:p>
            <a:r>
              <a:rPr lang="sv-SE" dirty="0">
                <a:hlinkClick r:id="rId4" tooltip="Ing. Iveta Punová"/>
              </a:rPr>
              <a:t>Ing. Iveta Punová</a:t>
            </a:r>
            <a:endParaRPr lang="sv-SE" b="1" dirty="0"/>
          </a:p>
          <a:p>
            <a:pPr marL="0" indent="0">
              <a:buNone/>
            </a:pPr>
            <a:r>
              <a:rPr lang="sv-SE" dirty="0" smtClean="0">
                <a:hlinkClick r:id="rId5"/>
              </a:rPr>
              <a:t>iveta.punova@nadorlici.cz</a:t>
            </a:r>
            <a:r>
              <a:rPr lang="cs-CZ" dirty="0" smtClean="0"/>
              <a:t>, </a:t>
            </a:r>
            <a:r>
              <a:rPr lang="sv-SE" dirty="0" smtClean="0"/>
              <a:t>737 </a:t>
            </a:r>
            <a:r>
              <a:rPr lang="sv-SE" dirty="0"/>
              <a:t>839 798</a:t>
            </a:r>
          </a:p>
          <a:p>
            <a:pPr marL="0" indent="0">
              <a:buNone/>
            </a:pPr>
            <a:r>
              <a:rPr lang="sv-SE" i="1" dirty="0"/>
              <a:t>Manažerka PRV</a:t>
            </a:r>
          </a:p>
          <a:p>
            <a:endParaRPr lang="cs-CZ" dirty="0" smtClean="0"/>
          </a:p>
          <a:p>
            <a:r>
              <a:rPr lang="sv-SE" dirty="0">
                <a:hlinkClick r:id="rId6" tooltip="Květa Filipová"/>
              </a:rPr>
              <a:t>Květa Filipová</a:t>
            </a:r>
            <a:endParaRPr lang="sv-SE" b="1" dirty="0"/>
          </a:p>
          <a:p>
            <a:pPr marL="0" indent="0">
              <a:buNone/>
            </a:pPr>
            <a:r>
              <a:rPr lang="sv-SE" dirty="0" smtClean="0">
                <a:hlinkClick r:id="rId7"/>
              </a:rPr>
              <a:t>kveta.filipova@nadorlici.cz</a:t>
            </a:r>
            <a:r>
              <a:rPr lang="cs-CZ" dirty="0" smtClean="0"/>
              <a:t>, </a:t>
            </a:r>
            <a:r>
              <a:rPr lang="sv-SE" dirty="0" smtClean="0"/>
              <a:t>737 </a:t>
            </a:r>
            <a:r>
              <a:rPr lang="sv-SE" dirty="0"/>
              <a:t>851 127</a:t>
            </a:r>
          </a:p>
          <a:p>
            <a:pPr marL="0" indent="0">
              <a:buNone/>
            </a:pPr>
            <a:r>
              <a:rPr lang="sv-SE" i="1" dirty="0"/>
              <a:t>Manažerka IROP</a:t>
            </a:r>
          </a:p>
          <a:p>
            <a:pPr marL="0" indent="0">
              <a:buNone/>
            </a:pPr>
            <a:r>
              <a:rPr lang="sv-SE" dirty="0"/>
              <a:t/>
            </a:r>
            <a:br>
              <a:rPr lang="sv-SE" dirty="0"/>
            </a:br>
            <a:r>
              <a:rPr lang="cs-CZ" dirty="0"/>
              <a:t/>
            </a:r>
            <a:br>
              <a:rPr lang="cs-CZ" dirty="0"/>
            </a:br>
            <a:endParaRPr lang="cs-CZ" dirty="0"/>
          </a:p>
        </p:txBody>
      </p:sp>
    </p:spTree>
    <p:extLst>
      <p:ext uri="{BB962C8B-B14F-4D97-AF65-F5344CB8AC3E}">
        <p14:creationId xmlns:p14="http://schemas.microsoft.com/office/powerpoint/2010/main" val="18739797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02819" y="-914400"/>
            <a:ext cx="8596668" cy="1320800"/>
          </a:xfrm>
        </p:spPr>
        <p:txBody>
          <a:bodyPr/>
          <a:lstStyle/>
          <a:p>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5730" y="1664199"/>
            <a:ext cx="6900332" cy="3881437"/>
          </a:xfrm>
          <a:prstGeom prst="rect">
            <a:avLst/>
          </a:prstGeom>
        </p:spPr>
      </p:pic>
    </p:spTree>
    <p:extLst>
      <p:ext uri="{BB962C8B-B14F-4D97-AF65-F5344CB8AC3E}">
        <p14:creationId xmlns:p14="http://schemas.microsoft.com/office/powerpoint/2010/main" val="4223769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1053737"/>
          </a:xfrm>
        </p:spPr>
        <p:txBody>
          <a:bodyPr>
            <a:normAutofit fontScale="90000"/>
          </a:bodyPr>
          <a:lstStyle/>
          <a:p>
            <a:r>
              <a:rPr lang="cs-CZ" dirty="0">
                <a:solidFill>
                  <a:srgbClr val="00B0F0"/>
                </a:solidFill>
              </a:rPr>
              <a:t>Integrovaný regionální operační program</a:t>
            </a:r>
            <a:r>
              <a:rPr lang="cs-CZ" sz="8800" dirty="0"/>
              <a:t/>
            </a:r>
            <a:br>
              <a:rPr lang="cs-CZ" sz="8800" dirty="0"/>
            </a:br>
            <a:r>
              <a:rPr lang="cs-CZ" dirty="0"/>
              <a:t/>
            </a:r>
            <a:br>
              <a:rPr lang="cs-CZ" dirty="0"/>
            </a:br>
            <a:endParaRPr lang="cs-CZ" dirty="0"/>
          </a:p>
        </p:txBody>
      </p:sp>
      <p:sp>
        <p:nvSpPr>
          <p:cNvPr id="3" name="Zástupný symbol pro obsah 2"/>
          <p:cNvSpPr>
            <a:spLocks noGrp="1"/>
          </p:cNvSpPr>
          <p:nvPr>
            <p:ph idx="1"/>
          </p:nvPr>
        </p:nvSpPr>
        <p:spPr>
          <a:xfrm>
            <a:off x="677334" y="1846217"/>
            <a:ext cx="8596668" cy="4195145"/>
          </a:xfrm>
        </p:spPr>
        <p:txBody>
          <a:bodyPr/>
          <a:lstStyle/>
          <a:p>
            <a:pPr marL="0" indent="0" algn="just">
              <a:buNone/>
            </a:pPr>
            <a:r>
              <a:rPr lang="cs-CZ" dirty="0" smtClean="0"/>
              <a:t>První výzvy ve „velkém“ IROP jsou plánovány na 6/2022</a:t>
            </a:r>
          </a:p>
          <a:p>
            <a:pPr marL="0" indent="0" algn="just">
              <a:buNone/>
            </a:pPr>
            <a:r>
              <a:rPr lang="cs-CZ" dirty="0" smtClean="0"/>
              <a:t>Při splnění všech podmínek bude rozhodovat čas podání</a:t>
            </a:r>
          </a:p>
          <a:p>
            <a:pPr marL="0" indent="0" algn="just">
              <a:buNone/>
            </a:pPr>
            <a:endParaRPr lang="cs-CZ" dirty="0"/>
          </a:p>
          <a:p>
            <a:pPr marL="0" indent="0" algn="just">
              <a:buNone/>
            </a:pPr>
            <a:r>
              <a:rPr lang="cs-CZ" dirty="0" smtClean="0"/>
              <a:t>Výzvy MAS cca 9/2022, na MAS budou podány projektové záměry, vybrané záměry budou dopracovány do finálního žádosti a studie proveditelnosti. </a:t>
            </a:r>
          </a:p>
          <a:p>
            <a:pPr marL="0" indent="0" algn="just">
              <a:buNone/>
            </a:pPr>
            <a:endParaRPr lang="cs-CZ" dirty="0"/>
          </a:p>
          <a:p>
            <a:pPr marL="0" indent="0" algn="just">
              <a:buNone/>
            </a:pPr>
            <a:r>
              <a:rPr lang="cs-CZ" dirty="0" smtClean="0"/>
              <a:t>Nyní ideální čas na přípravu projektů – projektové dokumentace, stavební povolení,.. </a:t>
            </a:r>
            <a:endParaRPr lang="cs-CZ" dirty="0"/>
          </a:p>
        </p:txBody>
      </p:sp>
    </p:spTree>
    <p:extLst>
      <p:ext uri="{BB962C8B-B14F-4D97-AF65-F5344CB8AC3E}">
        <p14:creationId xmlns:p14="http://schemas.microsoft.com/office/powerpoint/2010/main" val="1007926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888274"/>
          </a:xfrm>
        </p:spPr>
        <p:txBody>
          <a:bodyPr/>
          <a:lstStyle/>
          <a:p>
            <a:r>
              <a:rPr lang="cs-CZ" dirty="0" smtClean="0">
                <a:solidFill>
                  <a:srgbClr val="00B0F0"/>
                </a:solidFill>
                <a:latin typeface="Calibri Light" panose="020F0302020204030204"/>
              </a:rPr>
              <a:t>ZÁKLADNÍ ZMĚNY V IROP</a:t>
            </a:r>
            <a:endParaRPr lang="cs-CZ" dirty="0">
              <a:solidFill>
                <a:srgbClr val="00B0F0"/>
              </a:solidFill>
            </a:endParaRPr>
          </a:p>
        </p:txBody>
      </p:sp>
      <p:sp>
        <p:nvSpPr>
          <p:cNvPr id="3" name="Zástupný symbol pro obsah 2"/>
          <p:cNvSpPr>
            <a:spLocks noGrp="1"/>
          </p:cNvSpPr>
          <p:nvPr>
            <p:ph idx="1"/>
          </p:nvPr>
        </p:nvSpPr>
        <p:spPr>
          <a:xfrm>
            <a:off x="677334" y="1497875"/>
            <a:ext cx="8596668" cy="4543488"/>
          </a:xfrm>
        </p:spPr>
        <p:txBody>
          <a:bodyPr>
            <a:normAutofit/>
          </a:bodyPr>
          <a:lstStyle/>
          <a:p>
            <a:pPr marL="0" indent="0">
              <a:buNone/>
            </a:pPr>
            <a:r>
              <a:rPr lang="cs-CZ" sz="2000" b="1" dirty="0"/>
              <a:t>Nová témata v IROP </a:t>
            </a:r>
            <a:endParaRPr lang="cs-CZ" sz="2000" b="1" dirty="0" smtClean="0"/>
          </a:p>
          <a:p>
            <a:r>
              <a:rPr lang="cs-CZ" dirty="0" smtClean="0"/>
              <a:t>Regenerace </a:t>
            </a:r>
            <a:r>
              <a:rPr lang="cs-CZ" dirty="0"/>
              <a:t>veřejných prostranství obcí a </a:t>
            </a:r>
            <a:r>
              <a:rPr lang="cs-CZ" dirty="0" smtClean="0"/>
              <a:t>měst</a:t>
            </a:r>
          </a:p>
          <a:p>
            <a:r>
              <a:rPr lang="cs-CZ" dirty="0" smtClean="0"/>
              <a:t>Veřejná </a:t>
            </a:r>
            <a:r>
              <a:rPr lang="cs-CZ" dirty="0"/>
              <a:t>infrastruktura pro cestovní ruch </a:t>
            </a:r>
            <a:endParaRPr lang="cs-CZ" dirty="0" smtClean="0"/>
          </a:p>
          <a:p>
            <a:r>
              <a:rPr lang="cs-CZ" dirty="0" smtClean="0"/>
              <a:t>Jiné </a:t>
            </a:r>
            <a:r>
              <a:rPr lang="cs-CZ" dirty="0"/>
              <a:t>dílčí aktivity např. ve zdravotnictví </a:t>
            </a:r>
            <a:endParaRPr lang="cs-CZ" dirty="0" smtClean="0"/>
          </a:p>
          <a:p>
            <a:r>
              <a:rPr lang="cs-CZ" dirty="0" smtClean="0"/>
              <a:t>Širší </a:t>
            </a:r>
            <a:r>
              <a:rPr lang="cs-CZ" dirty="0"/>
              <a:t>možnosti pro CLLD </a:t>
            </a:r>
          </a:p>
          <a:p>
            <a:endParaRPr lang="cs-CZ" dirty="0" smtClean="0"/>
          </a:p>
          <a:p>
            <a:pPr marL="0" indent="0">
              <a:buNone/>
            </a:pPr>
            <a:r>
              <a:rPr lang="cs-CZ" sz="2000" b="1" dirty="0"/>
              <a:t>Co v IROP nebude</a:t>
            </a:r>
          </a:p>
          <a:p>
            <a:r>
              <a:rPr lang="cs-CZ" dirty="0" smtClean="0"/>
              <a:t>Územní </a:t>
            </a:r>
            <a:r>
              <a:rPr lang="cs-CZ" dirty="0"/>
              <a:t>plánování (národní dotace + OP ŽP)</a:t>
            </a:r>
          </a:p>
          <a:p>
            <a:r>
              <a:rPr lang="cs-CZ" dirty="0"/>
              <a:t>Komunitní centra (Společná zemědělská politika)</a:t>
            </a:r>
          </a:p>
          <a:p>
            <a:r>
              <a:rPr lang="cs-CZ" dirty="0"/>
              <a:t>Zateplování bytových domů </a:t>
            </a:r>
            <a:r>
              <a:rPr lang="cs-CZ" dirty="0" smtClean="0"/>
              <a:t>MŽP-(Nová </a:t>
            </a:r>
            <a:r>
              <a:rPr lang="cs-CZ" dirty="0"/>
              <a:t>zelená úsporám)</a:t>
            </a:r>
          </a:p>
          <a:p>
            <a:r>
              <a:rPr lang="cs-CZ" dirty="0"/>
              <a:t>Sociální podnikání (OP Z</a:t>
            </a:r>
            <a:r>
              <a:rPr lang="cs-CZ" dirty="0" smtClean="0"/>
              <a:t>+)</a:t>
            </a:r>
          </a:p>
          <a:p>
            <a:endParaRPr lang="cs-CZ" dirty="0"/>
          </a:p>
          <a:p>
            <a:endParaRPr lang="cs-CZ" dirty="0"/>
          </a:p>
        </p:txBody>
      </p:sp>
    </p:spTree>
    <p:extLst>
      <p:ext uri="{BB962C8B-B14F-4D97-AF65-F5344CB8AC3E}">
        <p14:creationId xmlns:p14="http://schemas.microsoft.com/office/powerpoint/2010/main" val="2760742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1001486"/>
          </a:xfrm>
        </p:spPr>
        <p:txBody>
          <a:bodyPr/>
          <a:lstStyle/>
          <a:p>
            <a:r>
              <a:rPr lang="pt-BR" dirty="0">
                <a:solidFill>
                  <a:srgbClr val="00B0F0"/>
                </a:solidFill>
              </a:rPr>
              <a:t>Integrovaný regionální operační </a:t>
            </a:r>
            <a:r>
              <a:rPr lang="pt-BR" dirty="0" smtClean="0">
                <a:solidFill>
                  <a:srgbClr val="00B0F0"/>
                </a:solidFill>
              </a:rPr>
              <a:t>program</a:t>
            </a:r>
            <a:endParaRPr lang="cs-CZ" dirty="0">
              <a:solidFill>
                <a:srgbClr val="00B0F0"/>
              </a:solidFill>
            </a:endParaRPr>
          </a:p>
        </p:txBody>
      </p:sp>
      <p:sp>
        <p:nvSpPr>
          <p:cNvPr id="5" name="Zástupný symbol pro obsah 4"/>
          <p:cNvSpPr>
            <a:spLocks noGrp="1"/>
          </p:cNvSpPr>
          <p:nvPr>
            <p:ph idx="1"/>
          </p:nvPr>
        </p:nvSpPr>
        <p:spPr>
          <a:xfrm>
            <a:off x="677334" y="1837509"/>
            <a:ext cx="8596668" cy="4203853"/>
          </a:xfrm>
        </p:spPr>
        <p:txBody>
          <a:bodyPr/>
          <a:lstStyle/>
          <a:p>
            <a:pPr marL="0" indent="0" algn="just">
              <a:buNone/>
            </a:pPr>
            <a:r>
              <a:rPr lang="cs-CZ" sz="2000" b="1" dirty="0" err="1"/>
              <a:t>eGovernment</a:t>
            </a:r>
            <a:r>
              <a:rPr lang="cs-CZ" sz="2000" b="1" dirty="0"/>
              <a:t> a kybernetická bezpečnost </a:t>
            </a:r>
            <a:endParaRPr lang="cs-CZ" sz="2000" b="1" dirty="0" smtClean="0"/>
          </a:p>
          <a:p>
            <a:pPr algn="just"/>
            <a:r>
              <a:rPr lang="cs-CZ" dirty="0"/>
              <a:t>Elektronizace vybraných služeb veřejné správy (např. </a:t>
            </a:r>
            <a:r>
              <a:rPr lang="cs-CZ" dirty="0" err="1"/>
              <a:t>eHealth</a:t>
            </a:r>
            <a:r>
              <a:rPr lang="cs-CZ" dirty="0"/>
              <a:t>, </a:t>
            </a:r>
            <a:r>
              <a:rPr lang="cs-CZ" dirty="0" err="1"/>
              <a:t>eJustice</a:t>
            </a:r>
            <a:r>
              <a:rPr lang="cs-CZ" dirty="0"/>
              <a:t>…) </a:t>
            </a:r>
            <a:endParaRPr lang="cs-CZ" dirty="0" smtClean="0"/>
          </a:p>
          <a:p>
            <a:pPr algn="just"/>
            <a:r>
              <a:rPr lang="cs-CZ" dirty="0" smtClean="0"/>
              <a:t>Elektronická identita</a:t>
            </a:r>
          </a:p>
          <a:p>
            <a:pPr algn="just"/>
            <a:r>
              <a:rPr lang="cs-CZ" dirty="0"/>
              <a:t>Rozšíření propojeného datového </a:t>
            </a:r>
            <a:r>
              <a:rPr lang="cs-CZ" dirty="0" smtClean="0"/>
              <a:t>fondu</a:t>
            </a:r>
          </a:p>
          <a:p>
            <a:pPr algn="just"/>
            <a:r>
              <a:rPr lang="cs-CZ" dirty="0" err="1"/>
              <a:t>eGovernment</a:t>
            </a:r>
            <a:r>
              <a:rPr lang="cs-CZ" dirty="0"/>
              <a:t> </a:t>
            </a:r>
            <a:r>
              <a:rPr lang="cs-CZ" dirty="0" err="1"/>
              <a:t>cloud</a:t>
            </a:r>
            <a:r>
              <a:rPr lang="cs-CZ" dirty="0"/>
              <a:t> </a:t>
            </a:r>
            <a:endParaRPr lang="cs-CZ" dirty="0" smtClean="0"/>
          </a:p>
          <a:p>
            <a:pPr algn="just"/>
            <a:r>
              <a:rPr lang="cs-CZ" dirty="0"/>
              <a:t>Automatizace zpracování digitálních dat (robotizace</a:t>
            </a:r>
            <a:r>
              <a:rPr lang="cs-CZ" dirty="0" smtClean="0"/>
              <a:t>)</a:t>
            </a:r>
          </a:p>
          <a:p>
            <a:pPr algn="just"/>
            <a:r>
              <a:rPr lang="cs-CZ" dirty="0"/>
              <a:t>Portály obcí a </a:t>
            </a:r>
            <a:r>
              <a:rPr lang="cs-CZ" dirty="0" smtClean="0"/>
              <a:t>krajů</a:t>
            </a:r>
          </a:p>
          <a:p>
            <a:pPr algn="just"/>
            <a:r>
              <a:rPr lang="cs-CZ" dirty="0"/>
              <a:t>Kybernetická </a:t>
            </a:r>
            <a:r>
              <a:rPr lang="cs-CZ" dirty="0" smtClean="0"/>
              <a:t>bezpečnost</a:t>
            </a:r>
          </a:p>
          <a:p>
            <a:pPr algn="just"/>
            <a:r>
              <a:rPr lang="cs-CZ" dirty="0"/>
              <a:t>Metropolitní, krajské a další neveřejné sítě veřejné správy </a:t>
            </a:r>
            <a:endParaRPr lang="cs-CZ" b="1" dirty="0"/>
          </a:p>
        </p:txBody>
      </p:sp>
    </p:spTree>
    <p:extLst>
      <p:ext uri="{BB962C8B-B14F-4D97-AF65-F5344CB8AC3E}">
        <p14:creationId xmlns:p14="http://schemas.microsoft.com/office/powerpoint/2010/main" val="1554552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1010194"/>
          </a:xfrm>
        </p:spPr>
        <p:txBody>
          <a:bodyPr/>
          <a:lstStyle/>
          <a:p>
            <a:r>
              <a:rPr lang="pt-BR" dirty="0">
                <a:solidFill>
                  <a:srgbClr val="00B0F0"/>
                </a:solidFill>
              </a:rPr>
              <a:t>Integrovaný regionální operační </a:t>
            </a:r>
            <a:r>
              <a:rPr lang="pt-BR" dirty="0" smtClean="0">
                <a:solidFill>
                  <a:srgbClr val="00B0F0"/>
                </a:solidFill>
              </a:rPr>
              <a:t>program</a:t>
            </a:r>
            <a:endParaRPr lang="cs-CZ" dirty="0">
              <a:solidFill>
                <a:srgbClr val="00B0F0"/>
              </a:solidFill>
            </a:endParaRPr>
          </a:p>
        </p:txBody>
      </p:sp>
      <p:sp>
        <p:nvSpPr>
          <p:cNvPr id="3" name="Zástupný symbol pro obsah 2"/>
          <p:cNvSpPr>
            <a:spLocks noGrp="1"/>
          </p:cNvSpPr>
          <p:nvPr>
            <p:ph idx="1"/>
          </p:nvPr>
        </p:nvSpPr>
        <p:spPr/>
        <p:txBody>
          <a:bodyPr/>
          <a:lstStyle/>
          <a:p>
            <a:pPr marL="0" indent="0">
              <a:buNone/>
            </a:pPr>
            <a:r>
              <a:rPr lang="cs-CZ" sz="2400" b="1" dirty="0"/>
              <a:t>Čistá a aktivní </a:t>
            </a:r>
            <a:r>
              <a:rPr lang="cs-CZ" sz="2400" b="1" dirty="0" smtClean="0"/>
              <a:t>mobilita</a:t>
            </a:r>
          </a:p>
          <a:p>
            <a:r>
              <a:rPr lang="cs-CZ" dirty="0" err="1"/>
              <a:t>Nízkoemisní</a:t>
            </a:r>
            <a:r>
              <a:rPr lang="cs-CZ" dirty="0"/>
              <a:t> a bezemisní vozidla pro veřejnou dopravu </a:t>
            </a:r>
            <a:endParaRPr lang="cs-CZ" dirty="0" smtClean="0"/>
          </a:p>
          <a:p>
            <a:r>
              <a:rPr lang="cs-CZ" dirty="0"/>
              <a:t>Plnící a dobíjecí stanice pro veřejnou </a:t>
            </a:r>
            <a:r>
              <a:rPr lang="cs-CZ" dirty="0" smtClean="0"/>
              <a:t>dopravu</a:t>
            </a:r>
          </a:p>
          <a:p>
            <a:r>
              <a:rPr lang="cs-CZ" dirty="0"/>
              <a:t>Telematika pro veřejnou </a:t>
            </a:r>
            <a:r>
              <a:rPr lang="cs-CZ" dirty="0" smtClean="0"/>
              <a:t>dopravu</a:t>
            </a:r>
          </a:p>
          <a:p>
            <a:r>
              <a:rPr lang="pt-BR" dirty="0"/>
              <a:t>Multimodální osobní doprava ve městech a obcích (přestupní terminály</a:t>
            </a:r>
            <a:r>
              <a:rPr lang="pt-BR" dirty="0" smtClean="0"/>
              <a:t>)</a:t>
            </a:r>
            <a:endParaRPr lang="cs-CZ" dirty="0" smtClean="0"/>
          </a:p>
          <a:p>
            <a:endParaRPr lang="cs-CZ" dirty="0" smtClean="0"/>
          </a:p>
          <a:p>
            <a:r>
              <a:rPr lang="cs-CZ" dirty="0" smtClean="0"/>
              <a:t>Infrastruktura </a:t>
            </a:r>
            <a:r>
              <a:rPr lang="cs-CZ" dirty="0"/>
              <a:t>pro bezpečnou nemotorovou </a:t>
            </a:r>
            <a:r>
              <a:rPr lang="cs-CZ" dirty="0" smtClean="0"/>
              <a:t>dopravu (chodníky)</a:t>
            </a:r>
          </a:p>
          <a:p>
            <a:r>
              <a:rPr lang="cs-CZ" dirty="0"/>
              <a:t>Infrastruktura pro cyklistickou dopravu</a:t>
            </a:r>
          </a:p>
        </p:txBody>
      </p:sp>
    </p:spTree>
    <p:extLst>
      <p:ext uri="{BB962C8B-B14F-4D97-AF65-F5344CB8AC3E}">
        <p14:creationId xmlns:p14="http://schemas.microsoft.com/office/powerpoint/2010/main" val="3387601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923109"/>
          </a:xfrm>
        </p:spPr>
        <p:txBody>
          <a:bodyPr/>
          <a:lstStyle/>
          <a:p>
            <a:r>
              <a:rPr lang="pt-BR" dirty="0">
                <a:solidFill>
                  <a:srgbClr val="00B0F0"/>
                </a:solidFill>
              </a:rPr>
              <a:t>Integrovaný regionální operační </a:t>
            </a:r>
            <a:r>
              <a:rPr lang="pt-BR" dirty="0" smtClean="0">
                <a:solidFill>
                  <a:srgbClr val="00B0F0"/>
                </a:solidFill>
              </a:rPr>
              <a:t>program</a:t>
            </a:r>
            <a:endParaRPr lang="cs-CZ" dirty="0">
              <a:solidFill>
                <a:srgbClr val="00B0F0"/>
              </a:solidFill>
            </a:endParaRPr>
          </a:p>
        </p:txBody>
      </p:sp>
      <p:sp>
        <p:nvSpPr>
          <p:cNvPr id="3" name="Zástupný symbol pro obsah 2"/>
          <p:cNvSpPr>
            <a:spLocks noGrp="1"/>
          </p:cNvSpPr>
          <p:nvPr>
            <p:ph idx="1"/>
          </p:nvPr>
        </p:nvSpPr>
        <p:spPr>
          <a:xfrm>
            <a:off x="677334" y="1854927"/>
            <a:ext cx="8596668" cy="4186436"/>
          </a:xfrm>
        </p:spPr>
        <p:txBody>
          <a:bodyPr/>
          <a:lstStyle/>
          <a:p>
            <a:pPr marL="0" indent="0" algn="just">
              <a:buNone/>
            </a:pPr>
            <a:r>
              <a:rPr lang="cs-CZ" sz="2000" b="1" dirty="0"/>
              <a:t>Infrastruktura pro bezpečnou nemotorovou dopravu: </a:t>
            </a:r>
          </a:p>
          <a:p>
            <a:pPr algn="just"/>
            <a:r>
              <a:rPr lang="cs-CZ" dirty="0"/>
              <a:t>výstavba, modernizace a rekonstrukce </a:t>
            </a:r>
            <a:r>
              <a:rPr lang="cs-CZ" b="1" dirty="0"/>
              <a:t>komunikací pro pěší </a:t>
            </a:r>
            <a:r>
              <a:rPr lang="cs-CZ" dirty="0"/>
              <a:t>v trase nebo v křížení pozemní komunikace s vysokou intenzitou dopravy; </a:t>
            </a:r>
          </a:p>
          <a:p>
            <a:pPr algn="just"/>
            <a:r>
              <a:rPr lang="cs-CZ" dirty="0"/>
              <a:t>zvyšování bezpečnosti </a:t>
            </a:r>
            <a:r>
              <a:rPr lang="cs-CZ" b="1" dirty="0"/>
              <a:t>nemotorové dopravy </a:t>
            </a:r>
            <a:r>
              <a:rPr lang="cs-CZ" dirty="0"/>
              <a:t>stavebními úpravami komunikací pro pěší a pro cyklisty a instalací prvků zklidňujících dopravu v nehodových lokalitách;</a:t>
            </a:r>
          </a:p>
          <a:p>
            <a:pPr algn="just"/>
            <a:r>
              <a:rPr lang="cs-CZ" dirty="0"/>
              <a:t>doplňková aktivita: pro zvýšení bezpečnosti nemotorové dopravy nezbytné přímo související stavební úpravy pozemní komunikace; </a:t>
            </a:r>
            <a:r>
              <a:rPr lang="cs-CZ" b="1" dirty="0"/>
              <a:t>rekonstrukce místních komunikací</a:t>
            </a:r>
            <a:r>
              <a:rPr lang="cs-CZ" dirty="0"/>
              <a:t>.</a:t>
            </a:r>
          </a:p>
          <a:p>
            <a:pPr algn="just"/>
            <a:endParaRPr lang="cs-CZ" dirty="0" smtClean="0"/>
          </a:p>
          <a:p>
            <a:pPr algn="just"/>
            <a:r>
              <a:rPr lang="cs-CZ" b="1" dirty="0" smtClean="0">
                <a:solidFill>
                  <a:srgbClr val="FF0000"/>
                </a:solidFill>
              </a:rPr>
              <a:t>MAS má stejné podmínky </a:t>
            </a:r>
            <a:endParaRPr lang="cs-CZ" b="1" dirty="0">
              <a:solidFill>
                <a:srgbClr val="FF0000"/>
              </a:solidFill>
            </a:endParaRPr>
          </a:p>
        </p:txBody>
      </p:sp>
    </p:spTree>
    <p:extLst>
      <p:ext uri="{BB962C8B-B14F-4D97-AF65-F5344CB8AC3E}">
        <p14:creationId xmlns:p14="http://schemas.microsoft.com/office/powerpoint/2010/main" val="2575269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z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420</TotalTime>
  <Words>3379</Words>
  <Application>Microsoft Office PowerPoint</Application>
  <PresentationFormat>Širokoúhlá obrazovka</PresentationFormat>
  <Paragraphs>382</Paragraphs>
  <Slides>47</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47</vt:i4>
      </vt:variant>
    </vt:vector>
  </HeadingPairs>
  <TitlesOfParts>
    <vt:vector size="53" baseType="lpstr">
      <vt:lpstr>Arial</vt:lpstr>
      <vt:lpstr>Calibri</vt:lpstr>
      <vt:lpstr>Calibri Light</vt:lpstr>
      <vt:lpstr>Trebuchet MS</vt:lpstr>
      <vt:lpstr>Wingdings 3</vt:lpstr>
      <vt:lpstr>Fazeta</vt:lpstr>
      <vt:lpstr>Nové programové období 2021 - 2027</vt:lpstr>
      <vt:lpstr>SCLLD v operačních programech 2021-2027</vt:lpstr>
      <vt:lpstr>Prezentace aplikace PowerPoint</vt:lpstr>
      <vt:lpstr>Integrovaný regionální operační program  </vt:lpstr>
      <vt:lpstr>Integrovaný regionální operační program  </vt:lpstr>
      <vt:lpstr>ZÁKLADNÍ ZMĚNY V IROP</vt:lpstr>
      <vt:lpstr>Integrovaný regionální operační program</vt:lpstr>
      <vt:lpstr>Integrovaný regionální operační program</vt:lpstr>
      <vt:lpstr>Integrovaný regionální operační program</vt:lpstr>
      <vt:lpstr>Integrovaný regionální operační program</vt:lpstr>
      <vt:lpstr>Integrovaný regionální operační program</vt:lpstr>
      <vt:lpstr>Integrovaný regionální operační program</vt:lpstr>
      <vt:lpstr>Integrovaný regionální operační program</vt:lpstr>
      <vt:lpstr>Integrovaný regionální operační program</vt:lpstr>
      <vt:lpstr>Integrovaný regionální operační program</vt:lpstr>
      <vt:lpstr>Integrovaný regionální operační program pro období 2021–2027</vt:lpstr>
      <vt:lpstr>Integrovaný regionální operační program pro období 2021–2027</vt:lpstr>
      <vt:lpstr>Integrovaný regionální operační program</vt:lpstr>
      <vt:lpstr>Integrovaný regionální operační program</vt:lpstr>
      <vt:lpstr>Integrovaný regionální operační program</vt:lpstr>
      <vt:lpstr>Integrovaný regionální operační program</vt:lpstr>
      <vt:lpstr>Operační program Zaměstnanost +</vt:lpstr>
      <vt:lpstr>Operační program Zaměstnanost +</vt:lpstr>
      <vt:lpstr>Operační program Zaměstnanost +</vt:lpstr>
      <vt:lpstr>Operační program Zaměstnanost + </vt:lpstr>
      <vt:lpstr>Operační program Zaměstanost + </vt:lpstr>
      <vt:lpstr>Operační program Zaměstnanost + </vt:lpstr>
      <vt:lpstr>Operační program Zaměstnanost +</vt:lpstr>
      <vt:lpstr>OP TAK (Technologie a aplikace pro konkurenceschopnost)</vt:lpstr>
      <vt:lpstr>OP TAK (Technologie a aplikace pro konkurenceschopnost)</vt:lpstr>
      <vt:lpstr>OP TAK (Technologie a aplikace pro konkurenceschopnost)</vt:lpstr>
      <vt:lpstr>OP Životní prostředí  </vt:lpstr>
      <vt:lpstr>OP Životní prostředí</vt:lpstr>
      <vt:lpstr>OP Životní prostředí</vt:lpstr>
      <vt:lpstr>Program rozvoje venkova/ nově Společná zemědělská politika</vt:lpstr>
      <vt:lpstr>Program rozvoje venkova</vt:lpstr>
      <vt:lpstr>Program rozvoje venkova - zemědělci</vt:lpstr>
      <vt:lpstr>Program rozvoje venkova - podnikatelé</vt:lpstr>
      <vt:lpstr>Program rozvoje venkova - naučné stezky</vt:lpstr>
      <vt:lpstr>Program rozvoje venkova  - veřejné prostranství</vt:lpstr>
      <vt:lpstr>Program rozvoje venkova  - MŠ a ZŠ </vt:lpstr>
      <vt:lpstr>Program rozvoje venkova  - JPO V</vt:lpstr>
      <vt:lpstr>Program rozvoje venkova  - památky</vt:lpstr>
      <vt:lpstr>Program rozvoje venkova  - spolky, knihovny</vt:lpstr>
      <vt:lpstr>Program rozvoje venkova  - stezky</vt:lpstr>
      <vt:lpstr>KONTAKTY: </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Nové programové období 2021 - 2027</dc:title>
  <dc:creator>marti</dc:creator>
  <cp:lastModifiedBy>marti</cp:lastModifiedBy>
  <cp:revision>193</cp:revision>
  <dcterms:created xsi:type="dcterms:W3CDTF">2021-11-08T08:35:12Z</dcterms:created>
  <dcterms:modified xsi:type="dcterms:W3CDTF">2021-11-12T07:34:58Z</dcterms:modified>
</cp:coreProperties>
</file>