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25CBC98-A929-4C3C-9815-9BC7AEE4BDCE}">
  <a:tblStyle styleId="{F25CBC98-A929-4C3C-9815-9BC7AEE4BDC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948aafee4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948aafee4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948aafee4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948aafee4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948aafee47_6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948aafee47_6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948aafee47_6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948aafee47_6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9568d27fbf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9568d27fbf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9568d27fbf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9568d27fbf_3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948aafee4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948aafee4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948aafee4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948aafee4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22" name="Google Shape;22;p2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1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vislý nadpis a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title"/>
          </p:nvPr>
        </p:nvSpPr>
        <p:spPr>
          <a:xfrm rot="5400000">
            <a:off x="7159401" y="1977801"/>
            <a:ext cx="575989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 rot="5400000">
            <a:off x="1825401" y="-574899"/>
            <a:ext cx="575989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áhlaví části" type="secHead">
  <p:cSld name="SECTION_HEADER"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37" name="Google Shape;37;p4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1097278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2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3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ázdný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sah s titulkem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9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ázek s titulkem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0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>
            <a:spLocks noGrp="1"/>
          </p:cNvSpPr>
          <p:nvPr>
            <p:ph type="pic" idx="2"/>
          </p:nvPr>
        </p:nvSpPr>
        <p:spPr>
          <a:xfrm>
            <a:off x="15" y="0"/>
            <a:ext cx="12191985" cy="4915076"/>
          </a:xfrm>
          <a:prstGeom prst="rect">
            <a:avLst/>
          </a:prstGeom>
          <a:solidFill>
            <a:srgbClr val="D2CDB0"/>
          </a:solidFill>
          <a:ln>
            <a:noFill/>
          </a:ln>
        </p:spPr>
      </p:sp>
      <p:sp>
        <p:nvSpPr>
          <p:cNvPr id="79" name="Google Shape;79;p10"/>
          <p:cNvSpPr txBox="1">
            <a:spLocks noGrp="1"/>
          </p:cNvSpPr>
          <p:nvPr>
            <p:ph type="body" idx="1"/>
          </p:nvPr>
        </p:nvSpPr>
        <p:spPr>
          <a:xfrm>
            <a:off x="1097280" y="5907024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13" name="Google Shape;13;p1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sluzbymas.eu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</a:pPr>
            <a:r>
              <a:rPr lang="cs-CZ"/>
              <a:t>15 LET MAS</a:t>
            </a:r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cs-CZ"/>
              <a:t>HOSTINEC U HUBÁLKŮ, 22. LISTOPADU 2022</a:t>
            </a:r>
            <a:endParaRPr/>
          </a:p>
        </p:txBody>
      </p:sp>
      <p:pic>
        <p:nvPicPr>
          <p:cNvPr id="103" name="Google Shape;103;p13" descr="https://lh6.googleusercontent.com/e1w4cCqDLgkdhh7Sgy2xMZ0bqZLml2c63ZQxZWROYRiM3MzakEeJdoLbFHGqGP1CstebqZH4jQMGOZ0aMPjm3eK8JiUtx3qO_qdeTaNcFV1TJL5U8ebrTeiDKsLzV3UYqQhN4XaZjfWR2un80Y5drLQKIvjMQUR4RUv7ehWXu8s2KTBlxhPlBchItwbDPlI7lG6zzTw=n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7972" y="1080066"/>
            <a:ext cx="3536989" cy="2195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 txBox="1">
            <a:spLocks noGrp="1"/>
          </p:cNvSpPr>
          <p:nvPr>
            <p:ph type="title"/>
          </p:nvPr>
        </p:nvSpPr>
        <p:spPr>
          <a:xfrm>
            <a:off x="1097275" y="286601"/>
            <a:ext cx="10058400" cy="1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PODPOROVANÉ OBLASTI </a:t>
            </a:r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371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0"/>
              <a:buChar char="●"/>
            </a:pPr>
            <a:r>
              <a:rPr lang="cs-CZ" sz="2250"/>
              <a:t>PRODUCENTI – 15 projektů v hodnotě 5 065 532,00 Kč</a:t>
            </a:r>
            <a:endParaRPr sz="225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  <a:p>
            <a:pPr marL="457200" lvl="0" indent="-371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0"/>
              <a:buChar char="●"/>
            </a:pPr>
            <a:r>
              <a:rPr lang="cs-CZ" sz="2250"/>
              <a:t>ZEMĚDĚLCI – 45 projektů v hodnotě 8 896 804,17 Kč</a:t>
            </a:r>
            <a:endParaRPr sz="225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  <a:p>
            <a:pPr marL="457200" lvl="0" indent="-371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0"/>
              <a:buChar char="●"/>
            </a:pPr>
            <a:r>
              <a:rPr lang="cs-CZ" sz="2250"/>
              <a:t>STEZKY – 16 projektů v hodnotě 6 114 113,00 Kč</a:t>
            </a:r>
            <a:endParaRPr sz="225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7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7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7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7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172" name="Google Shape;17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6825" y="1395375"/>
            <a:ext cx="3457575" cy="46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228" y="3576149"/>
            <a:ext cx="3644877" cy="242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3500" y="3442450"/>
            <a:ext cx="3845473" cy="256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>
            <a:spLocks noGrp="1"/>
          </p:cNvSpPr>
          <p:nvPr>
            <p:ph type="title"/>
          </p:nvPr>
        </p:nvSpPr>
        <p:spPr>
          <a:xfrm>
            <a:off x="1097275" y="286601"/>
            <a:ext cx="10058400" cy="1063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PODPOROVANÉ OBLASTI </a:t>
            </a:r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body" idx="1"/>
          </p:nvPr>
        </p:nvSpPr>
        <p:spPr>
          <a:xfrm>
            <a:off x="1066805" y="1964184"/>
            <a:ext cx="10058400" cy="4023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-CZ" sz="2100"/>
              <a:t>CHODNÍKY A CYKLOSTEZKY – 20 projektů v hodnotě 18 812 446,30 Kč</a:t>
            </a:r>
            <a:endParaRPr sz="21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-CZ" sz="2100"/>
              <a:t>LESNICTVÍ – 5 projektů v hodnotě 2 480 480,00 Kč</a:t>
            </a:r>
            <a:endParaRPr sz="21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-CZ" sz="2100"/>
              <a:t>KOMUNITNÍ CENTRA – 8 projektů v hodnotě 10 974 440,24 Kč</a:t>
            </a:r>
            <a:endParaRPr sz="21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/>
          </a:p>
        </p:txBody>
      </p:sp>
      <p:pic>
        <p:nvPicPr>
          <p:cNvPr id="181" name="Google Shape;18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650" y="3705850"/>
            <a:ext cx="3893852" cy="292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81878" y="2293075"/>
            <a:ext cx="3051872" cy="433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4836" y="3705850"/>
            <a:ext cx="4384914" cy="292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>
            <a:spLocks noGrp="1"/>
          </p:cNvSpPr>
          <p:nvPr>
            <p:ph type="title"/>
          </p:nvPr>
        </p:nvSpPr>
        <p:spPr>
          <a:xfrm>
            <a:off x="1097275" y="286601"/>
            <a:ext cx="10058400" cy="1050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PODPOROVANÉ OBLASTI </a:t>
            </a:r>
            <a:endParaRPr/>
          </a:p>
        </p:txBody>
      </p:sp>
      <p:sp>
        <p:nvSpPr>
          <p:cNvPr id="189" name="Google Shape;189;p24"/>
          <p:cNvSpPr txBox="1">
            <a:spLocks noGrp="1"/>
          </p:cNvSpPr>
          <p:nvPr>
            <p:ph type="body" idx="1"/>
          </p:nvPr>
        </p:nvSpPr>
        <p:spPr>
          <a:xfrm>
            <a:off x="1097276" y="1845725"/>
            <a:ext cx="7155600" cy="4023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-CZ" sz="2100"/>
              <a:t>SOCIÁLNÍ SLUŽBY A PRORODINNÉ AKTIVITY – 8 projektů v hodnotě 15 896 535,75 Kč</a:t>
            </a: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cs-CZ" sz="2100"/>
              <a:t>PAMÁTKY – 21 projektů v hodnotě 4 886 825,00 Kč</a:t>
            </a:r>
            <a:endParaRPr sz="21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pic>
        <p:nvPicPr>
          <p:cNvPr id="190" name="Google Shape;19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5588" y="3254650"/>
            <a:ext cx="2304177" cy="307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4676" y="3619863"/>
            <a:ext cx="3952525" cy="2634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753" y="3619687"/>
            <a:ext cx="3952527" cy="263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6600" y="470075"/>
            <a:ext cx="3403177" cy="2552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>
            <a:spLocks noGrp="1"/>
          </p:cNvSpPr>
          <p:nvPr>
            <p:ph type="title"/>
          </p:nvPr>
        </p:nvSpPr>
        <p:spPr>
          <a:xfrm>
            <a:off x="1097280" y="255328"/>
            <a:ext cx="10058400" cy="145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MAP </a:t>
            </a:r>
            <a:r>
              <a:rPr lang="cs-CZ" sz="2500"/>
              <a:t>(</a:t>
            </a:r>
            <a:r>
              <a:rPr lang="cs-CZ" sz="2500" i="1"/>
              <a:t>místní akční plán na podporu vzdělávání)</a:t>
            </a:r>
            <a:endParaRPr sz="2500" i="1"/>
          </a:p>
        </p:txBody>
      </p:sp>
      <p:sp>
        <p:nvSpPr>
          <p:cNvPr id="199" name="Google Shape;199;p25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/>
              <a:t>MAP Kostelecko, Třebechovicko a Černilovsko</a:t>
            </a:r>
            <a:endParaRPr sz="25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/>
              <a:t>MAP Vysokomýtsko</a:t>
            </a:r>
            <a:endParaRPr sz="25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/>
              <a:t>MAP I</a:t>
            </a:r>
            <a:endParaRPr sz="25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hlavní cíl: budování partnerství a spolupráce na území Kostelecka a Vysokomýtska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období realizace: 1. 1. 2016 – 31. 12. 2017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podařilo se navázat spolupráci s jednotlivými školami, zřizovateli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hlavním přínosem je komunikace, partnerství a spolupráce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prací v projektu MAP I bylo zacíleno přímo na potřeby území v oblasti vzdělání, díky tomu bylo možné kvalitně podporovat školy v navazujícím projektu MAP II </a:t>
            </a:r>
            <a:endParaRPr/>
          </a:p>
        </p:txBody>
      </p:sp>
      <p:pic>
        <p:nvPicPr>
          <p:cNvPr id="200" name="Google Shape;20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100" y="106900"/>
            <a:ext cx="1734650" cy="168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33950" y="191046"/>
            <a:ext cx="1665500" cy="1579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MAP </a:t>
            </a:r>
            <a:r>
              <a:rPr lang="cs-CZ" sz="2500"/>
              <a:t>(</a:t>
            </a:r>
            <a:r>
              <a:rPr lang="cs-CZ" sz="2500" i="1"/>
              <a:t>místní akční plán na podporu vzdělávání)</a:t>
            </a:r>
            <a:endParaRPr sz="2500" i="1"/>
          </a:p>
        </p:txBody>
      </p:sp>
      <p:sp>
        <p:nvSpPr>
          <p:cNvPr id="207" name="Google Shape;207;p26"/>
          <p:cNvSpPr txBox="1">
            <a:spLocks noGrp="1"/>
          </p:cNvSpPr>
          <p:nvPr>
            <p:ph type="body" idx="1"/>
          </p:nvPr>
        </p:nvSpPr>
        <p:spPr>
          <a:xfrm>
            <a:off x="1169930" y="1845734"/>
            <a:ext cx="10058400" cy="4023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>
                <a:solidFill>
                  <a:srgbClr val="3F3F3F"/>
                </a:solidFill>
              </a:rPr>
              <a:t>MAP II</a:t>
            </a:r>
            <a:endParaRPr>
              <a:solidFill>
                <a:srgbClr val="3F3F3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-"/>
            </a:pPr>
            <a:r>
              <a:rPr lang="cs-CZ">
                <a:solidFill>
                  <a:srgbClr val="3F3F3F"/>
                </a:solidFill>
              </a:rPr>
              <a:t>období realizace: 1. 5. 2018 – 30. 4. 2022</a:t>
            </a:r>
            <a:endParaRPr>
              <a:solidFill>
                <a:srgbClr val="3F3F3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-"/>
            </a:pPr>
            <a:r>
              <a:rPr lang="cs-CZ">
                <a:solidFill>
                  <a:srgbClr val="3F3F3F"/>
                </a:solidFill>
              </a:rPr>
              <a:t>Počet zapojených škol:		MAP Kostelecko		23</a:t>
            </a:r>
            <a:endParaRPr>
              <a:solidFill>
                <a:srgbClr val="3F3F3F"/>
              </a:solidFill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rgbClr val="3F3F3F"/>
                </a:solidFill>
              </a:rPr>
              <a:t>MAP Vysokomýtsko	30</a:t>
            </a:r>
            <a:endParaRPr>
              <a:solidFill>
                <a:srgbClr val="3F3F3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F3F3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-"/>
            </a:pPr>
            <a:r>
              <a:rPr lang="cs-CZ">
                <a:solidFill>
                  <a:srgbClr val="3F3F3F"/>
                </a:solidFill>
              </a:rPr>
              <a:t>partnerství a spolupráce v území (MŠ, ZŠ, knihovny, muzea, neformální vzdělávání)</a:t>
            </a:r>
            <a:endParaRPr>
              <a:solidFill>
                <a:srgbClr val="3F3F3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-"/>
            </a:pPr>
            <a:r>
              <a:rPr lang="cs-CZ">
                <a:solidFill>
                  <a:srgbClr val="3F3F3F"/>
                </a:solidFill>
              </a:rPr>
              <a:t>realizace vzdělávacích aktivit zaměřených na děti a žáky, pedagogické pracovníky, vedení škol a rodiče a veřejnost</a:t>
            </a:r>
            <a:endParaRPr>
              <a:solidFill>
                <a:srgbClr val="3F3F3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-"/>
            </a:pPr>
            <a:r>
              <a:rPr lang="cs-CZ">
                <a:solidFill>
                  <a:srgbClr val="3F3F3F"/>
                </a:solidFill>
              </a:rPr>
              <a:t>probíhala setkání ředitelů, setkání pedagogů MŠ</a:t>
            </a:r>
            <a:endParaRPr>
              <a:solidFill>
                <a:srgbClr val="3F3F3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-"/>
            </a:pPr>
            <a:r>
              <a:rPr lang="cs-CZ">
                <a:solidFill>
                  <a:srgbClr val="3F3F3F"/>
                </a:solidFill>
              </a:rPr>
              <a:t>dlouhodobá podpora škol: kurzy v Akademii Libchavy, supervize, mentoring, zapojení psychoterapeuta, psychologa, logopeda</a:t>
            </a:r>
            <a:endParaRPr>
              <a:solidFill>
                <a:srgbClr val="3F3F3F"/>
              </a:solidFill>
            </a:endParaRPr>
          </a:p>
        </p:txBody>
      </p:sp>
      <p:pic>
        <p:nvPicPr>
          <p:cNvPr id="208" name="Google Shape;20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100" y="106900"/>
            <a:ext cx="1734650" cy="168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33950" y="191046"/>
            <a:ext cx="1665500" cy="1579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 txBox="1">
            <a:spLocks noGrp="1"/>
          </p:cNvSpPr>
          <p:nvPr>
            <p:ph type="title"/>
          </p:nvPr>
        </p:nvSpPr>
        <p:spPr>
          <a:xfrm>
            <a:off x="1097275" y="262100"/>
            <a:ext cx="10058400" cy="145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 b="1">
                <a:solidFill>
                  <a:srgbClr val="3F3F3F"/>
                </a:solidFill>
              </a:rPr>
              <a:t>MAP II</a:t>
            </a:r>
            <a:endParaRPr sz="2500" i="1"/>
          </a:p>
        </p:txBody>
      </p:sp>
      <p:sp>
        <p:nvSpPr>
          <p:cNvPr id="215" name="Google Shape;215;p27"/>
          <p:cNvSpPr txBox="1">
            <a:spLocks noGrp="1"/>
          </p:cNvSpPr>
          <p:nvPr>
            <p:ph type="body" idx="1"/>
          </p:nvPr>
        </p:nvSpPr>
        <p:spPr>
          <a:xfrm>
            <a:off x="539125" y="1845725"/>
            <a:ext cx="10616700" cy="4023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/>
              <a:t>          </a:t>
            </a:r>
            <a:r>
              <a:rPr lang="cs-CZ" b="1">
                <a:solidFill>
                  <a:srgbClr val="3F3F3F"/>
                </a:solidFill>
              </a:rPr>
              <a:t>Projekt Proměny</a:t>
            </a:r>
            <a:endParaRPr b="1">
              <a:solidFill>
                <a:srgbClr val="3F3F3F"/>
              </a:solidFill>
            </a:endParaRPr>
          </a:p>
          <a:p>
            <a:pPr marL="914400" lvl="1" indent="-3587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50"/>
              <a:buChar char="-"/>
            </a:pPr>
            <a:r>
              <a:rPr lang="cs-CZ" sz="2050">
                <a:solidFill>
                  <a:srgbClr val="3F3F3F"/>
                </a:solidFill>
              </a:rPr>
              <a:t>zapojeno 8 ZŠ a ZUŠ</a:t>
            </a:r>
            <a:endParaRPr sz="2050">
              <a:solidFill>
                <a:srgbClr val="3F3F3F"/>
              </a:solidFill>
            </a:endParaRPr>
          </a:p>
          <a:p>
            <a:pPr marL="914400" lvl="1" indent="-3587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50"/>
              <a:buChar char="-"/>
            </a:pPr>
            <a:r>
              <a:rPr lang="cs-CZ" sz="2050">
                <a:solidFill>
                  <a:srgbClr val="3F3F3F"/>
                </a:solidFill>
              </a:rPr>
              <a:t>celková finanční podpora 120 000 Kč</a:t>
            </a:r>
            <a:endParaRPr sz="2050">
              <a:solidFill>
                <a:srgbClr val="3F3F3F"/>
              </a:solidFill>
            </a:endParaRPr>
          </a:p>
          <a:p>
            <a:pPr marL="914400" lvl="1" indent="-3587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50"/>
              <a:buChar char="-"/>
            </a:pPr>
            <a:r>
              <a:rPr lang="cs-CZ" sz="2050">
                <a:solidFill>
                  <a:srgbClr val="3F3F3F"/>
                </a:solidFill>
              </a:rPr>
              <a:t>projekty žáků škol zaměřené na zlepšení prostředí škol a okolí</a:t>
            </a:r>
            <a:endParaRPr>
              <a:solidFill>
                <a:srgbClr val="3F3F3F"/>
              </a:solidFill>
            </a:endParaRPr>
          </a:p>
        </p:txBody>
      </p:sp>
      <p:pic>
        <p:nvPicPr>
          <p:cNvPr id="216" name="Google Shape;216;p27"/>
          <p:cNvPicPr preferRelativeResize="0"/>
          <p:nvPr/>
        </p:nvPicPr>
        <p:blipFill rotWithShape="1">
          <a:blip r:embed="rId3">
            <a:alphaModFix/>
          </a:blip>
          <a:srcRect t="14346"/>
          <a:stretch/>
        </p:blipFill>
        <p:spPr>
          <a:xfrm>
            <a:off x="195825" y="3491025"/>
            <a:ext cx="4889550" cy="313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7"/>
          <p:cNvPicPr preferRelativeResize="0"/>
          <p:nvPr/>
        </p:nvPicPr>
        <p:blipFill rotWithShape="1">
          <a:blip r:embed="rId4">
            <a:alphaModFix/>
          </a:blip>
          <a:srcRect t="18478" b="5694"/>
          <a:stretch/>
        </p:blipFill>
        <p:spPr>
          <a:xfrm>
            <a:off x="8357550" y="262100"/>
            <a:ext cx="3423826" cy="194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7700" y="3310938"/>
            <a:ext cx="2996600" cy="29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69905" y="238150"/>
            <a:ext cx="2593695" cy="19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02300" y="4323775"/>
            <a:ext cx="3162050" cy="236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57550" y="2297300"/>
            <a:ext cx="3423826" cy="2567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8"/>
          <p:cNvSpPr txBox="1">
            <a:spLocks noGrp="1"/>
          </p:cNvSpPr>
          <p:nvPr>
            <p:ph type="title"/>
          </p:nvPr>
        </p:nvSpPr>
        <p:spPr>
          <a:xfrm>
            <a:off x="1097275" y="286601"/>
            <a:ext cx="10058400" cy="11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CO VZNIKLO</a:t>
            </a:r>
            <a:endParaRPr/>
          </a:p>
        </p:txBody>
      </p:sp>
      <p:sp>
        <p:nvSpPr>
          <p:cNvPr id="227" name="Google Shape;227;p28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Kompendium přístupu k dětem s poruchami chování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regionální učebnice, kuchařky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Naučná procházka Kameny zmizelých v Chocni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/>
              <a:t>metodické materiály k pomůckám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Chemické hry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8" name="Google Shape;22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8000" y="3702534"/>
            <a:ext cx="4471373" cy="2969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8"/>
          <p:cNvPicPr preferRelativeResize="0"/>
          <p:nvPr/>
        </p:nvPicPr>
        <p:blipFill rotWithShape="1">
          <a:blip r:embed="rId4">
            <a:alphaModFix/>
          </a:blip>
          <a:srcRect b="9074"/>
          <a:stretch/>
        </p:blipFill>
        <p:spPr>
          <a:xfrm>
            <a:off x="864600" y="3662499"/>
            <a:ext cx="4471373" cy="3049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653" y="335600"/>
            <a:ext cx="3959045" cy="2969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POMŮCKY DO ŠKOL</a:t>
            </a:r>
            <a:endParaRPr/>
          </a:p>
        </p:txBody>
      </p:sp>
      <p:sp>
        <p:nvSpPr>
          <p:cNvPr id="236" name="Google Shape;236;p29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V rámci projektu MAP byly do škol v regionu Vysokomýtska a Kostelecka nakoupeny výukové pomůcky </a:t>
            </a:r>
            <a:r>
              <a:rPr lang="cs-CZ" b="1"/>
              <a:t>v celkové hodnotě cca 1,2 mil. Kč</a:t>
            </a:r>
            <a:endParaRPr b="1"/>
          </a:p>
          <a:p>
            <a: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Do projektu se zapojilo </a:t>
            </a:r>
            <a:r>
              <a:rPr lang="cs-CZ" b="1"/>
              <a:t>39 ZŠ, MŠ a ZUŠ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cs-CZ"/>
              <a:t>MAS nabízí možnost zapůjčení vybraných pomůcek: Klokanův kufr, Klokanovy kapsy, Sada první pomoci,…</a:t>
            </a: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endParaRPr b="1">
              <a:solidFill>
                <a:srgbClr val="FF0000"/>
              </a:solidFill>
            </a:endParaRPr>
          </a:p>
        </p:txBody>
      </p:sp>
      <p:pic>
        <p:nvPicPr>
          <p:cNvPr id="237" name="Google Shape;23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9875" y="3671250"/>
            <a:ext cx="4250127" cy="318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3683710"/>
            <a:ext cx="4250127" cy="3175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1873" y="3677475"/>
            <a:ext cx="4250132" cy="3175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MAP </a:t>
            </a:r>
            <a:r>
              <a:rPr lang="cs-CZ" sz="2500"/>
              <a:t>(</a:t>
            </a:r>
            <a:r>
              <a:rPr lang="cs-CZ" sz="2500" i="1"/>
              <a:t>místní akční plán na podporu vzdělávání)</a:t>
            </a:r>
            <a:endParaRPr sz="2500" i="1"/>
          </a:p>
        </p:txBody>
      </p:sp>
      <p:sp>
        <p:nvSpPr>
          <p:cNvPr id="245" name="Google Shape;245;p30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/>
              <a:t> </a:t>
            </a:r>
            <a:r>
              <a:rPr lang="cs-CZ" sz="2500" b="1">
                <a:solidFill>
                  <a:srgbClr val="3F3F3F"/>
                </a:solidFill>
              </a:rPr>
              <a:t>MAP III</a:t>
            </a:r>
            <a:endParaRPr>
              <a:solidFill>
                <a:srgbClr val="3F3F3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-"/>
            </a:pPr>
            <a:r>
              <a:rPr lang="cs-CZ">
                <a:solidFill>
                  <a:srgbClr val="3F3F3F"/>
                </a:solidFill>
              </a:rPr>
              <a:t>období realizace: 1. 5. 2022 – 30. 11. 2023</a:t>
            </a:r>
            <a:endParaRPr>
              <a:solidFill>
                <a:srgbClr val="3F3F3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-"/>
            </a:pPr>
            <a:r>
              <a:rPr lang="cs-CZ">
                <a:solidFill>
                  <a:srgbClr val="3F3F3F"/>
                </a:solidFill>
              </a:rPr>
              <a:t>Počet zapojených škol:		MAP Kostelecko		27</a:t>
            </a:r>
            <a:endParaRPr>
              <a:solidFill>
                <a:srgbClr val="3F3F3F"/>
              </a:solidFill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rgbClr val="3F3F3F"/>
                </a:solidFill>
              </a:rPr>
              <a:t>MAP Vysokomýtsko	32</a:t>
            </a:r>
            <a:endParaRPr>
              <a:solidFill>
                <a:srgbClr val="3F3F3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F3F3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-"/>
            </a:pPr>
            <a:r>
              <a:rPr lang="cs-CZ"/>
              <a:t>udržení a budování partnerství v území v zájmu podpory vzdělávání, sdílení zkušeností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-"/>
            </a:pPr>
            <a:r>
              <a:rPr lang="cs-CZ"/>
              <a:t>evaluace proběhlých projektů, plánování a příprava následujícího projektu MAP IV</a:t>
            </a:r>
            <a:endParaRPr/>
          </a:p>
        </p:txBody>
      </p:sp>
      <p:pic>
        <p:nvPicPr>
          <p:cNvPr id="246" name="Google Shape;24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100" y="106900"/>
            <a:ext cx="1734650" cy="168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33950" y="191046"/>
            <a:ext cx="1665500" cy="1579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0"/>
          <p:cNvPicPr preferRelativeResize="0"/>
          <p:nvPr/>
        </p:nvPicPr>
        <p:blipFill rotWithShape="1">
          <a:blip r:embed="rId5">
            <a:alphaModFix/>
          </a:blip>
          <a:srcRect t="18334"/>
          <a:stretch/>
        </p:blipFill>
        <p:spPr>
          <a:xfrm>
            <a:off x="1213475" y="3973250"/>
            <a:ext cx="4709999" cy="288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0"/>
          <p:cNvPicPr preferRelativeResize="0"/>
          <p:nvPr/>
        </p:nvPicPr>
        <p:blipFill rotWithShape="1">
          <a:blip r:embed="rId6">
            <a:alphaModFix/>
          </a:blip>
          <a:srcRect t="18099"/>
          <a:stretch/>
        </p:blipFill>
        <p:spPr>
          <a:xfrm>
            <a:off x="6152075" y="3974346"/>
            <a:ext cx="4710000" cy="2883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1"/>
          <p:cNvSpPr txBox="1">
            <a:spLocks noGrp="1"/>
          </p:cNvSpPr>
          <p:nvPr>
            <p:ph type="title"/>
          </p:nvPr>
        </p:nvSpPr>
        <p:spPr>
          <a:xfrm>
            <a:off x="1097275" y="398122"/>
            <a:ext cx="10058400" cy="13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 b="1"/>
              <a:t>FINSKO –</a:t>
            </a:r>
            <a:r>
              <a:rPr lang="cs-CZ" sz="4500" b="1"/>
              <a:t> finský školský systém</a:t>
            </a:r>
            <a:endParaRPr sz="45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3400"/>
              <a:t>JYVÄSKYLÄ, 24. – 28. 10. 2022</a:t>
            </a:r>
            <a:endParaRPr sz="4100"/>
          </a:p>
        </p:txBody>
      </p:sp>
      <p:sp>
        <p:nvSpPr>
          <p:cNvPr id="255" name="Google Shape;255;p31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cs-CZ" sz="2100"/>
              <a:t> 30 účastníků z území Vysokomýtska a Kostelecka</a:t>
            </a:r>
            <a:endParaRPr sz="2100"/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endParaRPr sz="2100"/>
          </a:p>
          <a:p>
            <a:pPr marL="457200" lvl="0" indent="-3619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cs-CZ" sz="2100"/>
              <a:t>návštěva základní a mateřské školy</a:t>
            </a:r>
            <a:endParaRPr sz="2100"/>
          </a:p>
          <a:p>
            <a:pPr marL="457200" lvl="0" indent="-3619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cs-CZ" sz="2100"/>
              <a:t>návštěva university</a:t>
            </a:r>
            <a:endParaRPr sz="2100"/>
          </a:p>
          <a:p>
            <a:pPr marL="457200" lvl="0" indent="-3619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cs-CZ" sz="2100"/>
              <a:t>sdílení zkušeností</a:t>
            </a:r>
            <a:endParaRPr sz="2100"/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pic>
        <p:nvPicPr>
          <p:cNvPr id="256" name="Google Shape;2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02898"/>
            <a:ext cx="12192001" cy="3355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68225" y="0"/>
            <a:ext cx="3023773" cy="347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Co je to ta MAS?</a:t>
            </a:r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body" idx="1"/>
          </p:nvPr>
        </p:nvSpPr>
        <p:spPr>
          <a:xfrm>
            <a:off x="1097275" y="2000200"/>
            <a:ext cx="5734200" cy="42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cs-CZ" sz="2800"/>
              <a:t>Sdružuje podle principu partnerství a v Leaderovském duchu venkovské podnikatele, hospodáře, spolky a obce s cílem dosáhnout lepšího rozvoje venkova v kraji tří Orlic.</a:t>
            </a: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2800"/>
          </a:p>
          <a:p>
            <a:pPr marL="91440" lvl="0" indent="-177800" algn="l" rtl="0">
              <a:spcBef>
                <a:spcPts val="0"/>
              </a:spcBef>
              <a:spcAft>
                <a:spcPts val="0"/>
              </a:spcAft>
              <a:buSzPts val="2800"/>
              <a:buChar char=" "/>
            </a:pPr>
            <a:r>
              <a:rPr lang="cs-CZ" sz="2800"/>
              <a:t>Region o rozloze 475km</a:t>
            </a:r>
            <a:r>
              <a:rPr lang="cs-CZ" sz="2800" baseline="30000"/>
              <a:t>2</a:t>
            </a:r>
            <a:r>
              <a:rPr lang="cs-CZ" sz="2800"/>
              <a:t> leží na pomezí Královéhradeckého a Pardubického kraje na území 58 obcí s celkovým počtem asi 51 300 obyvatel. </a:t>
            </a:r>
            <a:endParaRPr sz="2800"/>
          </a:p>
        </p:txBody>
      </p:sp>
      <p:pic>
        <p:nvPicPr>
          <p:cNvPr id="110" name="Google Shape;11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6480" y="-48878"/>
            <a:ext cx="6151684" cy="6906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2"/>
          <p:cNvSpPr txBox="1">
            <a:spLocks noGrp="1"/>
          </p:cNvSpPr>
          <p:nvPr>
            <p:ph type="title"/>
          </p:nvPr>
        </p:nvSpPr>
        <p:spPr>
          <a:xfrm>
            <a:off x="1097275" y="286600"/>
            <a:ext cx="10058400" cy="12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TÁBORY S NAD ORLICÍ + letní kempy</a:t>
            </a:r>
            <a:endParaRPr/>
          </a:p>
        </p:txBody>
      </p:sp>
      <p:sp>
        <p:nvSpPr>
          <p:cNvPr id="263" name="Google Shape;263;p32"/>
          <p:cNvSpPr txBox="1">
            <a:spLocks noGrp="1"/>
          </p:cNvSpPr>
          <p:nvPr>
            <p:ph type="body" idx="1"/>
          </p:nvPr>
        </p:nvSpPr>
        <p:spPr>
          <a:xfrm>
            <a:off x="1242555" y="1903859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Projekt příměstských táborů se realizoval v letech 2018 – 2021, v roce 2022 Letní kempy. 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Na táborech jsme spolupracovali se školami, mateřskými centry, ZUŠ, spolky. 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Tábory probíhaly v Albrechticích nad Orlicí, Borohrádku, Černilově, Chlenech, Chocni, Kostelci nad Orlicí, Kosoříně, Orlickém Podhůří Třebechovicích pod Orebem a Týništi nad Orlicí. 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Letní kempy v Chocni. </a:t>
            </a: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264" name="Google Shape;264;p32"/>
          <p:cNvSpPr/>
          <p:nvPr/>
        </p:nvSpPr>
        <p:spPr>
          <a:xfrm>
            <a:off x="1106655" y="3846213"/>
            <a:ext cx="2399426" cy="92560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flat" cmpd="sng">
            <a:solidFill>
              <a:srgbClr val="6F94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129</a:t>
            </a: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TÝDENNÍCH TÁBORŮ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2"/>
          <p:cNvSpPr/>
          <p:nvPr/>
        </p:nvSpPr>
        <p:spPr>
          <a:xfrm>
            <a:off x="3622725" y="3857414"/>
            <a:ext cx="2329960" cy="92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flat" cmpd="sng">
            <a:solidFill>
              <a:srgbClr val="6F94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928</a:t>
            </a: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PODPOŘENÝCH RODIN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2"/>
          <p:cNvSpPr/>
          <p:nvPr/>
        </p:nvSpPr>
        <p:spPr>
          <a:xfrm>
            <a:off x="6087352" y="3857414"/>
            <a:ext cx="2446604" cy="92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flat" cmpd="sng">
            <a:solidFill>
              <a:srgbClr val="6F94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2 359 </a:t>
            </a: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DĚTÍ 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 VĚKU 3 – 15 LET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2"/>
          <p:cNvSpPr/>
          <p:nvPr/>
        </p:nvSpPr>
        <p:spPr>
          <a:xfrm>
            <a:off x="8748346" y="3846213"/>
            <a:ext cx="2013438" cy="92560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flat" cmpd="sng">
            <a:solidFill>
              <a:srgbClr val="6F94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364 </a:t>
            </a: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PEČOVATELŮ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5600" y="4875225"/>
            <a:ext cx="2620025" cy="173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8701" y="4875227"/>
            <a:ext cx="3080365" cy="173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2152" y="4869376"/>
            <a:ext cx="2329948" cy="1747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3"/>
          <p:cNvSpPr txBox="1">
            <a:spLocks noGrp="1"/>
          </p:cNvSpPr>
          <p:nvPr>
            <p:ph type="title"/>
          </p:nvPr>
        </p:nvSpPr>
        <p:spPr>
          <a:xfrm>
            <a:off x="1184455" y="394978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MINIPROJEKTY</a:t>
            </a:r>
            <a:endParaRPr/>
          </a:p>
        </p:txBody>
      </p:sp>
      <p:sp>
        <p:nvSpPr>
          <p:cNvPr id="276" name="Google Shape;276;p33"/>
          <p:cNvSpPr txBox="1">
            <a:spLocks noGrp="1"/>
          </p:cNvSpPr>
          <p:nvPr>
            <p:ph type="body" idx="1"/>
          </p:nvPr>
        </p:nvSpPr>
        <p:spPr>
          <a:xfrm>
            <a:off x="1184455" y="184578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cs-CZ"/>
              <a:t> Od roku 2019 MAS vyhlásila výzvu na podporu společenských, vzdělávacích, sportovních aktivit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cs-CZ" b="1"/>
              <a:t> Akce jsou podpořeny částkou 4.000,-Kč. 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V roce 2019 bylo podpořeno 24 akcí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V roce 2020 se stihlo zrealizovat 14 akcí 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V roce 2021 proběhlo 29 akcí. 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V roce 2022 je plánováno 42 akcí. 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Jsou např. dětské dny, novoroční koncerty, různé závody - 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hasičské, běžecké, Tarzan závod, dny řemesel, 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skautská odpoledne, myslivecké dny, apod.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277" name="Google Shape;27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7600" y="2237588"/>
            <a:ext cx="3389275" cy="21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4287" y="5026750"/>
            <a:ext cx="2573338" cy="14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30625" y="4538950"/>
            <a:ext cx="2686250" cy="202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4"/>
          <p:cNvSpPr txBox="1">
            <a:spLocks noGrp="1"/>
          </p:cNvSpPr>
          <p:nvPr>
            <p:ph type="title"/>
          </p:nvPr>
        </p:nvSpPr>
        <p:spPr>
          <a:xfrm>
            <a:off x="1066805" y="31565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ŠABLONY PRO NNO</a:t>
            </a:r>
            <a:endParaRPr/>
          </a:p>
        </p:txBody>
      </p:sp>
      <p:sp>
        <p:nvSpPr>
          <p:cNvPr id="285" name="Google Shape;285;p34"/>
          <p:cNvSpPr txBox="1">
            <a:spLocks noGrp="1"/>
          </p:cNvSpPr>
          <p:nvPr>
            <p:ph type="body" idx="1"/>
          </p:nvPr>
        </p:nvSpPr>
        <p:spPr>
          <a:xfrm>
            <a:off x="1183155" y="1810459"/>
            <a:ext cx="10058400" cy="43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cs-CZ"/>
              <a:t>Projekt je zaměřen na podporu Neziskových organizací v Královéhradeckém kraji.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rPr lang="cs-CZ"/>
              <a:t>Zapojeno je 31 NNO a spolupracujeme se 6 MAS v kraji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 u="sng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rPr lang="cs-CZ" u="sng"/>
              <a:t>Díky projektu mohou NNO realizovat: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cs-CZ"/>
              <a:t> Vzdělávání svých pracovníků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cs-CZ"/>
              <a:t> Sdílení dobré praxe mezi NNO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cs-CZ"/>
              <a:t> Projektové dny pro děti</a:t>
            </a: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Calibri"/>
              <a:buNone/>
            </a:pP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cs-CZ"/>
              <a:t> Trvání projektu 1.2.2020 – 30.6.2023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Calibri"/>
              <a:buChar char="-"/>
            </a:pPr>
            <a:r>
              <a:rPr lang="cs-CZ"/>
              <a:t> Celkové náklady projektu: 15 757 468,-Kč.                 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286" name="Google Shape;28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4700" y="2767475"/>
            <a:ext cx="3277026" cy="245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73800" y="2767475"/>
            <a:ext cx="2435900" cy="324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"/>
          <p:cNvSpPr txBox="1">
            <a:spLocks noGrp="1"/>
          </p:cNvSpPr>
          <p:nvPr>
            <p:ph type="title"/>
          </p:nvPr>
        </p:nvSpPr>
        <p:spPr>
          <a:xfrm>
            <a:off x="1097275" y="286601"/>
            <a:ext cx="10058400" cy="10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POMOC UKRAJINA</a:t>
            </a:r>
            <a:endParaRPr/>
          </a:p>
        </p:txBody>
      </p:sp>
      <p:sp>
        <p:nvSpPr>
          <p:cNvPr id="293" name="Google Shape;293;p35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MAS se zapojila do pomoci válečným uprchlíkům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- výuka ČJ pro dospělé – v Borohrádku, Častolovicích, Chocni, 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  Kostelci nad Orlicí a Týništi nad Orlicí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- spolupráce s Potravinovou bankou – dovoz potravin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- v Chocni provozujeme SOCIÁLNÍ ŠATNÍK </a:t>
            </a:r>
            <a:endParaRPr/>
          </a:p>
        </p:txBody>
      </p:sp>
      <p:pic>
        <p:nvPicPr>
          <p:cNvPr id="294" name="Google Shape;29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2950" y="4076525"/>
            <a:ext cx="2925549" cy="219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0527" y="4076550"/>
            <a:ext cx="2925548" cy="219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5" descr="Může jít o obrázek 10 lidem , dítěti , stojícím lidem a indoo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2400" y="2261700"/>
            <a:ext cx="2833275" cy="212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UBYTOVÁNÍ </a:t>
            </a:r>
            <a:endParaRPr/>
          </a:p>
        </p:txBody>
      </p:sp>
      <p:sp>
        <p:nvSpPr>
          <p:cNvPr id="302" name="Google Shape;302;p36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rPr lang="cs-CZ"/>
              <a:t>Od roku 2020 provozujeme v sídle MAS – Kostelecké Horky ubytování př. pro školy, spolky, sportovní kluby, rodiny s dětmi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rPr lang="cs-CZ"/>
              <a:t>Kapacita 26 lůžek – kuchyň – společenská místnost - zahrada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303" name="Google Shape;30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3052" y="3857414"/>
            <a:ext cx="3194538" cy="2129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29211" y="3857414"/>
            <a:ext cx="3194538" cy="2129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062" y="3906259"/>
            <a:ext cx="3182815" cy="2121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7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DOPRAVNÍ HŘIŠTĚ</a:t>
            </a:r>
            <a:endParaRPr/>
          </a:p>
        </p:txBody>
      </p:sp>
      <p:sp>
        <p:nvSpPr>
          <p:cNvPr id="311" name="Google Shape;311;p37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V roce 2021 jsme měli zapůjčeno Dopravní hřiště ze Škoda Auto 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V srpnu 2022 jsme díky vstřícnosti Města Kostelec nad Orlicí získali do zápůjčky od Ministerstva dopravy vlastní dopravní hřiště na min. 3 roky. 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Na podzim bylo v Chocni a Borohrádku, od dubna je k dispozici pro další obce. 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Letáček s informacemi je na stole. </a:t>
            </a:r>
            <a:endParaRPr/>
          </a:p>
        </p:txBody>
      </p:sp>
      <p:pic>
        <p:nvPicPr>
          <p:cNvPr id="312" name="Google Shape;31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092591" y="13557506"/>
            <a:ext cx="577045" cy="432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7" descr="Může jít o obrázek venk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6799" y="3886200"/>
            <a:ext cx="3182111" cy="238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7" descr="Může jít o obrázek 6 lidem , stojícím lidem , jízdnímu kolu a venkovnímu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8116" y="3886200"/>
            <a:ext cx="3182113" cy="238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89456" y="3886200"/>
            <a:ext cx="3182113" cy="2386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8"/>
          <p:cNvSpPr txBox="1">
            <a:spLocks noGrp="1"/>
          </p:cNvSpPr>
          <p:nvPr>
            <p:ph type="title"/>
          </p:nvPr>
        </p:nvSpPr>
        <p:spPr>
          <a:xfrm>
            <a:off x="1097275" y="286601"/>
            <a:ext cx="10058400" cy="11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NZÚ LIGHT</a:t>
            </a:r>
            <a:endParaRPr/>
          </a:p>
        </p:txBody>
      </p:sp>
      <p:sp>
        <p:nvSpPr>
          <p:cNvPr id="321" name="Google Shape;321;p38"/>
          <p:cNvSpPr txBox="1">
            <a:spLocks noGrp="1"/>
          </p:cNvSpPr>
          <p:nvPr>
            <p:ph type="body" idx="1"/>
          </p:nvPr>
        </p:nvSpPr>
        <p:spPr>
          <a:xfrm>
            <a:off x="1097275" y="1798075"/>
            <a:ext cx="10058400" cy="44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cs-CZ" b="1">
                <a:solidFill>
                  <a:srgbClr val="108A00"/>
                </a:solidFill>
                <a:highlight>
                  <a:srgbClr val="FFFFFF"/>
                </a:highlight>
              </a:rPr>
              <a:t>Oprávnění žadatelé:</a:t>
            </a:r>
            <a:endParaRPr b="1">
              <a:solidFill>
                <a:srgbClr val="108A00"/>
              </a:solidFill>
              <a:highlight>
                <a:srgbClr val="FFFFFF"/>
              </a:highlight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cs-CZ">
                <a:solidFill>
                  <a:schemeClr val="dk1"/>
                </a:solidFill>
                <a:highlight>
                  <a:srgbClr val="FFFFFF"/>
                </a:highlight>
              </a:rPr>
              <a:t>- vlastníci nebo spoluvlastníci rodinného domu, nebo trvale obývané rekreační stavby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cs-CZ">
                <a:solidFill>
                  <a:schemeClr val="dk1"/>
                </a:solidFill>
                <a:highlight>
                  <a:srgbClr val="FFFFFF"/>
                </a:highlight>
              </a:rPr>
              <a:t>+ všichni členové domácnosti jsou příjemci </a:t>
            </a:r>
            <a:r>
              <a:rPr lang="cs-CZ" b="1">
                <a:solidFill>
                  <a:schemeClr val="dk1"/>
                </a:solidFill>
                <a:highlight>
                  <a:srgbClr val="FFFFFF"/>
                </a:highlight>
              </a:rPr>
              <a:t>starobního důchodu</a:t>
            </a:r>
            <a:r>
              <a:rPr lang="cs-CZ">
                <a:solidFill>
                  <a:schemeClr val="dk1"/>
                </a:solidFill>
                <a:highlight>
                  <a:srgbClr val="FFFFFF"/>
                </a:highlight>
              </a:rPr>
              <a:t> nebo </a:t>
            </a:r>
            <a:r>
              <a:rPr lang="cs-CZ" b="1">
                <a:solidFill>
                  <a:schemeClr val="dk1"/>
                </a:solidFill>
                <a:highlight>
                  <a:srgbClr val="FFFFFF"/>
                </a:highlight>
              </a:rPr>
              <a:t>invalidního důchodu 3. stupně</a:t>
            </a:r>
            <a:r>
              <a:rPr lang="cs-CZ">
                <a:solidFill>
                  <a:schemeClr val="dk1"/>
                </a:solidFill>
                <a:highlight>
                  <a:srgbClr val="FFFFFF"/>
                </a:highlight>
              </a:rPr>
              <a:t> nebo domácnost pobírala v období od 12. 9. 2022 </a:t>
            </a:r>
            <a:r>
              <a:rPr lang="cs-CZ" b="1">
                <a:solidFill>
                  <a:schemeClr val="dk1"/>
                </a:solidFill>
                <a:highlight>
                  <a:srgbClr val="FFFFFF"/>
                </a:highlight>
              </a:rPr>
              <a:t>příspěvek</a:t>
            </a:r>
            <a:r>
              <a:rPr lang="cs-CZ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cs-CZ" b="1">
                <a:solidFill>
                  <a:schemeClr val="dk1"/>
                </a:solidFill>
                <a:highlight>
                  <a:srgbClr val="FFFFFF"/>
                </a:highlight>
              </a:rPr>
              <a:t>na bydlení</a:t>
            </a:r>
            <a:endParaRPr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b="1">
                <a:solidFill>
                  <a:srgbClr val="108A00"/>
                </a:solidFill>
                <a:highlight>
                  <a:srgbClr val="FFFFFF"/>
                </a:highlight>
              </a:rPr>
              <a:t>Maximální částka dotace 150.000,-Kč na rodinný dům. Výše dotace 100%.</a:t>
            </a:r>
            <a:endParaRPr b="1">
              <a:solidFill>
                <a:srgbClr val="108A00"/>
              </a:solidFill>
              <a:highlight>
                <a:srgbClr val="FFFFFF"/>
              </a:highlight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cs-CZ" b="1">
                <a:solidFill>
                  <a:srgbClr val="108A00"/>
                </a:solidFill>
                <a:highlight>
                  <a:srgbClr val="FFFFFF"/>
                </a:highlight>
              </a:rPr>
              <a:t>Podání žádosti:</a:t>
            </a:r>
            <a:endParaRPr b="1">
              <a:solidFill>
                <a:srgbClr val="108A00"/>
              </a:solidFill>
              <a:highlight>
                <a:srgbClr val="FFFFFF"/>
              </a:highlight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cs-CZ">
                <a:solidFill>
                  <a:schemeClr val="dk1"/>
                </a:solidFill>
                <a:highlight>
                  <a:srgbClr val="FFFFFF"/>
                </a:highlight>
              </a:rPr>
              <a:t>Příjem žádostí bude otevřen </a:t>
            </a:r>
            <a:r>
              <a:rPr lang="cs-CZ" b="1">
                <a:solidFill>
                  <a:schemeClr val="dk1"/>
                </a:solidFill>
                <a:highlight>
                  <a:srgbClr val="FFFFFF"/>
                </a:highlight>
              </a:rPr>
              <a:t>9. ledna 2023</a:t>
            </a:r>
            <a:r>
              <a:rPr lang="cs-CZ">
                <a:solidFill>
                  <a:schemeClr val="dk1"/>
                </a:solidFill>
                <a:highlight>
                  <a:srgbClr val="FFFFFF"/>
                </a:highlight>
              </a:rPr>
              <a:t>. Dotaci lze vyplatit zpětně na realizace uskutečněné již od 12. září 2022.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cs-CZ"/>
              <a:t>MAS bezplatně vydá žadatelům odborný posudek a potvrdí závěrečnou zprávu k realizaci projektu. Prosíme obce o šíření informace. </a:t>
            </a:r>
            <a:endParaRPr/>
          </a:p>
        </p:txBody>
      </p:sp>
      <p:pic>
        <p:nvPicPr>
          <p:cNvPr id="322" name="Google Shape;32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7375" y="167200"/>
            <a:ext cx="1536525" cy="218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9"/>
          <p:cNvSpPr txBox="1">
            <a:spLocks noGrp="1"/>
          </p:cNvSpPr>
          <p:nvPr>
            <p:ph type="title"/>
          </p:nvPr>
        </p:nvSpPr>
        <p:spPr>
          <a:xfrm>
            <a:off x="1097275" y="286601"/>
            <a:ext cx="10058400" cy="11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PROJEKT VÝLETY PRO ŠKOLY </a:t>
            </a:r>
            <a:endParaRPr/>
          </a:p>
        </p:txBody>
      </p:sp>
      <p:sp>
        <p:nvSpPr>
          <p:cNvPr id="328" name="Google Shape;328;p39"/>
          <p:cNvSpPr txBox="1">
            <a:spLocks noGrp="1"/>
          </p:cNvSpPr>
          <p:nvPr>
            <p:ph type="body" idx="1"/>
          </p:nvPr>
        </p:nvSpPr>
        <p:spPr>
          <a:xfrm>
            <a:off x="1097275" y="1845724"/>
            <a:ext cx="10058400" cy="45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cs-CZ"/>
              <a:t>Díky podpoře Královéhradeckého kraje MAS získá dotaci na výlety pro školy do muzeí, hvězdáren .. zřizovaných Královéhradeckým krajem. Výdaje jsou pouze na dopravu. </a:t>
            </a:r>
            <a:endParaRPr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cs-CZ" u="sng"/>
              <a:t>Zapojené instituce:</a:t>
            </a:r>
            <a:r>
              <a:rPr lang="cs-CZ"/>
              <a:t> 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/>
              <a:t>Hvězdárna a planetárium v HK                                          Hvězdárna v Úpici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/>
              <a:t>Památník Karla Plachetky                                                   Muzeum krajky Vamberk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/>
              <a:t>Muzeum a galerie Orlických hor v RnK                            Regionální muzeum a galerie Jičín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/>
              <a:t>Studijní a vědecká knihovna v HK                                     Galerie moderního umění v HK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/>
              <a:t>Divadlo Drak                                                                         Klicperovo divadlo Hradec Králové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/>
              <a:t>Centrum uměleckých aktivit                                              Galerie výtvarného umění v Náchodě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/>
              <a:t>Archeopark Všestary                                                           Filharmonie Hradec Králové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/>
              <a:t>Sýpka – Muzeum Orlických hor  Muzeum východních Čech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/>
              <a:t>Muzeum Náchodska - Broučkův dům, Pevnost Dobrošov, POLICE NAD METUJÍ – KLÁŠTER, Čapkův mlýn</a:t>
            </a:r>
            <a:endParaRPr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0"/>
          <p:cNvSpPr txBox="1">
            <a:spLocks noGrp="1"/>
          </p:cNvSpPr>
          <p:nvPr>
            <p:ph type="title"/>
          </p:nvPr>
        </p:nvSpPr>
        <p:spPr>
          <a:xfrm>
            <a:off x="1097275" y="286601"/>
            <a:ext cx="10058400" cy="11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PROJEKT OP Zaměstnanost +</a:t>
            </a:r>
            <a:endParaRPr/>
          </a:p>
        </p:txBody>
      </p:sp>
      <p:sp>
        <p:nvSpPr>
          <p:cNvPr id="334" name="Google Shape;334;p40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cs-CZ" b="1"/>
              <a:t>Projekt je zaměřen podporu komunitní sociální práce: </a:t>
            </a:r>
            <a:endParaRPr b="1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sz="2200"/>
              <a:t>aktivizace seniorů</a:t>
            </a:r>
            <a:endParaRPr sz="22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sz="2200"/>
              <a:t>podpora rodin v tísni</a:t>
            </a:r>
            <a:endParaRPr sz="22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sz="2200"/>
              <a:t>základní sociální poradenství</a:t>
            </a:r>
            <a:endParaRPr sz="22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sz="2200"/>
              <a:t>podpora starostů v sociální oblasti</a:t>
            </a:r>
            <a:endParaRPr sz="22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-CZ" sz="2200"/>
              <a:t>nakontaktování na odbornou péči</a:t>
            </a:r>
            <a:endParaRPr sz="22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-CZ" sz="2200"/>
              <a:t>vzdělávací aktivity pro cílové skupiny - finanční gramotnost, sebeobrana,</a:t>
            </a:r>
            <a:endParaRPr sz="2200"/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1"/>
          <p:cNvSpPr txBox="1">
            <a:spLocks noGrp="1"/>
          </p:cNvSpPr>
          <p:nvPr>
            <p:ph type="title"/>
          </p:nvPr>
        </p:nvSpPr>
        <p:spPr>
          <a:xfrm>
            <a:off x="1097275" y="286600"/>
            <a:ext cx="10058400" cy="12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KOMUNITNÍ TÁBORY</a:t>
            </a:r>
            <a:endParaRPr/>
          </a:p>
        </p:txBody>
      </p:sp>
      <p:sp>
        <p:nvSpPr>
          <p:cNvPr id="340" name="Google Shape;340;p41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cs-CZ"/>
              <a:t>v rámci projektu proběhne každý rok 40 týdenních příměstských táborů</a:t>
            </a:r>
            <a:endParaRPr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do konce roku budeme hledat partnery na pořádání táborů 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mohou to být školy, spolky, obce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Na webu MAS vznikla sekce poskytovatelů sociálních služeb a dalších poradenských aktivit s působností na na našem území 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u="sng">
                <a:solidFill>
                  <a:schemeClr val="hlink"/>
                </a:solidFill>
                <a:hlinkClick r:id="rId3"/>
              </a:rPr>
              <a:t>http://sluzbymas.eu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Založení </a:t>
            </a:r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cs-CZ"/>
              <a:t>MAS byla založena díky velkému nasazení, nadšení </a:t>
            </a:r>
            <a:r>
              <a:rPr lang="cs-CZ" b="1"/>
              <a:t>Petra Kulíška,</a:t>
            </a:r>
            <a:r>
              <a:rPr lang="cs-CZ"/>
              <a:t> s vírou, že MASky budou mít budoucnost.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cs-CZ"/>
              <a:t>Byla zvolena forma obecně prospěšné společnosti, která byla 12. dubna 2007 zapsána do rejstříku.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cs-CZ"/>
              <a:t>Nyní v čele stojí předsedkyně Správní rady </a:t>
            </a:r>
            <a:r>
              <a:rPr lang="cs-CZ" b="1"/>
              <a:t>Iva Jelínková</a:t>
            </a:r>
            <a:r>
              <a:rPr lang="cs-CZ"/>
              <a:t>.  </a:t>
            </a:r>
            <a:endParaRPr/>
          </a:p>
        </p:txBody>
      </p:sp>
      <p:pic>
        <p:nvPicPr>
          <p:cNvPr id="117" name="Google Shape;11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400" y="3748650"/>
            <a:ext cx="3893924" cy="292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5550" y="3269150"/>
            <a:ext cx="4533248" cy="3399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DĚKUJEME	</a:t>
            </a:r>
            <a:endParaRPr/>
          </a:p>
        </p:txBody>
      </p:sp>
      <p:sp>
        <p:nvSpPr>
          <p:cNvPr id="346" name="Google Shape;346;p42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rPr lang="cs-CZ" b="1"/>
              <a:t>Za podporu a spolupráci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cs-CZ" sz="2400"/>
              <a:t>Obcím v regionu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cs-CZ" sz="2400"/>
              <a:t>Královéhradeckému a Pardubickému kraji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cs-CZ" sz="2400"/>
              <a:t>Úředníkům na ministerstev, platebních agenturách, ..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cs-CZ" sz="2400"/>
              <a:t>Kolegům a přátelům z MAS Královéhradeckého a Pardubického kraje</a:t>
            </a:r>
            <a:endParaRPr sz="2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PODĚKOVÁNÍ	</a:t>
            </a:r>
            <a:endParaRPr/>
          </a:p>
        </p:txBody>
      </p:sp>
      <p:sp>
        <p:nvSpPr>
          <p:cNvPr id="352" name="Google Shape;352;p43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Všem členům MAS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Všem starostkám, starostům,.. na území MAS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Všem ředitelům, učitelům,… škol, se kterými spolupracujeme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Všem žadatelům, podnikatelům, spolkům,.. </a:t>
            </a: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A VELKÉ DÍKY BÝVALÝM A STÁVAJÍCÍM KOLEGŮM bez nich by to nešlo. 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4"/>
          <p:cNvSpPr txBox="1">
            <a:spLocks noGrp="1"/>
          </p:cNvSpPr>
          <p:nvPr>
            <p:ph type="title"/>
          </p:nvPr>
        </p:nvSpPr>
        <p:spPr>
          <a:xfrm>
            <a:off x="1712742" y="0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endParaRPr/>
          </a:p>
        </p:txBody>
      </p:sp>
      <p:pic>
        <p:nvPicPr>
          <p:cNvPr id="358" name="Google Shape;358;p4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01261" y="219808"/>
            <a:ext cx="9557238" cy="624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Zakladatelé</a:t>
            </a:r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Veřejný sektor: Obec Vrbice 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                            Obec Čermná nad Orlicí 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Neziskový sektor: INEX – SDA Kostelecké horky 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Podnikatelský sektor: Zdeněk Brýdl                                     Ondřej Podstavek  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                                       Josef Vanický                                     ADEVA – školní jídelny, spol. s r.o. 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                                       FARMA MORAVEC, s.r.o.                  AGROSPOL Bolehošť, a.s. 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cs-CZ"/>
              <a:t>                                       Kovolitectví, s.r.o.                              ZOPOS Přestavlky, a.s.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Členové </a:t>
            </a:r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/>
              <a:t>V současné době má MAS </a:t>
            </a:r>
            <a:r>
              <a:rPr lang="cs-CZ" sz="2500" b="1"/>
              <a:t>56 členů</a:t>
            </a:r>
            <a:endParaRPr sz="25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/>
              <a:t>26 členů z veřejného sektoru </a:t>
            </a: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/>
              <a:t>9 členů z neziskové sektoru</a:t>
            </a: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/>
              <a:t>21 členů z podnikatelského sektoru</a:t>
            </a: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/>
              <a:t>členství je otevřené všem zájemcům. </a:t>
            </a:r>
            <a:endParaRPr sz="2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>
            <a:spLocks noGrp="1"/>
          </p:cNvSpPr>
          <p:nvPr>
            <p:ph type="title"/>
          </p:nvPr>
        </p:nvSpPr>
        <p:spPr>
          <a:xfrm>
            <a:off x="1097280" y="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DOPAD NA ÚZEMÍ</a:t>
            </a:r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body" idx="1"/>
          </p:nvPr>
        </p:nvSpPr>
        <p:spPr>
          <a:xfrm>
            <a:off x="1097275" y="1889300"/>
            <a:ext cx="10058400" cy="49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/>
              <a:t>DOTACE PRO ŽADATELE: </a:t>
            </a:r>
            <a:endParaRPr sz="2400" b="1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-CZ" sz="2400"/>
              <a:t>LEADER ČR 2007 – podpořeno 7 projektů v hodnotě  2.481.000,-</a:t>
            </a:r>
            <a:endParaRPr sz="2400"/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-CZ" sz="2400"/>
              <a:t>OBDOBÍ 2007–2013 – 95 projektů v celkové hodnotě dotace 22 963 039,- Kč.</a:t>
            </a:r>
            <a:endParaRPr sz="2400"/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-CZ" sz="2400"/>
              <a:t>OBDOBÍ 2014–2020 – 278 projektů v hodnotě 117 350 750,95 Kč</a:t>
            </a:r>
            <a:endParaRPr sz="2400"/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-CZ" sz="2400"/>
              <a:t>2021+ – alokace cca 140 mil. 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/>
              <a:t>DALŠÍ PROJEKTY MAS S DOPADEM NA ÚZEMÍ</a:t>
            </a:r>
            <a:endParaRPr sz="2400" b="1"/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-CZ" sz="2400"/>
              <a:t>2007–2013 – 12 projektů, např. spolupráce mezi MAS, projekty zaměřené na tvorbu regionálních učebnic</a:t>
            </a:r>
            <a:endParaRPr sz="2400"/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-CZ" sz="2400"/>
              <a:t>2014–2020 – 9 projektů, zaměřené na podporu vzdělání a příměstské tábory</a:t>
            </a:r>
            <a:endParaRPr sz="24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/>
              <a:t>v hodnotě 43 865 864,-Kč</a:t>
            </a:r>
            <a:endParaRPr sz="2400"/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cs-CZ" sz="2400"/>
              <a:t>2021+ – zatím podpořen 1 projekt na podporu komunitní sociální práce</a:t>
            </a:r>
            <a:endParaRPr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>
            <a:spLocks noGrp="1"/>
          </p:cNvSpPr>
          <p:nvPr>
            <p:ph type="title"/>
          </p:nvPr>
        </p:nvSpPr>
        <p:spPr>
          <a:xfrm>
            <a:off x="1097275" y="286600"/>
            <a:ext cx="10058400" cy="12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cs-CZ"/>
              <a:t>PODPOROVANÉ OBLASTI </a:t>
            </a:r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-CZ" sz="2100"/>
              <a:t>VEŘEJNÁ PROSTRANSTVÍ – 13 projektů v hodnotě 3 809 500,01 Kč</a:t>
            </a:r>
            <a:endParaRPr sz="21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-CZ" sz="2100"/>
              <a:t>KNIHOVNY – 5 projektů v hodnotě 3 218 837,22 Kč</a:t>
            </a:r>
            <a:endParaRPr sz="21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-CZ" sz="2100"/>
              <a:t>SPOLKOVÝ ŽIVOT – 52 projektů v hodnotě 11 198 202,00 Kč</a:t>
            </a: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143" name="Google Shape;14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050" y="3975200"/>
            <a:ext cx="4217783" cy="20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99917" y="2031425"/>
            <a:ext cx="3017531" cy="402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4761" y="3975200"/>
            <a:ext cx="3131663" cy="207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>
            <a:spLocks noGrp="1"/>
          </p:cNvSpPr>
          <p:nvPr>
            <p:ph type="title"/>
          </p:nvPr>
        </p:nvSpPr>
        <p:spPr>
          <a:xfrm>
            <a:off x="1097275" y="286601"/>
            <a:ext cx="10058400" cy="1103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PODPOROVANÉ OBLASTI </a:t>
            </a:r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body" idx="1"/>
          </p:nvPr>
        </p:nvSpPr>
        <p:spPr>
          <a:xfrm>
            <a:off x="1066805" y="1845734"/>
            <a:ext cx="10058400" cy="4023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5248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92639"/>
              <a:buChar char="●"/>
            </a:pPr>
            <a:r>
              <a:rPr lang="cs-CZ" sz="2717"/>
              <a:t>CESTOVNÍ RUCH – 9 projektů v hodnotě 2 781 869,66 Kč</a:t>
            </a:r>
            <a:endParaRPr sz="2717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17"/>
          </a:p>
          <a:p>
            <a:pPr marL="457200" lvl="0" indent="-3524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2639"/>
              <a:buChar char="●"/>
            </a:pPr>
            <a:r>
              <a:rPr lang="cs-CZ" sz="2717"/>
              <a:t>HASIČI – 12 projektů v hodnotě 2 007 069,00 Kč</a:t>
            </a:r>
            <a:endParaRPr sz="2717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17"/>
          </a:p>
          <a:p>
            <a:pPr marL="457200" lvl="0" indent="-3524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2639"/>
              <a:buChar char="●"/>
            </a:pPr>
            <a:r>
              <a:rPr lang="cs-CZ" sz="2717"/>
              <a:t>ŠKOLKY, ŠKOLY – 66 projektů v hodnotě 34 929 429,92 Kč</a:t>
            </a:r>
            <a:endParaRPr sz="2717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/>
          </a:p>
        </p:txBody>
      </p:sp>
      <p:graphicFrame>
        <p:nvGraphicFramePr>
          <p:cNvPr id="152" name="Google Shape;152;p20"/>
          <p:cNvGraphicFramePr/>
          <p:nvPr/>
        </p:nvGraphicFramePr>
        <p:xfrm>
          <a:off x="152400" y="152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{F25CBC98-A929-4C3C-9815-9BC7AEE4BDCE}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3" name="Google Shape;15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325" y="3458762"/>
            <a:ext cx="3843550" cy="28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0225" y="3451068"/>
            <a:ext cx="3843550" cy="2882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46125" y="152400"/>
            <a:ext cx="4080323" cy="3060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46125" y="3435100"/>
            <a:ext cx="4080323" cy="2914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>
            <a:spLocks noGrp="1"/>
          </p:cNvSpPr>
          <p:nvPr>
            <p:ph type="title"/>
          </p:nvPr>
        </p:nvSpPr>
        <p:spPr>
          <a:xfrm>
            <a:off x="1097275" y="286601"/>
            <a:ext cx="10058400" cy="1182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PODPOROVANÉ OBLASTI </a:t>
            </a:r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3622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-CZ" sz="3007"/>
              <a:t>NEFORMÁLNÍ VZDĚLÁVÁNÍ – 5 projektů v hodnotě 4 502 155,-Kč</a:t>
            </a:r>
            <a:endParaRPr sz="3007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7"/>
          </a:p>
          <a:p>
            <a:pPr marL="457200" lvl="0" indent="-3622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-CZ" sz="3007"/>
              <a:t>POMŮCKY DO ŠKOL – 28 projektů v hodnotě 827 063,95 Kč</a:t>
            </a:r>
            <a:endParaRPr sz="3007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7"/>
          </a:p>
          <a:p>
            <a:pPr marL="457200" lvl="0" indent="-3622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-CZ" sz="3007"/>
              <a:t>PODNIKÁNÍ – 30 projektů v hodnotě 7 378 973,00 Kč</a:t>
            </a:r>
            <a:endParaRPr sz="3007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5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5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17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17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17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17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17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17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17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/>
          </a:p>
        </p:txBody>
      </p:sp>
      <p:pic>
        <p:nvPicPr>
          <p:cNvPr id="163" name="Google Shape;16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900" y="3491625"/>
            <a:ext cx="3746058" cy="24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1724" y="3431950"/>
            <a:ext cx="3408548" cy="255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80050" y="3461775"/>
            <a:ext cx="3337870" cy="249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1533</Words>
  <Application>Microsoft Office PowerPoint</Application>
  <PresentationFormat>Širokoúhlá obrazovka</PresentationFormat>
  <Paragraphs>268</Paragraphs>
  <Slides>32</Slides>
  <Notes>32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5" baseType="lpstr">
      <vt:lpstr>Arial</vt:lpstr>
      <vt:lpstr>Calibri</vt:lpstr>
      <vt:lpstr>Retrospektiva</vt:lpstr>
      <vt:lpstr>15 LET MAS</vt:lpstr>
      <vt:lpstr>Co je to ta MAS?</vt:lpstr>
      <vt:lpstr>Založení </vt:lpstr>
      <vt:lpstr>Zakladatelé</vt:lpstr>
      <vt:lpstr>Členové </vt:lpstr>
      <vt:lpstr>DOPAD NA ÚZEMÍ</vt:lpstr>
      <vt:lpstr>PODPOROVANÉ OBLASTI </vt:lpstr>
      <vt:lpstr>PODPOROVANÉ OBLASTI </vt:lpstr>
      <vt:lpstr>PODPOROVANÉ OBLASTI </vt:lpstr>
      <vt:lpstr>PODPOROVANÉ OBLASTI </vt:lpstr>
      <vt:lpstr>PODPOROVANÉ OBLASTI </vt:lpstr>
      <vt:lpstr>PODPOROVANÉ OBLASTI </vt:lpstr>
      <vt:lpstr>MAP (místní akční plán na podporu vzdělávání)</vt:lpstr>
      <vt:lpstr>MAP (místní akční plán na podporu vzdělávání)</vt:lpstr>
      <vt:lpstr>MAP II</vt:lpstr>
      <vt:lpstr>CO VZNIKLO</vt:lpstr>
      <vt:lpstr>POMŮCKY DO ŠKOL</vt:lpstr>
      <vt:lpstr>MAP (místní akční plán na podporu vzdělávání)</vt:lpstr>
      <vt:lpstr>FINSKO – finský školský systém JYVÄSKYLÄ, 24. – 28. 10. 2022</vt:lpstr>
      <vt:lpstr>TÁBORY S NAD ORLICÍ + letní kempy</vt:lpstr>
      <vt:lpstr>MINIPROJEKTY</vt:lpstr>
      <vt:lpstr>ŠABLONY PRO NNO</vt:lpstr>
      <vt:lpstr>POMOC UKRAJINA</vt:lpstr>
      <vt:lpstr>UBYTOVÁNÍ </vt:lpstr>
      <vt:lpstr>DOPRAVNÍ HŘIŠTĚ</vt:lpstr>
      <vt:lpstr>NZÚ LIGHT</vt:lpstr>
      <vt:lpstr>PROJEKT VÝLETY PRO ŠKOLY </vt:lpstr>
      <vt:lpstr>PROJEKT OP Zaměstnanost +</vt:lpstr>
      <vt:lpstr>KOMUNITNÍ TÁBORY</vt:lpstr>
      <vt:lpstr>DĚKUJEME </vt:lpstr>
      <vt:lpstr>PODĚKOVÁNÍ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 LET MAS</dc:title>
  <dc:creator>Martina Lorencová</dc:creator>
  <cp:lastModifiedBy>marti</cp:lastModifiedBy>
  <cp:revision>2</cp:revision>
  <dcterms:modified xsi:type="dcterms:W3CDTF">2022-11-22T13:03:24Z</dcterms:modified>
</cp:coreProperties>
</file>