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56"/>
  </p:notesMasterIdLst>
  <p:sldIdLst>
    <p:sldId id="256" r:id="rId2"/>
    <p:sldId id="257" r:id="rId3"/>
    <p:sldId id="258" r:id="rId4"/>
    <p:sldId id="260" r:id="rId5"/>
    <p:sldId id="284" r:id="rId6"/>
    <p:sldId id="261" r:id="rId7"/>
    <p:sldId id="262" r:id="rId8"/>
    <p:sldId id="263" r:id="rId9"/>
    <p:sldId id="264" r:id="rId10"/>
    <p:sldId id="274" r:id="rId11"/>
    <p:sldId id="265" r:id="rId12"/>
    <p:sldId id="266" r:id="rId13"/>
    <p:sldId id="267" r:id="rId14"/>
    <p:sldId id="268" r:id="rId15"/>
    <p:sldId id="269" r:id="rId16"/>
    <p:sldId id="270" r:id="rId17"/>
    <p:sldId id="275" r:id="rId18"/>
    <p:sldId id="276" r:id="rId19"/>
    <p:sldId id="271" r:id="rId20"/>
    <p:sldId id="272" r:id="rId21"/>
    <p:sldId id="306" r:id="rId22"/>
    <p:sldId id="273" r:id="rId23"/>
    <p:sldId id="277" r:id="rId24"/>
    <p:sldId id="289" r:id="rId25"/>
    <p:sldId id="290" r:id="rId26"/>
    <p:sldId id="278" r:id="rId27"/>
    <p:sldId id="279" r:id="rId28"/>
    <p:sldId id="280" r:id="rId29"/>
    <p:sldId id="281" r:id="rId30"/>
    <p:sldId id="283" r:id="rId31"/>
    <p:sldId id="307" r:id="rId32"/>
    <p:sldId id="285" r:id="rId33"/>
    <p:sldId id="286" r:id="rId34"/>
    <p:sldId id="287" r:id="rId35"/>
    <p:sldId id="291" r:id="rId36"/>
    <p:sldId id="292" r:id="rId37"/>
    <p:sldId id="293" r:id="rId38"/>
    <p:sldId id="294" r:id="rId39"/>
    <p:sldId id="295" r:id="rId40"/>
    <p:sldId id="296" r:id="rId41"/>
    <p:sldId id="297" r:id="rId42"/>
    <p:sldId id="308" r:id="rId43"/>
    <p:sldId id="298" r:id="rId44"/>
    <p:sldId id="300" r:id="rId45"/>
    <p:sldId id="301" r:id="rId46"/>
    <p:sldId id="302" r:id="rId47"/>
    <p:sldId id="303" r:id="rId48"/>
    <p:sldId id="304" r:id="rId49"/>
    <p:sldId id="305" r:id="rId50"/>
    <p:sldId id="309" r:id="rId51"/>
    <p:sldId id="310" r:id="rId52"/>
    <p:sldId id="311" r:id="rId53"/>
    <p:sldId id="312" r:id="rId54"/>
    <p:sldId id="314"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8" d="100"/>
          <a:sy n="78" d="100"/>
        </p:scale>
        <p:origin x="91" y="2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7E26F8-FC02-40CB-9839-3688FC04D643}" type="datetimeFigureOut">
              <a:rPr lang="cs-CZ" smtClean="0"/>
              <a:t>06.04.2024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4E997F-5587-4A52-9289-8DAB4328135A}" type="slidenum">
              <a:rPr lang="cs-CZ" smtClean="0"/>
              <a:t>‹#›</a:t>
            </a:fld>
            <a:endParaRPr lang="cs-CZ"/>
          </a:p>
        </p:txBody>
      </p:sp>
    </p:spTree>
    <p:extLst>
      <p:ext uri="{BB962C8B-B14F-4D97-AF65-F5344CB8AC3E}">
        <p14:creationId xmlns:p14="http://schemas.microsoft.com/office/powerpoint/2010/main" val="34351217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04883319-4573-45CA-B683-5A860084E58C}"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63B6425E-2C70-4330-9AD5-03202F0466D6}"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77A7FD6E-1C16-4F2B-9BC3-2FB18AF94297}"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6DC9B661-2562-43BE-8B28-ABEDB518E033}"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6E91CAC6-0E4E-4684-89B3-B422D85E217B}"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smtClean="0"/>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smtClean="0"/>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0BD33CF1-8D5B-40AE-A854-F6A59349C1C5}"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5A75AD6-8E07-4957-A9EF-D345AADCA299}"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smtClean="0"/>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2B555FBE-6B2F-4851-9F13-E0F4A9E4D3F6}"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E5B1D9A5-17EE-4E8E-A7BF-2D268CAEC699}"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smtClean="0"/>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7BBF6DDE-504A-4883-8B43-A0121FCF57D6}" type="datetime1">
              <a:rPr lang="en-US" smtClean="0"/>
              <a:t>4/6/2024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0A7CB75-56A2-40C6-8E16-51A65637F73B}" type="datetime1">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A8DCD927-5E22-40F6-8057-FE1FDFCD3133}" type="datetime1">
              <a:rPr lang="en-US" smtClean="0"/>
              <a:t>4/6/2024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C6DABB5-A61C-4639-973F-F3D3290F5F93}" type="datetime1">
              <a:rPr lang="en-US" smtClean="0"/>
              <a:t>4/6/2024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B2B88A-F727-4893-8F60-77923DA66036}" type="datetime1">
              <a:rPr lang="en-US" smtClean="0"/>
              <a:t>4/6/2024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smtClean="0"/>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D2F33C71-9D9D-42B9-865F-3F9744FE8DA8}" type="datetime1">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721F9B58-F45A-4029-89E3-D736DF24B2B4}" type="datetime1">
              <a:rPr lang="en-US" smtClean="0"/>
              <a:t>4/6/2024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B2A6098-78EA-4A35-BD89-36183FCE3A53}" type="datetime1">
              <a:rPr lang="en-US" smtClean="0"/>
              <a:t>4/6/2024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4.xml.rels><?xml version="1.0" encoding="UTF-8" standalone="yes"?>
<Relationships xmlns="http://schemas.openxmlformats.org/package/2006/relationships"><Relationship Id="rId3" Type="http://schemas.openxmlformats.org/officeDocument/2006/relationships/hyperlink" Target="mailto:iveta.punova@nadorlici.cz" TargetMode="External"/><Relationship Id="rId2" Type="http://schemas.openxmlformats.org/officeDocument/2006/relationships/hyperlink" Target="mailto:martina.lorencova@nadorlici.cz" TargetMode="Externa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cs-CZ" sz="4400" dirty="0">
                <a:solidFill>
                  <a:schemeClr val="accent2">
                    <a:lumMod val="75000"/>
                  </a:schemeClr>
                </a:solidFill>
              </a:rPr>
              <a:t>Výzva č. 1 </a:t>
            </a:r>
            <a:r>
              <a:rPr lang="cs-CZ" sz="4400" dirty="0" smtClean="0">
                <a:solidFill>
                  <a:schemeClr val="accent2">
                    <a:lumMod val="75000"/>
                  </a:schemeClr>
                </a:solidFill>
              </a:rPr>
              <a:t>SZP</a:t>
            </a:r>
            <a:br>
              <a:rPr lang="cs-CZ" sz="4400" dirty="0" smtClean="0">
                <a:solidFill>
                  <a:schemeClr val="accent2">
                    <a:lumMod val="75000"/>
                  </a:schemeClr>
                </a:solidFill>
              </a:rPr>
            </a:br>
            <a:r>
              <a:rPr lang="cs-CZ" sz="4400" dirty="0">
                <a:solidFill>
                  <a:schemeClr val="accent2">
                    <a:lumMod val="75000"/>
                  </a:schemeClr>
                </a:solidFill>
              </a:rPr>
              <a:t/>
            </a:r>
            <a:br>
              <a:rPr lang="cs-CZ" sz="4400" dirty="0">
                <a:solidFill>
                  <a:schemeClr val="accent2">
                    <a:lumMod val="75000"/>
                  </a:schemeClr>
                </a:solidFill>
              </a:rPr>
            </a:br>
            <a:r>
              <a:rPr lang="cs-CZ" sz="2000" dirty="0" smtClean="0">
                <a:solidFill>
                  <a:schemeClr val="accent2">
                    <a:lumMod val="75000"/>
                  </a:schemeClr>
                </a:solidFill>
              </a:rPr>
              <a:t>v rámci intervence 52.77 Strategického plánu SP SZP a v souladu se strategií </a:t>
            </a:r>
            <a:r>
              <a:rPr lang="cs-CZ" sz="2000" dirty="0">
                <a:solidFill>
                  <a:schemeClr val="accent2">
                    <a:lumMod val="75000"/>
                  </a:schemeClr>
                </a:solidFill>
              </a:rPr>
              <a:t>CLLD Společně tvoříme region NAD ORLICÍ</a:t>
            </a:r>
            <a:r>
              <a:rPr lang="cs-CZ" sz="2800" dirty="0">
                <a:solidFill>
                  <a:schemeClr val="accent2">
                    <a:lumMod val="75000"/>
                  </a:schemeClr>
                </a:solidFill>
              </a:rPr>
              <a:t/>
            </a:r>
            <a:br>
              <a:rPr lang="cs-CZ" sz="2800" dirty="0">
                <a:solidFill>
                  <a:schemeClr val="accent2">
                    <a:lumMod val="75000"/>
                  </a:schemeClr>
                </a:solidFill>
              </a:rPr>
            </a:br>
            <a:r>
              <a:rPr lang="cs-CZ" sz="2800" dirty="0">
                <a:latin typeface="Arial Narrow" pitchFamily="34" charset="0"/>
              </a:rPr>
              <a:t/>
            </a:r>
            <a:br>
              <a:rPr lang="cs-CZ" sz="2800" dirty="0">
                <a:latin typeface="Arial Narrow" pitchFamily="34" charset="0"/>
              </a:rPr>
            </a:br>
            <a:r>
              <a:rPr lang="cs-CZ" sz="2800" b="1" dirty="0">
                <a:solidFill>
                  <a:schemeClr val="accent2">
                    <a:lumMod val="75000"/>
                  </a:schemeClr>
                </a:solidFill>
              </a:rPr>
              <a:t>Místní akční skupina NAD ORLICÍ, o.p.s</a:t>
            </a:r>
            <a:r>
              <a:rPr lang="cs-CZ" sz="2800" b="1" dirty="0"/>
              <a:t>.</a:t>
            </a:r>
            <a:br>
              <a:rPr lang="cs-CZ" sz="2800" b="1" dirty="0"/>
            </a:br>
            <a:endParaRPr lang="cs-CZ" sz="2800" dirty="0"/>
          </a:p>
        </p:txBody>
      </p:sp>
      <p:sp>
        <p:nvSpPr>
          <p:cNvPr id="3" name="Podnadpis 2"/>
          <p:cNvSpPr>
            <a:spLocks noGrp="1"/>
          </p:cNvSpPr>
          <p:nvPr>
            <p:ph type="subTitle" idx="1"/>
          </p:nvPr>
        </p:nvSpPr>
        <p:spPr/>
        <p:txBody>
          <a:bodyPr/>
          <a:lstStyle/>
          <a:p>
            <a:endParaRPr lang="cs-CZ" dirty="0"/>
          </a:p>
        </p:txBody>
      </p:sp>
      <p:pic>
        <p:nvPicPr>
          <p:cNvPr id="4"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32077" y="5522143"/>
            <a:ext cx="1762125"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Obrázek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5612631"/>
            <a:ext cx="435927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867706" y="5612631"/>
            <a:ext cx="3479800" cy="71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7136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dirty="0">
                <a:solidFill>
                  <a:schemeClr val="accent2"/>
                </a:solidFill>
              </a:rPr>
              <a:t>Způsobilé výdaje</a:t>
            </a:r>
            <a:endParaRPr lang="cs-CZ" dirty="0">
              <a:solidFill>
                <a:schemeClr val="accent2"/>
              </a:solidFill>
            </a:endParaRPr>
          </a:p>
        </p:txBody>
      </p:sp>
      <p:sp>
        <p:nvSpPr>
          <p:cNvPr id="3" name="Zástupný symbol pro obsah 2"/>
          <p:cNvSpPr>
            <a:spLocks noGrp="1"/>
          </p:cNvSpPr>
          <p:nvPr>
            <p:ph idx="1"/>
          </p:nvPr>
        </p:nvSpPr>
        <p:spPr>
          <a:xfrm>
            <a:off x="677334" y="1651819"/>
            <a:ext cx="8596668" cy="4754668"/>
          </a:xfrm>
        </p:spPr>
        <p:txBody>
          <a:bodyPr/>
          <a:lstStyle/>
          <a:p>
            <a:pPr>
              <a:buFont typeface="Wingdings" panose="05000000000000000000" pitchFamily="2" charset="2"/>
              <a:buChar char="Ø"/>
            </a:pPr>
            <a:r>
              <a:rPr lang="cs-CZ" dirty="0" smtClean="0"/>
              <a:t>Dotaci lze poskytnout na investice, tj. na výdaje na výstavbu nebo zhodnocení movitého majetku, nákup nových strojů a vybavení (lze akceptovat i pořízení drobného dlouhodobého hmotného majetku), v případě FICHE 5 a 6 lze podpořit i neinvestiční výdaje</a:t>
            </a:r>
          </a:p>
          <a:p>
            <a:pPr>
              <a:buFont typeface="Wingdings" panose="05000000000000000000" pitchFamily="2" charset="2"/>
              <a:buChar char="Ø"/>
            </a:pPr>
            <a:r>
              <a:rPr lang="cs-CZ" dirty="0" smtClean="0"/>
              <a:t>V případě stavebních výdajů lze poskytnout dotaci i na obecné náklady spojené s přípravou a realizací projektu (dokumentace ke stavebnímu řízení, odborné posudky, položkové rozpočty a další) – max. 7 </a:t>
            </a:r>
            <a:r>
              <a:rPr lang="cs-CZ" dirty="0"/>
              <a:t>%</a:t>
            </a:r>
            <a:r>
              <a:rPr lang="cs-CZ" dirty="0" smtClean="0"/>
              <a:t> způsobilých stavebních výdajů, ze kterých je stanovena dotace</a:t>
            </a:r>
          </a:p>
          <a:p>
            <a:pPr>
              <a:buFont typeface="Wingdings" panose="05000000000000000000" pitchFamily="2" charset="2"/>
              <a:buChar char="Ø"/>
            </a:pPr>
            <a:r>
              <a:rPr lang="cs-CZ" dirty="0"/>
              <a:t>Veškeré způsobilé výdaje, ze kterých je stanovena dotace musí být přiměřené a musí být vynaloženy v souladu s principy </a:t>
            </a:r>
            <a:r>
              <a:rPr lang="cs-CZ" b="1" dirty="0"/>
              <a:t>hospodárnosti, účelnosti,  efektivnosti, potřebnosti a proveditelnosti</a:t>
            </a:r>
            <a:endParaRPr lang="cs-CZ" altLang="cs-CZ" sz="1400" dirty="0"/>
          </a:p>
          <a:p>
            <a:pPr>
              <a:buFont typeface="Wingdings" panose="05000000000000000000" pitchFamily="2" charset="2"/>
              <a:buChar char="Ø"/>
            </a:pP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817513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chemeClr val="accent2"/>
                </a:solidFill>
              </a:rPr>
              <a:t>Výše způsobilých výdajů </a:t>
            </a:r>
            <a:endParaRPr lang="cs-CZ" dirty="0"/>
          </a:p>
        </p:txBody>
      </p:sp>
      <p:sp>
        <p:nvSpPr>
          <p:cNvPr id="3" name="Zástupný symbol pro obsah 2"/>
          <p:cNvSpPr>
            <a:spLocks noGrp="1"/>
          </p:cNvSpPr>
          <p:nvPr>
            <p:ph idx="1"/>
          </p:nvPr>
        </p:nvSpPr>
        <p:spPr>
          <a:xfrm>
            <a:off x="677334" y="1435511"/>
            <a:ext cx="8596668" cy="4605852"/>
          </a:xfrm>
        </p:spPr>
        <p:txBody>
          <a:bodyPr/>
          <a:lstStyle/>
          <a:p>
            <a:pPr algn="just">
              <a:buFont typeface="Wingdings" panose="05000000000000000000" pitchFamily="2" charset="2"/>
              <a:buChar char="Ø"/>
              <a:defRPr/>
            </a:pPr>
            <a:r>
              <a:rPr lang="cs-CZ" altLang="cs-CZ" dirty="0" smtClean="0"/>
              <a:t>Uznatelné </a:t>
            </a:r>
            <a:r>
              <a:rPr lang="cs-CZ" altLang="cs-CZ" dirty="0"/>
              <a:t>jsou výdaje, které, vznikly </a:t>
            </a:r>
            <a:r>
              <a:rPr lang="cs-CZ" altLang="cs-CZ" b="1" dirty="0"/>
              <a:t>nejdříve ke dni </a:t>
            </a:r>
            <a:r>
              <a:rPr lang="cs-CZ" altLang="cs-CZ" b="1" dirty="0" smtClean="0"/>
              <a:t>registrace </a:t>
            </a:r>
            <a:r>
              <a:rPr lang="cs-CZ" altLang="cs-CZ" b="1" dirty="0"/>
              <a:t>Žádosti o dotaci na MAS </a:t>
            </a:r>
            <a:r>
              <a:rPr lang="cs-CZ" altLang="cs-CZ" dirty="0"/>
              <a:t>a byly skutečně uhrazeny nejpozději do data předložení Žádosti o platbu. </a:t>
            </a:r>
          </a:p>
          <a:p>
            <a:pPr algn="just">
              <a:buFont typeface="Wingdings" panose="05000000000000000000" pitchFamily="2" charset="2"/>
              <a:buChar char="Ø"/>
              <a:defRPr/>
            </a:pPr>
            <a:r>
              <a:rPr lang="cs-CZ" dirty="0"/>
              <a:t>Dodatečné </a:t>
            </a:r>
            <a:r>
              <a:rPr lang="cs-CZ" dirty="0"/>
              <a:t>navýšení procenta a/nebo výše dotace ze strany žadatele není </a:t>
            </a:r>
            <a:r>
              <a:rPr lang="cs-CZ" dirty="0" smtClean="0"/>
              <a:t>možné</a:t>
            </a:r>
          </a:p>
          <a:p>
            <a:pPr algn="just">
              <a:buFont typeface="Wingdings" panose="05000000000000000000" pitchFamily="2" charset="2"/>
              <a:buChar char="Ø"/>
            </a:pPr>
            <a:r>
              <a:rPr lang="cs-CZ" altLang="cs-CZ" dirty="0"/>
              <a:t>způsobilé výdaje, ze kterých je stanovena dotace, jsou realizovány/vynaloženy následující formou:</a:t>
            </a:r>
          </a:p>
          <a:p>
            <a:pPr algn="just">
              <a:buFont typeface="Arial" panose="020B0604020202020204" pitchFamily="34" charset="0"/>
              <a:buChar char="•"/>
            </a:pPr>
            <a:r>
              <a:rPr lang="cs-CZ" altLang="cs-CZ" i="1" dirty="0"/>
              <a:t>bezhotovostní platba </a:t>
            </a:r>
            <a:r>
              <a:rPr lang="cs-CZ" altLang="cs-CZ" dirty="0"/>
              <a:t>- Úhrada předmětu projektu musí být vždy provedena prostřednictvím bankovního účtu, který je ve </a:t>
            </a:r>
            <a:r>
              <a:rPr lang="cs-CZ" altLang="cs-CZ" b="1" dirty="0"/>
              <a:t>vlastnictví žadatele</a:t>
            </a:r>
          </a:p>
          <a:p>
            <a:pPr algn="just">
              <a:buFont typeface="Arial" panose="020B0604020202020204" pitchFamily="34" charset="0"/>
              <a:buChar char="•"/>
            </a:pPr>
            <a:r>
              <a:rPr lang="cs-CZ" altLang="cs-CZ" i="1" dirty="0"/>
              <a:t>hotovostní platba </a:t>
            </a:r>
            <a:r>
              <a:rPr lang="cs-CZ" altLang="cs-CZ" dirty="0"/>
              <a:t>-  max. výše 100 000,00 Kč/projekt</a:t>
            </a:r>
          </a:p>
          <a:p>
            <a:pPr algn="just">
              <a:buFont typeface="Wingdings" panose="05000000000000000000" pitchFamily="2" charset="2"/>
              <a:buChar char="Ø"/>
              <a:defRPr/>
            </a:pP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11</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5873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chemeClr val="accent2"/>
                </a:solidFill>
              </a:rPr>
              <a:t>Nezpůsobilé výdaje pro všechny </a:t>
            </a:r>
            <a:r>
              <a:rPr lang="cs-CZ" dirty="0" err="1">
                <a:solidFill>
                  <a:schemeClr val="accent2"/>
                </a:solidFill>
              </a:rPr>
              <a:t>Fiche</a:t>
            </a:r>
            <a:endParaRPr lang="cs-CZ" dirty="0"/>
          </a:p>
        </p:txBody>
      </p:sp>
      <p:sp>
        <p:nvSpPr>
          <p:cNvPr id="3" name="Zástupný symbol pro obsah 2"/>
          <p:cNvSpPr>
            <a:spLocks noGrp="1"/>
          </p:cNvSpPr>
          <p:nvPr>
            <p:ph idx="1"/>
          </p:nvPr>
        </p:nvSpPr>
        <p:spPr>
          <a:xfrm>
            <a:off x="677334" y="1626577"/>
            <a:ext cx="8596668" cy="4414785"/>
          </a:xfrm>
        </p:spPr>
        <p:txBody>
          <a:bodyPr/>
          <a:lstStyle/>
          <a:p>
            <a:pPr>
              <a:buFont typeface="Arial" panose="020B0604020202020204" pitchFamily="34" charset="0"/>
              <a:buChar char="•"/>
              <a:defRPr/>
            </a:pPr>
            <a:r>
              <a:rPr lang="cs-CZ" altLang="cs-CZ" b="1" dirty="0"/>
              <a:t>pořízení použitého movitého majetku </a:t>
            </a:r>
            <a:r>
              <a:rPr lang="cs-CZ" altLang="cs-CZ" dirty="0"/>
              <a:t>(vyroben v období tří let před rokem podání Žádosti o dotaci na MAS a nebyl používán)</a:t>
            </a:r>
          </a:p>
          <a:p>
            <a:pPr>
              <a:buFont typeface="Arial" panose="020B0604020202020204" pitchFamily="34" charset="0"/>
              <a:buChar char="•"/>
              <a:defRPr/>
            </a:pPr>
            <a:r>
              <a:rPr lang="cs-CZ" altLang="cs-CZ" dirty="0"/>
              <a:t>v případě zemědělských investic </a:t>
            </a:r>
            <a:r>
              <a:rPr lang="cs-CZ" altLang="cs-CZ" b="1" dirty="0"/>
              <a:t>nákup platebních nároků, zemědělských produkčních práv, nákup zvířat, </a:t>
            </a:r>
            <a:r>
              <a:rPr lang="cs-CZ" b="1" dirty="0"/>
              <a:t>osiv, sadby, krmiv, hnojiv a prostředků na ochranu rostlin, </a:t>
            </a:r>
            <a:r>
              <a:rPr lang="cs-CZ" altLang="cs-CZ" b="1" dirty="0"/>
              <a:t>jednoletých rostlin a jejich vysazování </a:t>
            </a:r>
          </a:p>
          <a:p>
            <a:pPr>
              <a:buFont typeface="Arial" panose="020B0604020202020204" pitchFamily="34" charset="0"/>
              <a:buChar char="•"/>
              <a:defRPr/>
            </a:pPr>
            <a:r>
              <a:rPr lang="cs-CZ" altLang="cs-CZ" b="1" dirty="0"/>
              <a:t>daň z přidané hodnoty </a:t>
            </a:r>
            <a:r>
              <a:rPr lang="cs-CZ" altLang="cs-CZ" dirty="0"/>
              <a:t>u plátců DPH za předpokladu, že si mohou DPH nárokovat u finančního úřadu</a:t>
            </a:r>
          </a:p>
          <a:p>
            <a:pPr>
              <a:buFont typeface="Arial" panose="020B0604020202020204" pitchFamily="34" charset="0"/>
              <a:buChar char="•"/>
              <a:defRPr/>
            </a:pPr>
            <a:r>
              <a:rPr lang="cs-CZ" altLang="cs-CZ" dirty="0"/>
              <a:t>prosté </a:t>
            </a:r>
            <a:r>
              <a:rPr lang="cs-CZ" altLang="cs-CZ" b="1" dirty="0"/>
              <a:t>nahrazení investice </a:t>
            </a:r>
          </a:p>
          <a:p>
            <a:pPr>
              <a:buFont typeface="Arial" panose="020B0604020202020204" pitchFamily="34" charset="0"/>
              <a:buChar char="•"/>
              <a:defRPr/>
            </a:pPr>
            <a:r>
              <a:rPr lang="cs-CZ" altLang="cs-CZ" b="1" dirty="0" smtClean="0"/>
              <a:t>technologie </a:t>
            </a:r>
            <a:r>
              <a:rPr lang="cs-CZ" altLang="cs-CZ" b="1" dirty="0"/>
              <a:t>sloužící k výrobě elektrické </a:t>
            </a:r>
            <a:r>
              <a:rPr lang="cs-CZ" altLang="cs-CZ" b="1" dirty="0" smtClean="0"/>
              <a:t>energie</a:t>
            </a:r>
            <a:endParaRPr lang="cs-CZ" altLang="cs-CZ" b="1" dirty="0"/>
          </a:p>
          <a:p>
            <a:pPr>
              <a:buFont typeface="Arial" panose="020B0604020202020204" pitchFamily="34" charset="0"/>
              <a:buChar char="•"/>
              <a:defRPr/>
            </a:pPr>
            <a:r>
              <a:rPr lang="cs-CZ" altLang="cs-CZ" b="1" dirty="0"/>
              <a:t>inženýrské sítě, intervenční sklady</a:t>
            </a:r>
          </a:p>
          <a:p>
            <a:pPr>
              <a:buFont typeface="Arial" panose="020B0604020202020204" pitchFamily="34" charset="0"/>
              <a:buChar char="•"/>
              <a:defRPr/>
            </a:pPr>
            <a:r>
              <a:rPr lang="cs-CZ" altLang="cs-CZ" b="1" dirty="0"/>
              <a:t>Investice do zalesňování, chovu včel, klecových chovů</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12</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285158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solidFill>
              </a:rPr>
              <a:t>Nezpůsobilé výdaje pro všechny </a:t>
            </a:r>
            <a:r>
              <a:rPr lang="cs-CZ" dirty="0" err="1">
                <a:solidFill>
                  <a:schemeClr val="accent2"/>
                </a:solidFill>
              </a:rPr>
              <a:t>Fiche</a:t>
            </a:r>
            <a:endParaRPr lang="cs-CZ" dirty="0"/>
          </a:p>
        </p:txBody>
      </p:sp>
      <p:sp>
        <p:nvSpPr>
          <p:cNvPr id="3" name="Zástupný symbol pro obsah 2"/>
          <p:cNvSpPr>
            <a:spLocks noGrp="1"/>
          </p:cNvSpPr>
          <p:nvPr>
            <p:ph idx="1"/>
          </p:nvPr>
        </p:nvSpPr>
        <p:spPr>
          <a:xfrm>
            <a:off x="677334" y="1837593"/>
            <a:ext cx="8596668" cy="4203770"/>
          </a:xfrm>
        </p:spPr>
        <p:txBody>
          <a:bodyPr/>
          <a:lstStyle/>
          <a:p>
            <a:pPr>
              <a:buFont typeface="Arial" panose="020B0604020202020204" pitchFamily="34" charset="0"/>
              <a:buChar char="•"/>
            </a:pPr>
            <a:r>
              <a:rPr lang="cs-CZ" altLang="cs-CZ" b="1" dirty="0"/>
              <a:t>bioplynové </a:t>
            </a:r>
            <a:r>
              <a:rPr lang="cs-CZ" altLang="cs-CZ" b="1" dirty="0" smtClean="0"/>
              <a:t>stanice </a:t>
            </a:r>
            <a:r>
              <a:rPr lang="pt-BR" altLang="cs-CZ" dirty="0"/>
              <a:t>a stavby s ní provozně spjaté </a:t>
            </a:r>
            <a:endParaRPr lang="cs-CZ" altLang="cs-CZ" dirty="0"/>
          </a:p>
          <a:p>
            <a:pPr>
              <a:buFont typeface="Arial" panose="020B0604020202020204" pitchFamily="34" charset="0"/>
              <a:buChar char="•"/>
            </a:pPr>
            <a:r>
              <a:rPr lang="cs-CZ" altLang="cs-CZ" b="1" dirty="0" smtClean="0"/>
              <a:t>závlahové systémy a </a:t>
            </a:r>
            <a:r>
              <a:rPr lang="cs-CZ" altLang="cs-CZ" b="1" dirty="0"/>
              <a:t>studny </a:t>
            </a:r>
            <a:r>
              <a:rPr lang="cs-CZ" altLang="cs-CZ" dirty="0"/>
              <a:t>včetně průzkumných vrtů</a:t>
            </a:r>
          </a:p>
          <a:p>
            <a:pPr>
              <a:buFont typeface="Arial" panose="020B0604020202020204" pitchFamily="34" charset="0"/>
              <a:buChar char="•"/>
            </a:pPr>
            <a:r>
              <a:rPr lang="cs-CZ" altLang="cs-CZ" dirty="0"/>
              <a:t>n</a:t>
            </a:r>
            <a:r>
              <a:rPr lang="cs-CZ" altLang="cs-CZ" dirty="0" smtClean="0"/>
              <a:t>ákup </a:t>
            </a:r>
            <a:r>
              <a:rPr lang="cs-CZ" altLang="cs-CZ" dirty="0"/>
              <a:t>dopravních prostředků určených zejména pro osobní přepravu (</a:t>
            </a:r>
            <a:r>
              <a:rPr lang="cs-CZ" altLang="cs-CZ" b="1" dirty="0"/>
              <a:t>vozidla kategorie M</a:t>
            </a:r>
            <a:r>
              <a:rPr lang="cs-CZ" altLang="cs-CZ" dirty="0"/>
              <a:t>)</a:t>
            </a:r>
          </a:p>
          <a:p>
            <a:pPr>
              <a:buFont typeface="Arial" panose="020B0604020202020204" pitchFamily="34" charset="0"/>
              <a:buChar char="•"/>
            </a:pPr>
            <a:r>
              <a:rPr lang="cs-CZ" altLang="cs-CZ" b="1" dirty="0" smtClean="0"/>
              <a:t>provozní </a:t>
            </a:r>
            <a:r>
              <a:rPr lang="cs-CZ" altLang="cs-CZ" b="1" dirty="0"/>
              <a:t>náklady včetně spotřebního materiálu</a:t>
            </a:r>
          </a:p>
          <a:p>
            <a:pPr>
              <a:buFont typeface="Arial" panose="020B0604020202020204" pitchFamily="34" charset="0"/>
              <a:buChar char="•"/>
            </a:pPr>
            <a:r>
              <a:rPr lang="cs-CZ" altLang="cs-CZ" dirty="0" smtClean="0"/>
              <a:t>technologie </a:t>
            </a:r>
            <a:r>
              <a:rPr lang="cs-CZ" altLang="cs-CZ" dirty="0"/>
              <a:t>pro zpracování vinných hroznů (dále viz. </a:t>
            </a:r>
            <a:r>
              <a:rPr lang="cs-CZ" altLang="cs-CZ" dirty="0"/>
              <a:t>pravidla)</a:t>
            </a:r>
          </a:p>
          <a:p>
            <a:pPr>
              <a:buFont typeface="Arial" panose="020B0604020202020204" pitchFamily="34" charset="0"/>
              <a:buChar char="•"/>
            </a:pPr>
            <a:r>
              <a:rPr lang="cs-CZ" altLang="cs-CZ" dirty="0" smtClean="0"/>
              <a:t>technologie </a:t>
            </a:r>
            <a:r>
              <a:rPr lang="cs-CZ" altLang="cs-CZ" dirty="0"/>
              <a:t>zpracování medu </a:t>
            </a:r>
            <a:r>
              <a:rPr lang="cs-CZ" altLang="cs-CZ" dirty="0" err="1" smtClean="0"/>
              <a:t>uvedene</a:t>
            </a:r>
            <a:r>
              <a:rPr lang="cs-CZ" altLang="cs-CZ" dirty="0" smtClean="0"/>
              <a:t> </a:t>
            </a:r>
            <a:r>
              <a:rPr lang="cs-CZ" altLang="cs-CZ" dirty="0"/>
              <a:t>v příloze č.5-8 </a:t>
            </a:r>
            <a:r>
              <a:rPr lang="cs-CZ" altLang="cs-CZ" dirty="0" smtClean="0"/>
              <a:t>nařízení vlády č.53/2023 Sb.</a:t>
            </a:r>
            <a:endParaRPr lang="cs-CZ" altLang="cs-CZ" dirty="0"/>
          </a:p>
          <a:p>
            <a:pPr>
              <a:buFont typeface="Arial" panose="020B0604020202020204" pitchFamily="34" charset="0"/>
              <a:buChar char="•"/>
            </a:pPr>
            <a:r>
              <a:rPr lang="cs-CZ" altLang="cs-CZ" dirty="0" smtClean="0"/>
              <a:t>výdaje </a:t>
            </a:r>
            <a:r>
              <a:rPr lang="cs-CZ" altLang="cs-CZ" dirty="0"/>
              <a:t>týkajících se rybolovu, akvakultury</a:t>
            </a:r>
          </a:p>
          <a:p>
            <a:pPr>
              <a:buFont typeface="Arial" panose="020B0604020202020204" pitchFamily="34" charset="0"/>
              <a:buChar char="•"/>
            </a:pPr>
            <a:r>
              <a:rPr lang="cs-CZ" altLang="cs-CZ" dirty="0" smtClean="0"/>
              <a:t>nákup </a:t>
            </a:r>
            <a:r>
              <a:rPr lang="cs-CZ" altLang="cs-CZ" dirty="0"/>
              <a:t>nemovitostí</a:t>
            </a:r>
            <a:endParaRPr lang="cs-CZ" alt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13</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346572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Životní </a:t>
            </a:r>
            <a:r>
              <a:rPr lang="cs-CZ" dirty="0">
                <a:solidFill>
                  <a:schemeClr val="accent2"/>
                </a:solidFill>
              </a:rPr>
              <a:t>cyklus</a:t>
            </a:r>
            <a:r>
              <a:rPr lang="cs-CZ" dirty="0">
                <a:solidFill>
                  <a:schemeClr val="accent2"/>
                </a:solidFill>
              </a:rPr>
              <a:t> žádosti</a:t>
            </a:r>
            <a:endParaRPr lang="cs-CZ" dirty="0">
              <a:solidFill>
                <a:schemeClr val="accent2"/>
              </a:solidFill>
            </a:endParaRPr>
          </a:p>
        </p:txBody>
      </p:sp>
      <p:sp>
        <p:nvSpPr>
          <p:cNvPr id="3" name="Zástupný symbol pro obsah 2"/>
          <p:cNvSpPr>
            <a:spLocks noGrp="1"/>
          </p:cNvSpPr>
          <p:nvPr>
            <p:ph idx="1"/>
          </p:nvPr>
        </p:nvSpPr>
        <p:spPr>
          <a:xfrm>
            <a:off x="677334" y="1582615"/>
            <a:ext cx="8596668" cy="4458747"/>
          </a:xfrm>
        </p:spPr>
        <p:txBody>
          <a:bodyPr>
            <a:normAutofit/>
          </a:bodyPr>
          <a:lstStyle/>
          <a:p>
            <a:pPr>
              <a:buFont typeface="Wingdings" panose="05000000000000000000" pitchFamily="2" charset="2"/>
              <a:buChar char="Ø"/>
            </a:pPr>
            <a:r>
              <a:rPr lang="cs-CZ" sz="2000" dirty="0"/>
              <a:t>Podání žádosti na MAS (Portál Farmáře) </a:t>
            </a:r>
            <a:endParaRPr lang="cs-CZ" sz="2000" dirty="0" smtClean="0"/>
          </a:p>
          <a:p>
            <a:pPr lvl="1">
              <a:buFont typeface="Wingdings" panose="05000000000000000000" pitchFamily="2" charset="2"/>
              <a:buChar char="Ø"/>
            </a:pPr>
            <a:r>
              <a:rPr lang="cs-CZ" sz="2000" dirty="0" smtClean="0"/>
              <a:t>Administrativní </a:t>
            </a:r>
            <a:r>
              <a:rPr lang="cs-CZ" sz="2000" dirty="0"/>
              <a:t>kontrola MAS </a:t>
            </a:r>
          </a:p>
          <a:p>
            <a:pPr lvl="1">
              <a:buFont typeface="Wingdings" panose="05000000000000000000" pitchFamily="2" charset="2"/>
              <a:buChar char="Ø"/>
            </a:pPr>
            <a:r>
              <a:rPr lang="cs-CZ" sz="2000" dirty="0" smtClean="0"/>
              <a:t>Výběrová </a:t>
            </a:r>
            <a:r>
              <a:rPr lang="cs-CZ" sz="2000" dirty="0"/>
              <a:t>komise </a:t>
            </a:r>
            <a:r>
              <a:rPr lang="cs-CZ" sz="2000" dirty="0" smtClean="0"/>
              <a:t>a Programový výbor MAS</a:t>
            </a:r>
          </a:p>
          <a:p>
            <a:pPr lvl="1">
              <a:buFont typeface="Wingdings" panose="05000000000000000000" pitchFamily="2" charset="2"/>
              <a:buChar char="Ø"/>
            </a:pPr>
            <a:r>
              <a:rPr lang="cs-CZ" sz="2000" dirty="0" smtClean="0"/>
              <a:t>Registrace </a:t>
            </a:r>
            <a:r>
              <a:rPr lang="cs-CZ" sz="2000" dirty="0"/>
              <a:t>na SZIF </a:t>
            </a:r>
          </a:p>
          <a:p>
            <a:pPr lvl="2">
              <a:buFont typeface="Wingdings" panose="05000000000000000000" pitchFamily="2" charset="2"/>
              <a:buChar char="Ø"/>
            </a:pPr>
            <a:r>
              <a:rPr lang="cs-CZ" sz="2000" dirty="0" smtClean="0"/>
              <a:t>Administrativní </a:t>
            </a:r>
            <a:r>
              <a:rPr lang="cs-CZ" sz="2000" dirty="0"/>
              <a:t>kontrola pracovníky SZIF </a:t>
            </a:r>
          </a:p>
          <a:p>
            <a:pPr lvl="2">
              <a:buFont typeface="Wingdings" panose="05000000000000000000" pitchFamily="2" charset="2"/>
              <a:buChar char="Ø"/>
            </a:pPr>
            <a:r>
              <a:rPr lang="cs-CZ" sz="2000" dirty="0" smtClean="0"/>
              <a:t>Vydání </a:t>
            </a:r>
            <a:r>
              <a:rPr lang="cs-CZ" sz="2000" dirty="0"/>
              <a:t>Dohody o poskytnutí dotace </a:t>
            </a:r>
            <a:endParaRPr lang="cs-CZ" sz="2000" dirty="0" smtClean="0"/>
          </a:p>
          <a:p>
            <a:pPr lvl="3">
              <a:buFont typeface="Wingdings" panose="05000000000000000000" pitchFamily="2" charset="2"/>
              <a:buChar char="Ø"/>
            </a:pPr>
            <a:r>
              <a:rPr lang="cs-CZ" sz="2000" dirty="0" smtClean="0"/>
              <a:t>Realizace projektu</a:t>
            </a:r>
          </a:p>
          <a:p>
            <a:pPr lvl="3">
              <a:buFont typeface="Wingdings" panose="05000000000000000000" pitchFamily="2" charset="2"/>
              <a:buChar char="Ø"/>
            </a:pPr>
            <a:r>
              <a:rPr lang="cs-CZ" sz="2000" dirty="0" smtClean="0"/>
              <a:t>Žádost o platbu </a:t>
            </a:r>
          </a:p>
          <a:p>
            <a:pPr lvl="3">
              <a:buFont typeface="Wingdings" panose="05000000000000000000" pitchFamily="2" charset="2"/>
              <a:buChar char="Ø"/>
            </a:pPr>
            <a:r>
              <a:rPr lang="cs-CZ" sz="2000" dirty="0" smtClean="0"/>
              <a:t>Kontrola na místě </a:t>
            </a:r>
          </a:p>
          <a:p>
            <a:pPr lvl="3">
              <a:buFont typeface="Wingdings" panose="05000000000000000000" pitchFamily="2" charset="2"/>
              <a:buChar char="Ø"/>
            </a:pPr>
            <a:r>
              <a:rPr lang="cs-CZ" sz="2000" dirty="0" smtClean="0"/>
              <a:t>Proplacení </a:t>
            </a:r>
            <a:endParaRPr lang="cs-CZ" sz="20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14</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586117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Podání žádosti o dotaci</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Arial" panose="020B0604020202020204" pitchFamily="34" charset="0"/>
              <a:buChar char="•"/>
              <a:defRPr/>
            </a:pPr>
            <a:r>
              <a:rPr lang="cs-CZ" altLang="cs-CZ" dirty="0"/>
              <a:t>Žádost</a:t>
            </a:r>
            <a:r>
              <a:rPr lang="cs-CZ" altLang="cs-CZ" dirty="0"/>
              <a:t> o dotaci </a:t>
            </a:r>
            <a:r>
              <a:rPr lang="cs-CZ" altLang="cs-CZ" dirty="0" smtClean="0"/>
              <a:t>se podává přes P</a:t>
            </a:r>
            <a:r>
              <a:rPr lang="cs-CZ" altLang="cs-CZ" b="1" dirty="0" smtClean="0"/>
              <a:t>ortál </a:t>
            </a:r>
            <a:r>
              <a:rPr lang="cs-CZ" altLang="cs-CZ" b="1" dirty="0"/>
              <a:t>farmáře</a:t>
            </a:r>
          </a:p>
          <a:p>
            <a:pPr marL="0" indent="0">
              <a:buFont typeface="Calibri" panose="020F0502020204030204" pitchFamily="34" charset="0"/>
              <a:buNone/>
              <a:defRPr/>
            </a:pPr>
            <a:endParaRPr lang="cs-CZ" altLang="cs-CZ" b="1" dirty="0"/>
          </a:p>
          <a:p>
            <a:pPr>
              <a:buFont typeface="Arial" panose="020B0604020202020204" pitchFamily="34" charset="0"/>
              <a:buChar char="•"/>
              <a:defRPr/>
            </a:pPr>
            <a:r>
              <a:rPr lang="cs-CZ" altLang="cs-CZ" dirty="0"/>
              <a:t>Žádost o dotaci je možné nejprve bezplatně konzultovat na MAS</a:t>
            </a:r>
          </a:p>
          <a:p>
            <a:pPr marL="0" indent="0">
              <a:buFont typeface="Calibri" panose="020F0502020204030204" pitchFamily="34" charset="0"/>
              <a:buNone/>
              <a:defRPr/>
            </a:pPr>
            <a:endParaRPr lang="cs-CZ" altLang="cs-CZ" dirty="0"/>
          </a:p>
          <a:p>
            <a:pPr>
              <a:buFont typeface="Arial" panose="020B0604020202020204" pitchFamily="34" charset="0"/>
              <a:buChar char="•"/>
              <a:defRPr/>
            </a:pPr>
            <a:r>
              <a:rPr lang="cs-CZ" altLang="cs-CZ" dirty="0"/>
              <a:t>žadatel podává </a:t>
            </a:r>
            <a:r>
              <a:rPr lang="cs-CZ" altLang="cs-CZ" b="1" dirty="0"/>
              <a:t>kompletně vyplněný formulář Žádosti o dotaci vč. požadovaných příloh na MAS přes Portál farmáře</a:t>
            </a:r>
            <a:r>
              <a:rPr lang="cs-CZ" altLang="cs-CZ" dirty="0"/>
              <a:t> – nejpozději k </a:t>
            </a:r>
            <a:r>
              <a:rPr lang="cs-CZ" altLang="cs-CZ" dirty="0" smtClean="0"/>
              <a:t>7.5.2024 </a:t>
            </a:r>
            <a:r>
              <a:rPr lang="cs-CZ" altLang="cs-CZ" dirty="0"/>
              <a:t>do 23:55</a:t>
            </a:r>
          </a:p>
          <a:p>
            <a:pPr marL="0" indent="0">
              <a:buFont typeface="Calibri" panose="020F0502020204030204" pitchFamily="34" charset="0"/>
              <a:buNone/>
              <a:defRPr/>
            </a:pPr>
            <a:r>
              <a:rPr lang="cs-CZ" altLang="cs-CZ" dirty="0"/>
              <a:t>Po 18:00 hod SZIF negarantuje funkčnost. </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15</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062467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Podání žádosti o dotaci</a:t>
            </a:r>
          </a:p>
        </p:txBody>
      </p:sp>
      <p:sp>
        <p:nvSpPr>
          <p:cNvPr id="3" name="Zástupný symbol pro obsah 2"/>
          <p:cNvSpPr>
            <a:spLocks noGrp="1"/>
          </p:cNvSpPr>
          <p:nvPr>
            <p:ph idx="1"/>
          </p:nvPr>
        </p:nvSpPr>
        <p:spPr>
          <a:xfrm>
            <a:off x="677334" y="1553497"/>
            <a:ext cx="8596668" cy="4487865"/>
          </a:xfrm>
        </p:spPr>
        <p:txBody>
          <a:bodyPr>
            <a:normAutofit/>
          </a:bodyPr>
          <a:lstStyle/>
          <a:p>
            <a:pPr>
              <a:buFont typeface="Wingdings" panose="05000000000000000000" pitchFamily="2" charset="2"/>
              <a:buChar char="Ø"/>
            </a:pPr>
            <a:r>
              <a:rPr lang="cs-CZ" sz="2000" dirty="0"/>
              <a:t>Návodná prezentace k procesu podání žádosti je zveřejněna </a:t>
            </a:r>
            <a:r>
              <a:rPr lang="cs-CZ" sz="2000" dirty="0" smtClean="0"/>
              <a:t>na webu </a:t>
            </a:r>
          </a:p>
          <a:p>
            <a:pPr marL="0" indent="0">
              <a:buNone/>
            </a:pPr>
            <a:r>
              <a:rPr lang="cs-CZ" sz="2000" dirty="0" smtClean="0"/>
              <a:t>Nad Orlicí o.p.s. v sekci Výzvy  - SZP</a:t>
            </a:r>
          </a:p>
          <a:p>
            <a:pPr>
              <a:buFont typeface="Wingdings" panose="05000000000000000000" pitchFamily="2" charset="2"/>
              <a:buChar char="Ø"/>
            </a:pPr>
            <a:r>
              <a:rPr lang="cs-CZ" sz="2000" dirty="0" smtClean="0"/>
              <a:t>Do žádosti žadatel popíše:</a:t>
            </a:r>
          </a:p>
          <a:p>
            <a:pPr lvl="1">
              <a:buFont typeface="Arial" panose="020B0604020202020204" pitchFamily="34" charset="0"/>
              <a:buChar char="•"/>
            </a:pPr>
            <a:r>
              <a:rPr lang="cs-CZ" sz="2000" dirty="0" smtClean="0"/>
              <a:t>Stručný popis činnosti žadatele, výchozí stav, zdůvodnění projetu</a:t>
            </a:r>
          </a:p>
          <a:p>
            <a:pPr lvl="1">
              <a:buFont typeface="Arial" panose="020B0604020202020204" pitchFamily="34" charset="0"/>
              <a:buChar char="•"/>
            </a:pPr>
            <a:r>
              <a:rPr lang="cs-CZ" sz="2000" dirty="0" smtClean="0"/>
              <a:t>Výsledky </a:t>
            </a:r>
            <a:r>
              <a:rPr lang="cs-CZ" sz="2000" dirty="0"/>
              <a:t>a přínos projektu pro </a:t>
            </a:r>
            <a:r>
              <a:rPr lang="cs-CZ" sz="2000" dirty="0" smtClean="0"/>
              <a:t>žadatele (skutečný přínos pro žadatele)</a:t>
            </a:r>
          </a:p>
          <a:p>
            <a:pPr lvl="1">
              <a:buFont typeface="Arial" panose="020B0604020202020204" pitchFamily="34" charset="0"/>
              <a:buChar char="•"/>
            </a:pPr>
            <a:r>
              <a:rPr lang="cs-CZ" sz="2000" dirty="0" smtClean="0"/>
              <a:t>Popis </a:t>
            </a:r>
            <a:r>
              <a:rPr lang="cs-CZ" sz="2000" dirty="0"/>
              <a:t>inovativnosti projektu (zda je relevantní) </a:t>
            </a:r>
            <a:endParaRPr lang="cs-CZ" sz="2000" dirty="0" smtClean="0"/>
          </a:p>
          <a:p>
            <a:pPr lvl="1">
              <a:buFont typeface="Arial" panose="020B0604020202020204" pitchFamily="34" charset="0"/>
              <a:buChar char="•"/>
            </a:pPr>
            <a:r>
              <a:rPr lang="cs-CZ" sz="2000" dirty="0"/>
              <a:t>V</a:t>
            </a:r>
            <a:r>
              <a:rPr lang="cs-CZ" sz="2000" dirty="0" smtClean="0"/>
              <a:t>yjádření </a:t>
            </a:r>
            <a:r>
              <a:rPr lang="cs-CZ" sz="2000" dirty="0"/>
              <a:t>žadatele k přidané hodnotě projektu </a:t>
            </a:r>
            <a:r>
              <a:rPr lang="cs-CZ" sz="2000" dirty="0" smtClean="0"/>
              <a:t>(pohled </a:t>
            </a:r>
            <a:r>
              <a:rPr lang="cs-CZ" sz="2000" dirty="0"/>
              <a:t>žadatele jak projekt naplňuje přidanou </a:t>
            </a:r>
            <a:r>
              <a:rPr lang="cs-CZ" sz="2000" dirty="0" smtClean="0"/>
              <a:t>hodnotu)</a:t>
            </a:r>
          </a:p>
          <a:p>
            <a:pPr lvl="1">
              <a:buFont typeface="Arial" panose="020B0604020202020204" pitchFamily="34" charset="0"/>
              <a:buChar char="•"/>
            </a:pPr>
            <a:r>
              <a:rPr lang="cs-CZ" sz="2000" dirty="0" smtClean="0"/>
              <a:t> </a:t>
            </a:r>
            <a:r>
              <a:rPr lang="cs-CZ" sz="2000" dirty="0"/>
              <a:t>Místo realizace –Adresa, </a:t>
            </a:r>
            <a:r>
              <a:rPr lang="cs-CZ" sz="2000" dirty="0" smtClean="0"/>
              <a:t>popis umístění projektu a další dle instruktážního listu</a:t>
            </a:r>
            <a:endParaRPr lang="cs-CZ" sz="20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16</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9840374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2"/>
                </a:solidFill>
              </a:rPr>
              <a:t>Přidaná hodnota</a:t>
            </a:r>
            <a:endParaRPr lang="cs-CZ" dirty="0"/>
          </a:p>
        </p:txBody>
      </p:sp>
      <p:sp>
        <p:nvSpPr>
          <p:cNvPr id="3" name="Zástupný symbol pro obsah 2"/>
          <p:cNvSpPr>
            <a:spLocks noGrp="1"/>
          </p:cNvSpPr>
          <p:nvPr>
            <p:ph idx="1"/>
          </p:nvPr>
        </p:nvSpPr>
        <p:spPr>
          <a:xfrm>
            <a:off x="677334" y="1199535"/>
            <a:ext cx="8596668" cy="4994788"/>
          </a:xfrm>
        </p:spPr>
        <p:txBody>
          <a:bodyPr>
            <a:normAutofit/>
          </a:bodyPr>
          <a:lstStyle/>
          <a:p>
            <a:pPr>
              <a:buFont typeface="Wingdings" panose="05000000000000000000" pitchFamily="2" charset="2"/>
              <a:buChar char="Ø"/>
            </a:pPr>
            <a:r>
              <a:rPr lang="cs-CZ" dirty="0"/>
              <a:t>nově </a:t>
            </a:r>
            <a:r>
              <a:rPr lang="cs-CZ" dirty="0" smtClean="0"/>
              <a:t>má MAS povinnost sledovat zda má </a:t>
            </a:r>
            <a:r>
              <a:rPr lang="cs-CZ" b="1" dirty="0" smtClean="0"/>
              <a:t>projekt přidanou hodnotu pro území MAS</a:t>
            </a:r>
          </a:p>
          <a:p>
            <a:pPr marL="0" indent="0">
              <a:buNone/>
            </a:pPr>
            <a:r>
              <a:rPr lang="cs-CZ" b="1" dirty="0" smtClean="0"/>
              <a:t>Projekt </a:t>
            </a:r>
            <a:r>
              <a:rPr lang="cs-CZ" b="1" dirty="0"/>
              <a:t>má přidanou hodnotu, pokud přináší pro území MAS efekty, které by nepřinesl, pokud by byl realizován </a:t>
            </a:r>
            <a:r>
              <a:rPr lang="cs-CZ" b="1" dirty="0" smtClean="0"/>
              <a:t>z jiné intervence SP SZP</a:t>
            </a:r>
            <a:r>
              <a:rPr lang="cs-CZ" dirty="0" smtClean="0"/>
              <a:t>. </a:t>
            </a:r>
            <a:r>
              <a:rPr lang="cs-CZ" dirty="0" err="1" smtClean="0"/>
              <a:t>Např</a:t>
            </a:r>
            <a:r>
              <a:rPr lang="cs-CZ" dirty="0" smtClean="0"/>
              <a:t>:</a:t>
            </a:r>
          </a:p>
          <a:p>
            <a:pPr>
              <a:buFont typeface="Arial" panose="020B0604020202020204" pitchFamily="34" charset="0"/>
              <a:buChar char="•"/>
            </a:pPr>
            <a:r>
              <a:rPr lang="cs-CZ" dirty="0" smtClean="0"/>
              <a:t>Podpora </a:t>
            </a:r>
            <a:r>
              <a:rPr lang="cs-CZ" dirty="0" err="1"/>
              <a:t>prvožadatelů</a:t>
            </a:r>
            <a:r>
              <a:rPr lang="cs-CZ" dirty="0"/>
              <a:t>, kteří by bez pomoci MAS o dotaci nežádali. Jejich zvýhodnění je navíc důležitým aktivizačním prvkem pro nastartování a prohloubení další spolupráce těchto subjektů s MAS, případně s dalšími partnery v regionu MAS. </a:t>
            </a:r>
            <a:endParaRPr lang="cs-CZ" dirty="0" smtClean="0"/>
          </a:p>
          <a:p>
            <a:pPr>
              <a:buFont typeface="Arial" panose="020B0604020202020204" pitchFamily="34" charset="0"/>
              <a:buChar char="•"/>
            </a:pPr>
            <a:r>
              <a:rPr lang="cs-CZ" dirty="0" smtClean="0"/>
              <a:t>Podpora </a:t>
            </a:r>
            <a:r>
              <a:rPr lang="cs-CZ" dirty="0"/>
              <a:t>inovativních projektů, které přináší nová řešení v místním kontextu</a:t>
            </a:r>
            <a:r>
              <a:rPr lang="cs-CZ" dirty="0" smtClean="0"/>
              <a:t>.</a:t>
            </a:r>
          </a:p>
          <a:p>
            <a:pPr>
              <a:buFont typeface="Arial" panose="020B0604020202020204" pitchFamily="34" charset="0"/>
              <a:buChar char="•"/>
            </a:pPr>
            <a:r>
              <a:rPr lang="cs-CZ" dirty="0" smtClean="0"/>
              <a:t>Sdílení </a:t>
            </a:r>
            <a:r>
              <a:rPr lang="cs-CZ" dirty="0"/>
              <a:t>zkušeností s přípravou a realizací projektu, prezentace zrealizovaných projektů v rámci exkurzí MAS za příklady dobré praxe. </a:t>
            </a:r>
            <a:endParaRPr lang="cs-CZ" dirty="0" smtClean="0"/>
          </a:p>
          <a:p>
            <a:pPr>
              <a:buFont typeface="Arial" panose="020B0604020202020204" pitchFamily="34" charset="0"/>
              <a:buChar char="•"/>
            </a:pPr>
            <a:r>
              <a:rPr lang="cs-CZ" dirty="0" smtClean="0"/>
              <a:t>Zapojování </a:t>
            </a:r>
            <a:r>
              <a:rPr lang="cs-CZ" dirty="0"/>
              <a:t>se do dalších aktivit MAS. </a:t>
            </a:r>
            <a:endParaRPr lang="cs-CZ" dirty="0" smtClean="0"/>
          </a:p>
          <a:p>
            <a:pPr>
              <a:buFont typeface="Arial" panose="020B0604020202020204" pitchFamily="34" charset="0"/>
              <a:buChar char="•"/>
            </a:pPr>
            <a:r>
              <a:rPr lang="cs-CZ" dirty="0" smtClean="0"/>
              <a:t>Šíření </a:t>
            </a:r>
            <a:r>
              <a:rPr lang="cs-CZ" dirty="0"/>
              <a:t>povědomí a společné vize o území MAS. </a:t>
            </a:r>
            <a:endParaRPr lang="cs-CZ" dirty="0" smtClean="0"/>
          </a:p>
          <a:p>
            <a:pPr>
              <a:buFont typeface="Arial" panose="020B0604020202020204" pitchFamily="34" charset="0"/>
              <a:buChar char="•"/>
            </a:pPr>
            <a:r>
              <a:rPr lang="cs-CZ" dirty="0" smtClean="0"/>
              <a:t>Realizací </a:t>
            </a:r>
            <a:r>
              <a:rPr lang="cs-CZ" dirty="0"/>
              <a:t>projektu dojde k podnícení dalších investic či aktivit na území MAS. </a:t>
            </a:r>
            <a:endParaRPr lang="cs-CZ" dirty="0" smtClean="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17</a:t>
            </a:fld>
            <a:endParaRPr lang="en-US" dirty="0"/>
          </a:p>
        </p:txBody>
      </p:sp>
      <p:grpSp>
        <p:nvGrpSpPr>
          <p:cNvPr id="5" name="Skupina 4"/>
          <p:cNvGrpSpPr/>
          <p:nvPr/>
        </p:nvGrpSpPr>
        <p:grpSpPr>
          <a:xfrm>
            <a:off x="677334" y="6223924"/>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324061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2"/>
                </a:solidFill>
              </a:rPr>
              <a:t>Přidaná hodnota a inovace</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a:t>Pro </a:t>
            </a:r>
            <a:r>
              <a:rPr lang="cs-CZ" dirty="0" err="1"/>
              <a:t>Fiche</a:t>
            </a:r>
            <a:r>
              <a:rPr lang="cs-CZ" dirty="0"/>
              <a:t> 5 a 6 není naplnění přidané hodnoty vyžadováno, neboť aktivity této výzvy nelze podpořit z jiných výzev SP SZP</a:t>
            </a:r>
          </a:p>
          <a:p>
            <a:pPr>
              <a:buFont typeface="Wingdings" panose="05000000000000000000" pitchFamily="2" charset="2"/>
              <a:buChar char="Ø"/>
            </a:pPr>
            <a:endParaRPr lang="cs-CZ" dirty="0" smtClean="0"/>
          </a:p>
          <a:p>
            <a:pPr>
              <a:buFont typeface="Wingdings" panose="05000000000000000000" pitchFamily="2" charset="2"/>
              <a:buChar char="Ø"/>
            </a:pPr>
            <a:endParaRPr lang="cs-CZ" dirty="0"/>
          </a:p>
          <a:p>
            <a:pPr>
              <a:buFont typeface="Wingdings" panose="05000000000000000000" pitchFamily="2" charset="2"/>
              <a:buChar char="Ø"/>
            </a:pPr>
            <a:r>
              <a:rPr lang="cs-CZ" dirty="0" smtClean="0"/>
              <a:t>dále MAS sleduje </a:t>
            </a:r>
            <a:r>
              <a:rPr lang="cs-CZ" dirty="0"/>
              <a:t>zda </a:t>
            </a:r>
            <a:r>
              <a:rPr lang="cs-CZ" dirty="0" smtClean="0"/>
              <a:t>je projekt </a:t>
            </a:r>
            <a:r>
              <a:rPr lang="cs-CZ" b="1" dirty="0" smtClean="0"/>
              <a:t>inovativní</a:t>
            </a:r>
          </a:p>
          <a:p>
            <a:pPr>
              <a:buFont typeface="Wingdings" panose="05000000000000000000" pitchFamily="2" charset="2"/>
              <a:buChar char="Ø"/>
            </a:pPr>
            <a:r>
              <a:rPr lang="cs-CZ" dirty="0" smtClean="0"/>
              <a:t>pokud </a:t>
            </a:r>
            <a:r>
              <a:rPr lang="cs-CZ" dirty="0"/>
              <a:t>žadatel cítí, že jeho projekt naplňuje inovativní znaky, může to do </a:t>
            </a:r>
            <a:r>
              <a:rPr lang="cs-CZ" dirty="0" smtClean="0"/>
              <a:t>žádosti </a:t>
            </a:r>
            <a:r>
              <a:rPr lang="cs-CZ" dirty="0"/>
              <a:t>zmínit. </a:t>
            </a:r>
            <a:r>
              <a:rPr lang="cs-CZ" dirty="0" smtClean="0"/>
              <a:t>Není to však </a:t>
            </a:r>
            <a:r>
              <a:rPr lang="cs-CZ" dirty="0"/>
              <a:t>povinné</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18</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661232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Seznam předkládaných příloh (na </a:t>
            </a:r>
            <a:r>
              <a:rPr lang="cs-CZ" dirty="0">
                <a:solidFill>
                  <a:schemeClr val="accent2"/>
                </a:solidFill>
              </a:rPr>
              <a:t>webu)</a:t>
            </a:r>
            <a:endParaRPr lang="cs-CZ" dirty="0">
              <a:solidFill>
                <a:schemeClr val="accent2"/>
              </a:solidFill>
            </a:endParaRPr>
          </a:p>
        </p:txBody>
      </p:sp>
      <p:sp>
        <p:nvSpPr>
          <p:cNvPr id="3" name="Zástupný symbol pro obsah 2"/>
          <p:cNvSpPr>
            <a:spLocks noGrp="1"/>
          </p:cNvSpPr>
          <p:nvPr>
            <p:ph idx="1"/>
          </p:nvPr>
        </p:nvSpPr>
        <p:spPr>
          <a:xfrm>
            <a:off x="677334" y="1769807"/>
            <a:ext cx="8596668" cy="4271556"/>
          </a:xfrm>
        </p:spPr>
        <p:txBody>
          <a:bodyPr>
            <a:normAutofit fontScale="92500" lnSpcReduction="10000"/>
          </a:bodyPr>
          <a:lstStyle/>
          <a:p>
            <a:pPr marL="0" lvl="0" indent="0">
              <a:buNone/>
            </a:pPr>
            <a:r>
              <a:rPr lang="cs-CZ" b="1" u="sng" dirty="0"/>
              <a:t>Doporučené přílohy MAS pro všechny </a:t>
            </a:r>
            <a:r>
              <a:rPr lang="cs-CZ" b="1" u="sng" dirty="0" err="1"/>
              <a:t>Fiche</a:t>
            </a:r>
            <a:r>
              <a:rPr lang="cs-CZ" b="1" u="sng" dirty="0"/>
              <a:t> při registraci žádosti na MAS:  </a:t>
            </a:r>
            <a:endParaRPr lang="cs-CZ" u="sng" dirty="0"/>
          </a:p>
          <a:p>
            <a:pPr>
              <a:buFont typeface="Wingdings" panose="05000000000000000000" pitchFamily="2" charset="2"/>
              <a:buChar char="Ø"/>
            </a:pPr>
            <a:r>
              <a:rPr lang="cs-CZ" dirty="0" smtClean="0"/>
              <a:t>V </a:t>
            </a:r>
            <a:r>
              <a:rPr lang="cs-CZ" dirty="0"/>
              <a:t>případě, že projekt (či jednotlivé části projektu) nepodléhá/jí řízení stavebního úřadu a součástí projektu jsou stavby, stavební úpravy, udržovací práce na stavbách či terénní úpravy, doloží žadatel </a:t>
            </a:r>
            <a:r>
              <a:rPr lang="cs-CZ" b="1" dirty="0"/>
              <a:t>vyjádření stavebního úřadu</a:t>
            </a:r>
            <a:r>
              <a:rPr lang="cs-CZ" dirty="0"/>
              <a:t>, že na daný projekt není zapotřebí stavební povolení, ohlášení stavby ani jiné opatření stavebního úřadu - prostá kopie. </a:t>
            </a:r>
          </a:p>
          <a:p>
            <a:pPr marL="0" indent="0">
              <a:buNone/>
            </a:pPr>
            <a:r>
              <a:rPr lang="cs-CZ" b="1" u="sng" dirty="0" smtClean="0"/>
              <a:t>Nepovinné </a:t>
            </a:r>
            <a:r>
              <a:rPr lang="cs-CZ" b="1" u="sng" dirty="0"/>
              <a:t>přílohy stanovené MAS k </a:t>
            </a:r>
            <a:r>
              <a:rPr lang="cs-CZ" b="1" u="sng" dirty="0" err="1"/>
              <a:t>Fiche</a:t>
            </a:r>
            <a:r>
              <a:rPr lang="cs-CZ" b="1" u="sng" dirty="0"/>
              <a:t> 1:</a:t>
            </a:r>
            <a:endParaRPr lang="cs-CZ" u="sng" dirty="0"/>
          </a:p>
          <a:p>
            <a:pPr>
              <a:buFont typeface="Wingdings" panose="05000000000000000000" pitchFamily="2" charset="2"/>
              <a:buChar char="Ø"/>
            </a:pPr>
            <a:r>
              <a:rPr lang="cs-CZ" dirty="0"/>
              <a:t>Předložení nepovinných příloh nemá vliv na příjem žádosti – má vliv pouze na výši bodového ohodnocení projektu.</a:t>
            </a:r>
          </a:p>
          <a:p>
            <a:pPr lvl="0" fontAlgn="base">
              <a:buFont typeface="Wingdings" panose="05000000000000000000" pitchFamily="2" charset="2"/>
              <a:buChar char="Ø"/>
            </a:pPr>
            <a:r>
              <a:rPr lang="cs-CZ" dirty="0"/>
              <a:t>Certifikát značky kvality k Žádosti o dotaci. Posuzuje se, zda je žadatel držitelem některé ze značek kvality (KLASA, Regionální potravina, Česká potravina, Zaručená tradiční specialita, Chráněné označení původu, Chráněné zeměpisné označení, Biopotravina). Žadatel musí být držitelem značky kvality ke dni podání Žádosti o dotaci.</a:t>
            </a:r>
          </a:p>
          <a:p>
            <a:pPr marL="0" indent="0">
              <a:buNone/>
            </a:pPr>
            <a:r>
              <a:rPr lang="cs-CZ" b="1" dirty="0"/>
              <a:t> </a:t>
            </a: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19</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640844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solidFill>
                  <a:schemeClr val="accent2"/>
                </a:solidFill>
              </a:rPr>
              <a:t>Program</a:t>
            </a:r>
            <a:r>
              <a:rPr lang="cs-CZ" b="1" dirty="0">
                <a:solidFill>
                  <a:schemeClr val="accent2"/>
                </a:solidFill>
              </a:rPr>
              <a:t> </a:t>
            </a:r>
            <a:r>
              <a:rPr lang="cs-CZ" b="1" dirty="0">
                <a:solidFill>
                  <a:schemeClr val="accent2"/>
                </a:solidFill>
              </a:rPr>
              <a:t>semináře</a:t>
            </a:r>
          </a:p>
        </p:txBody>
      </p:sp>
      <p:sp>
        <p:nvSpPr>
          <p:cNvPr id="3" name="Zástupný symbol pro obsah 2"/>
          <p:cNvSpPr>
            <a:spLocks noGrp="1"/>
          </p:cNvSpPr>
          <p:nvPr>
            <p:ph idx="1"/>
          </p:nvPr>
        </p:nvSpPr>
        <p:spPr/>
        <p:txBody>
          <a:bodyPr/>
          <a:lstStyle/>
          <a:p>
            <a:pPr marL="457200" indent="-457200">
              <a:buFont typeface="+mj-lt"/>
              <a:buAutoNum type="arabicParenR"/>
            </a:pPr>
            <a:r>
              <a:rPr lang="cs-CZ" altLang="cs-CZ" b="1" dirty="0"/>
              <a:t>Představení základních parametrů výzvy</a:t>
            </a:r>
          </a:p>
          <a:p>
            <a:pPr marL="457200" indent="-457200">
              <a:buFont typeface="+mj-lt"/>
              <a:buAutoNum type="arabicParenR"/>
            </a:pPr>
            <a:r>
              <a:rPr lang="cs-CZ" altLang="cs-CZ" b="1" dirty="0"/>
              <a:t>Postup podání Žádosti o dotaci na MAS a RO </a:t>
            </a:r>
            <a:r>
              <a:rPr lang="cs-CZ" altLang="cs-CZ" b="1" dirty="0" smtClean="0"/>
              <a:t>SZIF</a:t>
            </a:r>
          </a:p>
          <a:p>
            <a:pPr marL="457200" indent="-457200">
              <a:buFont typeface="+mj-lt"/>
              <a:buAutoNum type="arabicParenR"/>
            </a:pPr>
            <a:r>
              <a:rPr lang="cs-CZ" altLang="cs-CZ" b="1" dirty="0" smtClean="0"/>
              <a:t>Seznam příloh</a:t>
            </a:r>
            <a:endParaRPr lang="cs-CZ" altLang="cs-CZ" b="1" dirty="0"/>
          </a:p>
          <a:p>
            <a:pPr marL="457200" indent="-457200">
              <a:buFont typeface="+mj-lt"/>
              <a:buAutoNum type="arabicParenR"/>
            </a:pPr>
            <a:r>
              <a:rPr lang="cs-CZ" altLang="cs-CZ" b="1" dirty="0" smtClean="0"/>
              <a:t>Veřejné zakázky</a:t>
            </a:r>
          </a:p>
          <a:p>
            <a:pPr marL="457200" indent="-457200">
              <a:buFont typeface="+mj-lt"/>
              <a:buAutoNum type="arabicParenR"/>
            </a:pPr>
            <a:r>
              <a:rPr lang="cs-CZ" altLang="cs-CZ" b="1" dirty="0" smtClean="0"/>
              <a:t>Oblasti </a:t>
            </a:r>
            <a:r>
              <a:rPr lang="cs-CZ" altLang="cs-CZ" b="1" dirty="0"/>
              <a:t>podpory, základní podmínky a preferenční </a:t>
            </a:r>
            <a:r>
              <a:rPr lang="cs-CZ" altLang="cs-CZ" b="1" dirty="0" smtClean="0"/>
              <a:t>kritéria</a:t>
            </a:r>
          </a:p>
          <a:p>
            <a:pPr marL="457200" indent="-457200">
              <a:buFont typeface="+mj-lt"/>
              <a:buAutoNum type="arabicParenR"/>
            </a:pPr>
            <a:r>
              <a:rPr lang="cs-CZ" altLang="cs-CZ" b="1" dirty="0" smtClean="0"/>
              <a:t>Režimy podpory</a:t>
            </a:r>
          </a:p>
          <a:p>
            <a:pPr marL="457200" indent="-457200">
              <a:buFont typeface="+mj-lt"/>
              <a:buAutoNum type="arabicParenR"/>
            </a:pPr>
            <a:endParaRPr lang="cs-CZ" altLang="cs-CZ" b="1" dirty="0" smtClean="0"/>
          </a:p>
          <a:p>
            <a:pPr marL="457200" indent="-457200">
              <a:buFont typeface="+mj-lt"/>
              <a:buAutoNum type="arabicParenR"/>
            </a:pPr>
            <a:endParaRPr lang="cs-CZ" altLang="cs-CZ" b="1" dirty="0"/>
          </a:p>
          <a:p>
            <a:pPr>
              <a:buFont typeface="Wingdings" panose="05000000000000000000" pitchFamily="2" charset="2"/>
              <a:buChar char="§"/>
            </a:pPr>
            <a:endParaRPr lang="cs-CZ" dirty="0"/>
          </a:p>
        </p:txBody>
      </p:sp>
      <p:sp>
        <p:nvSpPr>
          <p:cNvPr id="8" name="Zástupný symbol pro číslo snímku 7"/>
          <p:cNvSpPr>
            <a:spLocks noGrp="1"/>
          </p:cNvSpPr>
          <p:nvPr>
            <p:ph type="sldNum" sz="quarter" idx="12"/>
          </p:nvPr>
        </p:nvSpPr>
        <p:spPr/>
        <p:txBody>
          <a:bodyPr/>
          <a:lstStyle/>
          <a:p>
            <a:fld id="{D57F1E4F-1CFF-5643-939E-217C01CDF565}" type="slidenum">
              <a:rPr lang="en-US" smtClean="0"/>
              <a:pPr/>
              <a:t>2</a:t>
            </a:fld>
            <a:endParaRPr lang="en-US" dirty="0"/>
          </a:p>
        </p:txBody>
      </p:sp>
      <p:grpSp>
        <p:nvGrpSpPr>
          <p:cNvPr id="9" name="Skupina 8"/>
          <p:cNvGrpSpPr/>
          <p:nvPr/>
        </p:nvGrpSpPr>
        <p:grpSpPr>
          <a:xfrm>
            <a:off x="677334" y="5806689"/>
            <a:ext cx="8031921" cy="599798"/>
            <a:chOff x="779427" y="5889116"/>
            <a:chExt cx="8031921" cy="599798"/>
          </a:xfrm>
        </p:grpSpPr>
        <p:pic>
          <p:nvPicPr>
            <p:cNvPr id="10" name="Obrázek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Obrázek 1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Obrázek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2672027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235974"/>
            <a:ext cx="8596668" cy="6170514"/>
          </a:xfrm>
        </p:spPr>
        <p:txBody>
          <a:bodyPr>
            <a:normAutofit/>
          </a:bodyPr>
          <a:lstStyle/>
          <a:p>
            <a:pPr marL="0" indent="0">
              <a:buNone/>
            </a:pPr>
            <a:r>
              <a:rPr lang="cs-CZ" b="1" u="sng" dirty="0"/>
              <a:t>Povinné přílohy pro všechny </a:t>
            </a:r>
            <a:r>
              <a:rPr lang="cs-CZ" b="1" u="sng" dirty="0" err="1"/>
              <a:t>Fiche</a:t>
            </a:r>
            <a:r>
              <a:rPr lang="cs-CZ" b="1" u="sng" dirty="0"/>
              <a:t> při podání žádosti na RO SZIF</a:t>
            </a:r>
            <a:r>
              <a:rPr lang="cs-CZ" b="1" u="sng" dirty="0" smtClean="0"/>
              <a:t>:</a:t>
            </a:r>
          </a:p>
          <a:p>
            <a:endParaRPr lang="cs-CZ" b="1" u="sng" dirty="0"/>
          </a:p>
          <a:p>
            <a:pPr lvl="0">
              <a:buFont typeface="Wingdings" panose="05000000000000000000" pitchFamily="2" charset="2"/>
              <a:buChar char="Ø"/>
            </a:pPr>
            <a:r>
              <a:rPr lang="cs-CZ" dirty="0"/>
              <a:t>V případě, že součástí projektu jsou stavební výdaje, </a:t>
            </a:r>
            <a:r>
              <a:rPr lang="cs-CZ" b="1" dirty="0"/>
              <a:t>fotodokumentace</a:t>
            </a:r>
            <a:r>
              <a:rPr lang="cs-CZ" dirty="0"/>
              <a:t> výchozího stavu před realizací projektu. </a:t>
            </a:r>
          </a:p>
          <a:p>
            <a:pPr lvl="0">
              <a:buFont typeface="Wingdings" panose="05000000000000000000" pitchFamily="2" charset="2"/>
              <a:buChar char="Ø"/>
            </a:pPr>
            <a:r>
              <a:rPr lang="cs-CZ" dirty="0"/>
              <a:t>V případě, že projekt/část projektu podléhá řízení stavebního úřadu, pak ke dni podání na RO SZIF platné a pravomocné (v případě veřejnoprávní smlouvy platné a účinné) odpovídající </a:t>
            </a:r>
            <a:r>
              <a:rPr lang="cs-CZ" b="1" dirty="0"/>
              <a:t>povolení stavebního úřadu</a:t>
            </a:r>
            <a:r>
              <a:rPr lang="cs-CZ" dirty="0"/>
              <a:t> </a:t>
            </a:r>
            <a:endParaRPr lang="cs-CZ" dirty="0" smtClean="0"/>
          </a:p>
          <a:p>
            <a:pPr lvl="0">
              <a:buFont typeface="Wingdings" panose="05000000000000000000" pitchFamily="2" charset="2"/>
              <a:buChar char="Ø"/>
            </a:pPr>
            <a:r>
              <a:rPr lang="cs-CZ" dirty="0" smtClean="0"/>
              <a:t>V případě, že projekt/část projektu podléhá řízení stavebního úřadu, pak stavebním úřadem </a:t>
            </a:r>
            <a:r>
              <a:rPr lang="cs-CZ" b="1" dirty="0" smtClean="0"/>
              <a:t>ověřená projektová dokumentace</a:t>
            </a:r>
            <a:endParaRPr lang="cs-CZ" dirty="0" smtClean="0"/>
          </a:p>
          <a:p>
            <a:pPr lvl="0">
              <a:buFont typeface="Wingdings" panose="05000000000000000000" pitchFamily="2" charset="2"/>
              <a:buChar char="Ø"/>
            </a:pPr>
            <a:r>
              <a:rPr lang="cs-CZ" dirty="0" smtClean="0"/>
              <a:t>U </a:t>
            </a:r>
            <a:r>
              <a:rPr lang="cs-CZ" dirty="0"/>
              <a:t>projektu vyžadujícího posouzení vlivu záměru na životní prostředí dle přílohy č. 1 zákona č. 100/2001 Sb., o posuzování vlivů na životní prostředí a o změně některých souvisejících zákonů (zákon o posuzování vlivů na životní prostředí), ve znění pozdějších předpisů, sdělení k podlimitnímu záměru se závěrem, že předložený záměr nepodléhá zjišťovacímu řízení, nebo závěr zjišťovacího řízení s výrokem, že záměr nepodléhá dalšímu posuzování nebo souhlasné stanovisko příslušného úřadu k posouzení vlivů provedení záměru na životní prostředí. </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20</a:t>
            </a:fld>
            <a:endParaRPr lang="en-US" dirty="0"/>
          </a:p>
        </p:txBody>
      </p:sp>
      <p:grpSp>
        <p:nvGrpSpPr>
          <p:cNvPr id="5" name="Skupina 4"/>
          <p:cNvGrpSpPr/>
          <p:nvPr/>
        </p:nvGrpSpPr>
        <p:grpSpPr>
          <a:xfrm>
            <a:off x="558742" y="625820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957544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176981"/>
          </a:xfrm>
        </p:spPr>
        <p:txBody>
          <a:bodyPr>
            <a:normAutofit fontScale="90000"/>
          </a:bodyPr>
          <a:lstStyle/>
          <a:p>
            <a:endParaRPr lang="cs-CZ" b="1" u="sng" dirty="0"/>
          </a:p>
        </p:txBody>
      </p:sp>
      <p:sp>
        <p:nvSpPr>
          <p:cNvPr id="3" name="Zástupný symbol pro obsah 2"/>
          <p:cNvSpPr>
            <a:spLocks noGrp="1"/>
          </p:cNvSpPr>
          <p:nvPr>
            <p:ph idx="1"/>
          </p:nvPr>
        </p:nvSpPr>
        <p:spPr>
          <a:xfrm>
            <a:off x="677334" y="1297859"/>
            <a:ext cx="8596668" cy="4743504"/>
          </a:xfrm>
        </p:spPr>
        <p:txBody>
          <a:bodyPr/>
          <a:lstStyle/>
          <a:p>
            <a:pPr lvl="0">
              <a:buFont typeface="Wingdings" panose="05000000000000000000" pitchFamily="2" charset="2"/>
              <a:buChar char="Ø"/>
            </a:pPr>
            <a:r>
              <a:rPr lang="cs-CZ" b="1" dirty="0"/>
              <a:t>Souhlasné stanovisko Ministerstva životního prostředí dle závazného vzoru</a:t>
            </a:r>
            <a:r>
              <a:rPr lang="cs-CZ" dirty="0"/>
              <a:t> (viz příloha č. 8 Pravidel pro konečné žadatele), pouze </a:t>
            </a:r>
            <a:r>
              <a:rPr lang="cs-CZ" dirty="0" smtClean="0"/>
              <a:t>u výstavby, rekonstrukce oplocení pastevního areálu nebo chovu vodní drůbeže, lesní a polní cesty, stezky, prvky územního systému ekologické stability, protierozní opatření a neproduktivní infrastruktura v krajině  </a:t>
            </a:r>
            <a:endParaRPr lang="cs-CZ" dirty="0"/>
          </a:p>
          <a:p>
            <a:pPr lvl="0">
              <a:buFont typeface="Wingdings" panose="05000000000000000000" pitchFamily="2" charset="2"/>
              <a:buChar char="Ø"/>
            </a:pPr>
            <a:r>
              <a:rPr lang="cs-CZ" dirty="0"/>
              <a:t>Pokud se jedná o žadatele, který musí pro splnění definice žadatele či režimu podpory spadat do MSP, </a:t>
            </a:r>
            <a:r>
              <a:rPr lang="cs-CZ" b="1" dirty="0"/>
              <a:t>Prohlášení o zařazení podniku do kategorie </a:t>
            </a:r>
            <a:r>
              <a:rPr lang="cs-CZ" b="1" dirty="0" err="1"/>
              <a:t>mikropodniků</a:t>
            </a:r>
            <a:r>
              <a:rPr lang="cs-CZ" b="1" dirty="0"/>
              <a:t>, malých a středních podniků dle vzoru v příloze č. 4 Pravidel pro konečné žadatele</a:t>
            </a:r>
            <a:r>
              <a:rPr lang="cs-CZ" dirty="0"/>
              <a:t> – elektronický formulář přes PF v sekci “Průřezové přílohy”. </a:t>
            </a:r>
          </a:p>
          <a:p>
            <a:pPr lvl="0">
              <a:buFont typeface="Wingdings" panose="05000000000000000000" pitchFamily="2" charset="2"/>
              <a:buChar char="Ø"/>
            </a:pPr>
            <a:r>
              <a:rPr lang="cs-CZ" dirty="0"/>
              <a:t>Identifikace příjemců dotací, u nichž je prokázání vyžadováno – elektronický formulář přes PF  v sekci “Průřezové přílohy”. </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21</a:t>
            </a:fld>
            <a:endParaRPr lang="en-US" dirty="0"/>
          </a:p>
        </p:txBody>
      </p:sp>
    </p:spTree>
    <p:extLst>
      <p:ext uri="{BB962C8B-B14F-4D97-AF65-F5344CB8AC3E}">
        <p14:creationId xmlns:p14="http://schemas.microsoft.com/office/powerpoint/2010/main" val="3881137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Administrativní kontrola a kontrola přijatelnosti Žádosti o dotaci na MAS</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Ø"/>
            </a:pPr>
            <a:r>
              <a:rPr lang="cs-CZ" dirty="0"/>
              <a:t>Po registraci žádosti na MAS provádí MAS administrativní kontrolu -&gt; možnost vrácení žadateli k úpravě </a:t>
            </a:r>
            <a:endParaRPr lang="cs-CZ" dirty="0" smtClean="0"/>
          </a:p>
          <a:p>
            <a:pPr>
              <a:buFont typeface="Wingdings" panose="05000000000000000000" pitchFamily="2" charset="2"/>
              <a:buChar char="Ø"/>
            </a:pPr>
            <a:r>
              <a:rPr lang="cs-CZ" dirty="0" smtClean="0"/>
              <a:t>Následně </a:t>
            </a:r>
            <a:r>
              <a:rPr lang="cs-CZ" dirty="0"/>
              <a:t>žádost prochází procesem hodnocení a </a:t>
            </a:r>
            <a:r>
              <a:rPr lang="cs-CZ" dirty="0" smtClean="0"/>
              <a:t>výběru</a:t>
            </a:r>
          </a:p>
          <a:p>
            <a:pPr>
              <a:buFont typeface="Wingdings" panose="05000000000000000000" pitchFamily="2" charset="2"/>
              <a:buChar char="Ø"/>
            </a:pPr>
            <a:r>
              <a:rPr lang="cs-CZ" dirty="0"/>
              <a:t>Po udělení bodů ze strany MAS/SZIF jsou </a:t>
            </a:r>
            <a:r>
              <a:rPr lang="cs-CZ" b="1" dirty="0"/>
              <a:t>preferenční kritéria závazná po dobu udržitelnosti projektu</a:t>
            </a:r>
          </a:p>
          <a:p>
            <a:pPr>
              <a:buFont typeface="Wingdings" panose="05000000000000000000" pitchFamily="2" charset="2"/>
              <a:buChar char="Ø"/>
            </a:pPr>
            <a:r>
              <a:rPr lang="cs-CZ" dirty="0" smtClean="0"/>
              <a:t> Vybrané </a:t>
            </a:r>
            <a:r>
              <a:rPr lang="cs-CZ" dirty="0"/>
              <a:t>žádosti schvaluje MAS k podpoře (při nedostatku alokace je nepodpoří) </a:t>
            </a:r>
            <a:endParaRPr lang="cs-CZ" dirty="0" smtClean="0"/>
          </a:p>
          <a:p>
            <a:pPr>
              <a:buFont typeface="Wingdings" panose="05000000000000000000" pitchFamily="2" charset="2"/>
              <a:buChar char="Ø"/>
            </a:pPr>
            <a:r>
              <a:rPr lang="cs-CZ" dirty="0" smtClean="0"/>
              <a:t>Následně </a:t>
            </a:r>
            <a:r>
              <a:rPr lang="cs-CZ" dirty="0"/>
              <a:t>MAS předává vybrané podepsané žádosti o dotaci žadateli k zaregistrování na SZIF </a:t>
            </a:r>
            <a:endParaRPr lang="cs-CZ" dirty="0" smtClean="0"/>
          </a:p>
          <a:p>
            <a:pPr>
              <a:buFont typeface="Wingdings" panose="05000000000000000000" pitchFamily="2" charset="2"/>
              <a:buChar char="Ø"/>
            </a:pPr>
            <a:r>
              <a:rPr lang="cs-CZ" dirty="0" smtClean="0"/>
              <a:t>Žadatel </a:t>
            </a:r>
            <a:r>
              <a:rPr lang="cs-CZ" dirty="0"/>
              <a:t>může žádost v každé fázi konzultovat s pracovníky </a:t>
            </a:r>
            <a:r>
              <a:rPr lang="cs-CZ" dirty="0" smtClean="0"/>
              <a:t>MAS</a:t>
            </a:r>
          </a:p>
          <a:p>
            <a:pPr>
              <a:buFont typeface="Wingdings" panose="05000000000000000000" pitchFamily="2" charset="2"/>
              <a:buChar char="Ø"/>
            </a:pPr>
            <a:r>
              <a:rPr lang="cs-CZ" dirty="0" smtClean="0"/>
              <a:t> MAS </a:t>
            </a:r>
            <a:r>
              <a:rPr lang="cs-CZ" dirty="0"/>
              <a:t>provází žadatele celým životním cyklem žádosti</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22</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603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Bodové hodnocení </a:t>
            </a:r>
            <a:endParaRPr lang="cs-CZ" dirty="0">
              <a:solidFill>
                <a:schemeClr val="accent2"/>
              </a:solidFill>
            </a:endParaRPr>
          </a:p>
        </p:txBody>
      </p:sp>
      <p:sp>
        <p:nvSpPr>
          <p:cNvPr id="3" name="Zástupný symbol pro obsah 2"/>
          <p:cNvSpPr>
            <a:spLocks noGrp="1"/>
          </p:cNvSpPr>
          <p:nvPr>
            <p:ph idx="1"/>
          </p:nvPr>
        </p:nvSpPr>
        <p:spPr/>
        <p:txBody>
          <a:bodyPr/>
          <a:lstStyle/>
          <a:p>
            <a:pPr marL="0" indent="0">
              <a:buFont typeface="Calibri" panose="020F0502020204030204" pitchFamily="34" charset="0"/>
              <a:buNone/>
              <a:defRPr/>
            </a:pPr>
            <a:r>
              <a:rPr lang="cs-CZ" altLang="cs-CZ" u="sng" dirty="0">
                <a:solidFill>
                  <a:schemeClr val="tx2"/>
                </a:solidFill>
              </a:rPr>
              <a:t>Žadatelem při podání Žádosti:</a:t>
            </a:r>
          </a:p>
          <a:p>
            <a:pPr>
              <a:buFont typeface="Wingdings" panose="05000000000000000000" pitchFamily="2" charset="2"/>
              <a:buChar char="Ø"/>
              <a:defRPr/>
            </a:pPr>
            <a:r>
              <a:rPr lang="cs-CZ" altLang="cs-CZ" b="1" dirty="0"/>
              <a:t>nemůže být ze strany žadatele/ příjemce </a:t>
            </a:r>
            <a:r>
              <a:rPr lang="cs-CZ" altLang="cs-CZ" dirty="0"/>
              <a:t>dotace </a:t>
            </a:r>
            <a:r>
              <a:rPr lang="cs-CZ" altLang="cs-CZ" b="1" dirty="0"/>
              <a:t>po podání Žádosti o dotaci na MAS jakkoliv měněno a upravováno</a:t>
            </a:r>
            <a:r>
              <a:rPr lang="cs-CZ" altLang="cs-CZ" dirty="0"/>
              <a:t>. </a:t>
            </a:r>
          </a:p>
          <a:p>
            <a:pPr>
              <a:buFont typeface="Wingdings" panose="05000000000000000000" pitchFamily="2" charset="2"/>
              <a:buChar char="Ø"/>
              <a:defRPr/>
            </a:pPr>
            <a:r>
              <a:rPr lang="cs-CZ" altLang="cs-CZ" dirty="0"/>
              <a:t>V případě, že žadatel v Žádosti o dotaci </a:t>
            </a:r>
            <a:r>
              <a:rPr lang="cs-CZ" altLang="cs-CZ" b="1" dirty="0"/>
              <a:t>nevyplní požadované bodové hodnocení </a:t>
            </a:r>
            <a:r>
              <a:rPr lang="cs-CZ" altLang="cs-CZ" dirty="0"/>
              <a:t>konkrétního preferenčního kritéria, pohlíží se na takové kritérium (kritéria), jako by za něj žadatel </a:t>
            </a:r>
            <a:r>
              <a:rPr lang="cs-CZ" altLang="cs-CZ" b="1" dirty="0"/>
              <a:t>body nepožadoval</a:t>
            </a:r>
            <a:r>
              <a:rPr lang="cs-CZ" altLang="cs-CZ" dirty="0"/>
              <a:t>. </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23</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39820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Předmět veřejné zakázky</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altLang="cs-CZ" dirty="0" smtClean="0"/>
              <a:t>dodávky</a:t>
            </a:r>
            <a:endParaRPr lang="cs-CZ" altLang="cs-CZ" dirty="0"/>
          </a:p>
          <a:p>
            <a:pPr>
              <a:buFont typeface="Wingdings" panose="05000000000000000000" pitchFamily="2" charset="2"/>
              <a:buChar char="Ø"/>
            </a:pPr>
            <a:r>
              <a:rPr lang="cs-CZ" altLang="cs-CZ" dirty="0" smtClean="0"/>
              <a:t>služby</a:t>
            </a:r>
            <a:endParaRPr lang="cs-CZ" altLang="cs-CZ" dirty="0"/>
          </a:p>
          <a:p>
            <a:pPr>
              <a:buFont typeface="Wingdings" panose="05000000000000000000" pitchFamily="2" charset="2"/>
              <a:buChar char="Ø"/>
            </a:pPr>
            <a:r>
              <a:rPr lang="cs-CZ" altLang="cs-CZ" dirty="0" smtClean="0"/>
              <a:t>stavební </a:t>
            </a:r>
            <a:r>
              <a:rPr lang="cs-CZ" altLang="cs-CZ" dirty="0"/>
              <a:t>práce</a:t>
            </a:r>
          </a:p>
          <a:p>
            <a:endParaRPr lang="cs-CZ" altLang="cs-CZ" dirty="0"/>
          </a:p>
          <a:p>
            <a:pPr marL="0" indent="0">
              <a:buNone/>
            </a:pPr>
            <a:r>
              <a:rPr lang="cs-CZ" altLang="cs-CZ" dirty="0"/>
              <a:t>Zadavatel (žadatel/příjemce dotace) je povinen ve Smlouvě s dodavatelem nebo v objednávce dohodnout fakturační podmínky tak, aby </a:t>
            </a:r>
            <a:r>
              <a:rPr lang="cs-CZ" altLang="cs-CZ" b="1" dirty="0"/>
              <a:t>fakturace byla prováděna, případně fakturované dodávky, služby a stavební práce členěny způsobem, který umožní zařazení do jednotlivých položek výdajů dle Dohody</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val="40631305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Zadávání zakázek</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Wingdings" panose="05000000000000000000" pitchFamily="2" charset="2"/>
              <a:buChar char="Ø"/>
              <a:defRPr/>
            </a:pPr>
            <a:r>
              <a:rPr lang="cs-CZ" dirty="0"/>
              <a:t>Samostatná zakázka </a:t>
            </a:r>
            <a:r>
              <a:rPr lang="cs-CZ" dirty="0" smtClean="0"/>
              <a:t>– součet </a:t>
            </a:r>
            <a:r>
              <a:rPr lang="cs-CZ" dirty="0"/>
              <a:t>předpokládaných obdobných dodávek, služeb či stavebních prací, které spolu věcně, časově a místně souvisí. </a:t>
            </a:r>
            <a:endParaRPr lang="cs-CZ" dirty="0" smtClean="0"/>
          </a:p>
          <a:p>
            <a:pPr>
              <a:buFont typeface="Wingdings" panose="05000000000000000000" pitchFamily="2" charset="2"/>
              <a:buChar char="Ø"/>
              <a:defRPr/>
            </a:pPr>
            <a:r>
              <a:rPr lang="cs-CZ" dirty="0"/>
              <a:t>Žadatel se řídí Příručkou pro zadávání zakázek na projekty rozvoje venkova v rámci SP SZP na období 2023- 2027 (na webu</a:t>
            </a:r>
            <a:r>
              <a:rPr lang="cs-CZ" dirty="0" smtClean="0"/>
              <a:t>)</a:t>
            </a:r>
          </a:p>
          <a:p>
            <a:pPr>
              <a:buFont typeface="Wingdings" panose="05000000000000000000" pitchFamily="2" charset="2"/>
              <a:buChar char="Ø"/>
              <a:defRPr/>
            </a:pPr>
            <a:r>
              <a:rPr lang="cs-CZ" dirty="0"/>
              <a:t>Pokud jsou dodavatel i žadatel neplátci DPH, posuzuje se nabídka dle konečné nabídnuté ceny dodavatele (ten DPH neodečítá, ani nepřičítá) </a:t>
            </a:r>
          </a:p>
          <a:p>
            <a:pPr>
              <a:buFont typeface="Arial" panose="020B0604020202020204" pitchFamily="34" charset="0"/>
              <a:buChar char="•"/>
              <a:defRPr/>
            </a:pPr>
            <a:endParaRPr lang="cs-CZ" dirty="0"/>
          </a:p>
          <a:p>
            <a:pPr>
              <a:buFont typeface="Arial" panose="020B0604020202020204" pitchFamily="34" charset="0"/>
              <a:buChar char="•"/>
              <a:defRPr/>
            </a:pPr>
            <a:endParaRPr lang="cs-CZ" dirty="0"/>
          </a:p>
          <a:p>
            <a:pPr marL="0" indent="0">
              <a:buFont typeface="Calibri" panose="020F0502020204030204" pitchFamily="34" charset="0"/>
              <a:buNone/>
              <a:defRPr/>
            </a:pP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25</a:t>
            </a:fld>
            <a:endParaRPr lang="en-US" dirty="0"/>
          </a:p>
        </p:txBody>
      </p:sp>
    </p:spTree>
    <p:extLst>
      <p:ext uri="{BB962C8B-B14F-4D97-AF65-F5344CB8AC3E}">
        <p14:creationId xmlns:p14="http://schemas.microsoft.com/office/powerpoint/2010/main" val="28378473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Přímý nákup</a:t>
            </a:r>
            <a:endParaRPr lang="cs-CZ" dirty="0">
              <a:solidFill>
                <a:schemeClr val="accent2"/>
              </a:solidFill>
            </a:endParaRPr>
          </a:p>
        </p:txBody>
      </p:sp>
      <p:sp>
        <p:nvSpPr>
          <p:cNvPr id="3" name="Zástupný symbol pro obsah 2"/>
          <p:cNvSpPr>
            <a:spLocks noGrp="1"/>
          </p:cNvSpPr>
          <p:nvPr>
            <p:ph idx="1"/>
          </p:nvPr>
        </p:nvSpPr>
        <p:spPr>
          <a:xfrm>
            <a:off x="677334" y="1455175"/>
            <a:ext cx="8596668" cy="4586188"/>
          </a:xfrm>
        </p:spPr>
        <p:txBody>
          <a:bodyPr>
            <a:normAutofit lnSpcReduction="10000"/>
          </a:bodyPr>
          <a:lstStyle/>
          <a:p>
            <a:pPr>
              <a:buFont typeface="Wingdings" panose="05000000000000000000" pitchFamily="2" charset="2"/>
              <a:buChar char="Ø"/>
            </a:pPr>
            <a:r>
              <a:rPr lang="cs-CZ" dirty="0" smtClean="0"/>
              <a:t>Přímý </a:t>
            </a:r>
            <a:r>
              <a:rPr lang="cs-CZ" dirty="0"/>
              <a:t>nákup – </a:t>
            </a:r>
            <a:r>
              <a:rPr lang="cs-CZ" b="1" dirty="0"/>
              <a:t>neveřejný zadavatel a dotace ≤ 50 % </a:t>
            </a:r>
            <a:r>
              <a:rPr lang="cs-CZ" dirty="0"/>
              <a:t>Pro žadatele, kteří nejsou veřejným zadavatelem a kteří zároveň obdrží na zakázku dotaci 50 % či méně, se limit pro přímý nákup zvýšil u zakázek na dodávky či služby na 2 mil. Kč bez DPH vč. a u zakázek na stavební práce na 6 mil. Kč bez DPH vč</a:t>
            </a:r>
            <a:r>
              <a:rPr lang="cs-CZ" dirty="0" smtClean="0"/>
              <a:t>.</a:t>
            </a:r>
          </a:p>
          <a:p>
            <a:pPr>
              <a:buFont typeface="Wingdings" panose="05000000000000000000" pitchFamily="2" charset="2"/>
              <a:buChar char="Ø"/>
            </a:pPr>
            <a:r>
              <a:rPr lang="cs-CZ" dirty="0"/>
              <a:t>Přímý nákup - </a:t>
            </a:r>
            <a:r>
              <a:rPr lang="cs-CZ" b="1" dirty="0"/>
              <a:t>veřejný zadavatel nebo zadavatel s dotací &gt; 50 % </a:t>
            </a:r>
            <a:r>
              <a:rPr lang="cs-CZ" dirty="0"/>
              <a:t>Pro veřejné zadavatele a pro žadatele, kteří mají zakázku, na kterou obdrží více jak 50 % dotaci, se limit pro přímý nákup zvýšil na 500.000 Kč bez DPH vč</a:t>
            </a:r>
            <a:r>
              <a:rPr lang="cs-CZ" dirty="0" smtClean="0"/>
              <a:t>.</a:t>
            </a:r>
          </a:p>
          <a:p>
            <a:pPr>
              <a:buFont typeface="Wingdings" panose="05000000000000000000" pitchFamily="2" charset="2"/>
              <a:buChar char="Ø"/>
            </a:pPr>
            <a:r>
              <a:rPr lang="cs-CZ" dirty="0"/>
              <a:t>cena, za kterou přímý nákup realizoval, odpovídá cenám v místě a čase obvyklým. Takovými podklady mohou být např. porovnání srovnatelných produktů, služeb atp. z veřejných nabídek na internetu, ceníkové podklady, z e-mailových nabídek či písemných nabídek získaných jinou cestou. </a:t>
            </a:r>
            <a:endParaRPr lang="cs-CZ" dirty="0" smtClean="0"/>
          </a:p>
          <a:p>
            <a:pPr>
              <a:buFont typeface="Wingdings" panose="05000000000000000000" pitchFamily="2" charset="2"/>
              <a:buChar char="Ø"/>
            </a:pPr>
            <a:r>
              <a:rPr lang="cs-CZ" dirty="0" smtClean="0"/>
              <a:t>V </a:t>
            </a:r>
            <a:r>
              <a:rPr lang="cs-CZ" dirty="0"/>
              <a:t>případě přímého nákupu nepřesahujícím 100 000,- Kč bez DPH lze nahradit smlouvu/objednávku účetním/daňovým dokladem od prodejce</a:t>
            </a:r>
            <a:r>
              <a:rPr lang="cs-CZ" dirty="0" smtClean="0"/>
              <a:t>.</a:t>
            </a:r>
          </a:p>
          <a:p>
            <a:pPr>
              <a:buFont typeface="Wingdings" panose="05000000000000000000" pitchFamily="2" charset="2"/>
              <a:buChar char="Ø"/>
            </a:pPr>
            <a:r>
              <a:rPr lang="cs-CZ" dirty="0"/>
              <a:t>V případě přímého nákupu nepřesahujícím 500.000 Kč bez DPH lze nahradit smlouvu objednávkou.</a:t>
            </a:r>
            <a:endParaRPr lang="cs-CZ" dirty="0" smtClean="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26</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6234567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Cenový marketing</a:t>
            </a:r>
            <a:endParaRPr lang="cs-CZ" dirty="0">
              <a:solidFill>
                <a:schemeClr val="accent2"/>
              </a:solidFill>
            </a:endParaRPr>
          </a:p>
        </p:txBody>
      </p:sp>
      <p:sp>
        <p:nvSpPr>
          <p:cNvPr id="3" name="Zástupný symbol pro obsah 2"/>
          <p:cNvSpPr>
            <a:spLocks noGrp="1"/>
          </p:cNvSpPr>
          <p:nvPr>
            <p:ph idx="1"/>
          </p:nvPr>
        </p:nvSpPr>
        <p:spPr>
          <a:xfrm>
            <a:off x="677334" y="1396181"/>
            <a:ext cx="8596668" cy="4645181"/>
          </a:xfrm>
        </p:spPr>
        <p:txBody>
          <a:bodyPr>
            <a:normAutofit lnSpcReduction="10000"/>
          </a:bodyPr>
          <a:lstStyle/>
          <a:p>
            <a:pPr>
              <a:buFont typeface="Wingdings" panose="05000000000000000000" pitchFamily="2" charset="2"/>
              <a:buChar char="Ø"/>
            </a:pPr>
            <a:r>
              <a:rPr lang="cs-CZ" dirty="0"/>
              <a:t>Cenový marketing </a:t>
            </a:r>
            <a:r>
              <a:rPr lang="cs-CZ" dirty="0" smtClean="0"/>
              <a:t>pro </a:t>
            </a:r>
            <a:r>
              <a:rPr lang="cs-CZ" dirty="0"/>
              <a:t>zakázky </a:t>
            </a:r>
            <a:r>
              <a:rPr lang="cs-CZ" b="1" dirty="0"/>
              <a:t>s hodnotou vyšší než 500.000 Kč bez DPH </a:t>
            </a:r>
            <a:r>
              <a:rPr lang="cs-CZ" dirty="0"/>
              <a:t>a současně nižší nebo rovnou 2/6 mil. Kč bez DPH zůstává pro veřejné zadavatele a pro žadatele, kteří mají zakázku, na kterou obdrží více jak 50 % dotaci povinnost doložit (minimálně) cenový marketing. </a:t>
            </a:r>
            <a:endParaRPr lang="cs-CZ" dirty="0" smtClean="0"/>
          </a:p>
          <a:p>
            <a:pPr>
              <a:buFont typeface="Wingdings" panose="05000000000000000000" pitchFamily="2" charset="2"/>
              <a:buChar char="Ø"/>
            </a:pPr>
            <a:r>
              <a:rPr lang="cs-CZ" dirty="0" smtClean="0"/>
              <a:t>Seznam dokumentace k cenovému marketingu:</a:t>
            </a:r>
          </a:p>
          <a:p>
            <a:pPr>
              <a:buFont typeface="Arial" panose="020B0604020202020204" pitchFamily="34" charset="0"/>
              <a:buChar char="•"/>
            </a:pPr>
            <a:r>
              <a:rPr lang="cs-CZ" dirty="0" smtClean="0"/>
              <a:t>Aktualizovaný formulář Žádosti o dotaci</a:t>
            </a:r>
          </a:p>
          <a:p>
            <a:pPr>
              <a:buFont typeface="Arial" panose="020B0604020202020204" pitchFamily="34" charset="0"/>
              <a:buChar char="•"/>
            </a:pPr>
            <a:r>
              <a:rPr lang="cs-CZ" dirty="0" smtClean="0"/>
              <a:t>podklady pro vytvoření tabulky CM</a:t>
            </a:r>
          </a:p>
          <a:p>
            <a:pPr>
              <a:buFont typeface="Arial" panose="020B0604020202020204" pitchFamily="34" charset="0"/>
              <a:buChar char="•"/>
            </a:pPr>
            <a:r>
              <a:rPr lang="cs-CZ" dirty="0" smtClean="0"/>
              <a:t>tabulku s uvedením alespoň 3 dodavatelů</a:t>
            </a:r>
          </a:p>
          <a:p>
            <a:pPr>
              <a:buFont typeface="Arial" panose="020B0604020202020204" pitchFamily="34" charset="0"/>
              <a:buChar char="•"/>
            </a:pPr>
            <a:r>
              <a:rPr lang="cs-CZ" dirty="0" smtClean="0"/>
              <a:t>smlouva s vybraným dodavatelem</a:t>
            </a:r>
          </a:p>
          <a:p>
            <a:pPr>
              <a:buFont typeface="Arial" panose="020B0604020202020204" pitchFamily="34" charset="0"/>
              <a:buChar char="•"/>
            </a:pPr>
            <a:r>
              <a:rPr lang="cs-CZ" dirty="0" smtClean="0"/>
              <a:t>doklad o neexistenci střetu zájmů (pouze pro veřejného zadavatele</a:t>
            </a:r>
          </a:p>
          <a:p>
            <a:pPr>
              <a:buFont typeface="Arial" panose="020B0604020202020204" pitchFamily="34" charset="0"/>
              <a:buChar char="•"/>
            </a:pPr>
            <a:r>
              <a:rPr lang="cs-CZ" dirty="0" smtClean="0"/>
              <a:t> </a:t>
            </a:r>
            <a:r>
              <a:rPr lang="cs-CZ" dirty="0"/>
              <a:t>Čestné prohlášení vítězného dodavatele, že dodavatel ani kterýkoli z jeho poddodavatelů nespadají mezi subjekty, které jsou v rozporu s mezinárodními sankcemi podle Zákona č. 69/2006 Sb., o provádění mezinárodních sankcí, ve znění pozdějších předpisů.</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27</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01857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Zakázky s předpokládanou hodnotou vyšší než 2/6 mil. Kč bez DPH </a:t>
            </a:r>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a:t>Otevřená výzva – neveřejný zadavatel a dotace ≤ 50 % Žadatelé, kteří nejsou veřejným zadavatelem a kteří zároveň obdrží na zakázku dotaci 50 % či méně, musí u zakázek na dodávky či služby s předpokládanou hodnotou vyšší než 2 mil. Kč bez DPH a u zakázek na stavební práce s předpokládanou hodnotou vyšší než 6 mil. Kč bez DPH, realizovat dle podmínek Příručky výběrové řízení formou otevřené </a:t>
            </a:r>
            <a:r>
              <a:rPr lang="cs-CZ" dirty="0" smtClean="0"/>
              <a:t>výzvy</a:t>
            </a:r>
          </a:p>
          <a:p>
            <a:pPr>
              <a:buFont typeface="Wingdings" panose="05000000000000000000" pitchFamily="2" charset="2"/>
              <a:buChar char="Ø"/>
            </a:pPr>
            <a:r>
              <a:rPr lang="cs-CZ" dirty="0"/>
              <a:t>„ZZVZ“ zakázka - veřejný zadavatel nebo zadavatel s dotací &gt; 50 % Veřejní zadavatelé nebo zadavatelé, kteří mají zakázku, na kterou obdrží více jak 50 % dotaci, musí u zakázek na dodávky či služby s předpokládanou hodnotou vyšší než 2 mil. Kč bez DPH a u zakázek na stavební práce s předpokládanou hodnotou vyšší než 6 mil. Kč bez DPH, realizovat zadávací řízení dle podmínek zákona č. 134/2016 Sb., o zadávání veřejných zakázek, ve znění pozdějších předpisů.</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28</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7521332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Termíny předkládání příloh k zakázkám</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Ø"/>
            </a:pPr>
            <a:r>
              <a:rPr lang="cs-CZ" b="1" dirty="0" smtClean="0"/>
              <a:t>Přímý </a:t>
            </a:r>
            <a:r>
              <a:rPr lang="cs-CZ" b="1" dirty="0"/>
              <a:t>nákup </a:t>
            </a:r>
            <a:r>
              <a:rPr lang="cs-CZ" dirty="0" smtClean="0"/>
              <a:t>–Přílohy </a:t>
            </a:r>
            <a:r>
              <a:rPr lang="cs-CZ" dirty="0"/>
              <a:t>k přímému nákupu jsou dokládány jako součást povinných příloh </a:t>
            </a:r>
            <a:r>
              <a:rPr lang="cs-CZ" b="1" dirty="0"/>
              <a:t>k Žádosti o platbu</a:t>
            </a:r>
            <a:r>
              <a:rPr lang="cs-CZ" dirty="0"/>
              <a:t>. </a:t>
            </a:r>
            <a:endParaRPr lang="cs-CZ" dirty="0" smtClean="0"/>
          </a:p>
          <a:p>
            <a:pPr>
              <a:buFont typeface="Wingdings" panose="05000000000000000000" pitchFamily="2" charset="2"/>
              <a:buChar char="Ø"/>
            </a:pPr>
            <a:r>
              <a:rPr lang="cs-CZ" b="1" dirty="0"/>
              <a:t>Cenový marketing + VŘ v otevřené výzvě </a:t>
            </a:r>
            <a:r>
              <a:rPr lang="cs-CZ" dirty="0" smtClean="0"/>
              <a:t>– Přílohy </a:t>
            </a:r>
            <a:r>
              <a:rPr lang="cs-CZ" dirty="0"/>
              <a:t>k cenovému marketingu jsou dokládány jako součást povinných příloh po podání Žádosti o </a:t>
            </a:r>
            <a:r>
              <a:rPr lang="cs-CZ" dirty="0" smtClean="0"/>
              <a:t>dotaci (do </a:t>
            </a:r>
            <a:r>
              <a:rPr lang="cs-CZ" dirty="0"/>
              <a:t>70. kalendářního dne od finálního data podání Žádosti o dotaci na RO SZIF ve výzvě </a:t>
            </a:r>
            <a:r>
              <a:rPr lang="cs-CZ" dirty="0" smtClean="0"/>
              <a:t>MAS, tj. </a:t>
            </a:r>
            <a:r>
              <a:rPr lang="cs-CZ" b="1" dirty="0" smtClean="0"/>
              <a:t>do 2.10. na MAS a do 9.10.2024 </a:t>
            </a:r>
            <a:r>
              <a:rPr lang="cs-CZ" dirty="0" smtClean="0"/>
              <a:t>na RO SZIF)</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29</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88481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solidFill>
                  <a:schemeClr val="accent2"/>
                </a:solidFill>
              </a:rPr>
              <a:t>Základní</a:t>
            </a:r>
            <a:r>
              <a:rPr lang="cs-CZ" b="1" dirty="0">
                <a:solidFill>
                  <a:schemeClr val="accent2"/>
                </a:solidFill>
              </a:rPr>
              <a:t> údaje k 1. výzvě SZP</a:t>
            </a:r>
            <a:endParaRPr lang="cs-CZ" b="1" dirty="0">
              <a:solidFill>
                <a:schemeClr val="accent2"/>
              </a:solidFill>
            </a:endParaRPr>
          </a:p>
        </p:txBody>
      </p:sp>
      <p:sp>
        <p:nvSpPr>
          <p:cNvPr id="3" name="Zástupný symbol pro obsah 2"/>
          <p:cNvSpPr>
            <a:spLocks noGrp="1"/>
          </p:cNvSpPr>
          <p:nvPr>
            <p:ph idx="1"/>
          </p:nvPr>
        </p:nvSpPr>
        <p:spPr>
          <a:xfrm>
            <a:off x="677334" y="2160589"/>
            <a:ext cx="8596668" cy="3712673"/>
          </a:xfrm>
        </p:spPr>
        <p:txBody>
          <a:bodyPr>
            <a:normAutofit lnSpcReduction="10000"/>
          </a:bodyPr>
          <a:lstStyle/>
          <a:p>
            <a:r>
              <a:rPr lang="cs-CZ" altLang="cs-CZ" b="1" dirty="0"/>
              <a:t>Datum vyhlášení výzvy:</a:t>
            </a:r>
            <a:r>
              <a:rPr lang="cs-CZ" altLang="cs-CZ" dirty="0"/>
              <a:t>				4.4.2024</a:t>
            </a:r>
          </a:p>
          <a:p>
            <a:r>
              <a:rPr lang="cs-CZ" altLang="cs-CZ" b="1" dirty="0"/>
              <a:t>Příjem žádostí na MAS:</a:t>
            </a:r>
            <a:r>
              <a:rPr lang="cs-CZ" altLang="cs-CZ" dirty="0"/>
              <a:t>				4.4. – 7.5.2024</a:t>
            </a:r>
          </a:p>
          <a:p>
            <a:r>
              <a:rPr lang="cs-CZ" altLang="cs-CZ" b="1" dirty="0"/>
              <a:t>Způsob podání žádostí:</a:t>
            </a:r>
            <a:r>
              <a:rPr lang="cs-CZ" altLang="cs-CZ" dirty="0"/>
              <a:t>				Portál farmáře (elektronicky)</a:t>
            </a:r>
          </a:p>
          <a:p>
            <a:r>
              <a:rPr lang="cs-CZ" altLang="cs-CZ" b="1" dirty="0"/>
              <a:t>Registrace na RO SZIF:</a:t>
            </a:r>
            <a:r>
              <a:rPr lang="cs-CZ" altLang="cs-CZ" dirty="0"/>
              <a:t>				</a:t>
            </a:r>
            <a:r>
              <a:rPr lang="cs-CZ" altLang="cs-CZ" dirty="0" smtClean="0"/>
              <a:t>	31.7.2024</a:t>
            </a:r>
            <a:endParaRPr lang="cs-CZ" altLang="cs-CZ" dirty="0"/>
          </a:p>
          <a:p>
            <a:r>
              <a:rPr lang="cs-CZ" altLang="cs-CZ" b="1" dirty="0"/>
              <a:t>Minimální výše způsobilých výdajů:</a:t>
            </a:r>
            <a:r>
              <a:rPr lang="cs-CZ" altLang="cs-CZ" dirty="0"/>
              <a:t>	 	100 000,-Kč</a:t>
            </a:r>
          </a:p>
          <a:p>
            <a:pPr>
              <a:lnSpc>
                <a:spcPct val="100000"/>
              </a:lnSpc>
            </a:pPr>
            <a:r>
              <a:rPr lang="cs-CZ" altLang="cs-CZ" b="1" dirty="0"/>
              <a:t>Maximální výše způsobilých výdajů</a:t>
            </a:r>
            <a:r>
              <a:rPr lang="cs-CZ" altLang="cs-CZ" dirty="0"/>
              <a:t>:	</a:t>
            </a:r>
            <a:r>
              <a:rPr lang="cs-CZ" altLang="cs-CZ" dirty="0" smtClean="0"/>
              <a:t>FICHE 2 a 3 – 2 mil. Kč</a:t>
            </a:r>
          </a:p>
          <a:p>
            <a:pPr marL="0" indent="0">
              <a:lnSpc>
                <a:spcPct val="100000"/>
              </a:lnSpc>
              <a:buNone/>
            </a:pPr>
            <a:r>
              <a:rPr lang="cs-CZ" altLang="cs-CZ" dirty="0"/>
              <a:t>	                                    </a:t>
            </a:r>
            <a:r>
              <a:rPr lang="cs-CZ" altLang="cs-CZ" dirty="0" smtClean="0"/>
              <a:t>				FICHE </a:t>
            </a:r>
            <a:r>
              <a:rPr lang="cs-CZ" altLang="cs-CZ" dirty="0"/>
              <a:t>5 a 6 – 500 tis. Kč</a:t>
            </a:r>
          </a:p>
          <a:p>
            <a:r>
              <a:rPr lang="cs-CZ" altLang="cs-CZ" dirty="0" smtClean="0"/>
              <a:t>Žadatel </a:t>
            </a:r>
            <a:r>
              <a:rPr lang="cs-CZ" altLang="cs-CZ" dirty="0"/>
              <a:t>není oprávněn předkládat projekty s vyšší dotací než je stanovená alokace na danou </a:t>
            </a:r>
            <a:r>
              <a:rPr lang="cs-CZ" altLang="cs-CZ" dirty="0" err="1"/>
              <a:t>Fichi</a:t>
            </a:r>
            <a:r>
              <a:rPr lang="cs-CZ" altLang="cs-CZ" dirty="0"/>
              <a:t>. </a:t>
            </a:r>
            <a:br>
              <a:rPr lang="cs-CZ" altLang="cs-CZ" dirty="0"/>
            </a:br>
            <a:endParaRPr lang="cs-CZ" altLang="cs-CZ" dirty="0"/>
          </a:p>
          <a:p>
            <a:pPr marL="0" indent="0">
              <a:buNone/>
            </a:pPr>
            <a:endParaRPr lang="cs-CZ" dirty="0"/>
          </a:p>
        </p:txBody>
      </p:sp>
      <p:grpSp>
        <p:nvGrpSpPr>
          <p:cNvPr id="9" name="Skupina 8"/>
          <p:cNvGrpSpPr/>
          <p:nvPr/>
        </p:nvGrpSpPr>
        <p:grpSpPr>
          <a:xfrm>
            <a:off x="779427" y="5889116"/>
            <a:ext cx="8031921" cy="599798"/>
            <a:chOff x="779427" y="5889116"/>
            <a:chExt cx="8031921" cy="599798"/>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Obrázek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8" name="Zástupný symbol pro číslo snímku 7"/>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29618288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Personální a majetková propojenost</a:t>
            </a:r>
            <a:endParaRPr lang="cs-CZ" dirty="0">
              <a:solidFill>
                <a:schemeClr val="accent2"/>
              </a:solidFill>
            </a:endParaRPr>
          </a:p>
        </p:txBody>
      </p:sp>
      <p:sp>
        <p:nvSpPr>
          <p:cNvPr id="3" name="Zástupný symbol pro obsah 2"/>
          <p:cNvSpPr>
            <a:spLocks noGrp="1"/>
          </p:cNvSpPr>
          <p:nvPr>
            <p:ph idx="1"/>
          </p:nvPr>
        </p:nvSpPr>
        <p:spPr/>
        <p:txBody>
          <a:bodyPr/>
          <a:lstStyle/>
          <a:p>
            <a:pPr marL="0" indent="0">
              <a:buNone/>
            </a:pPr>
            <a:r>
              <a:rPr lang="cs-CZ" dirty="0"/>
              <a:t>= </a:t>
            </a:r>
            <a:r>
              <a:rPr lang="cs-CZ" b="1" dirty="0"/>
              <a:t>nejčastější důvod udělení korekce na cenový marketing </a:t>
            </a:r>
            <a:endParaRPr lang="cs-CZ" b="1" dirty="0" smtClean="0"/>
          </a:p>
          <a:p>
            <a:pPr>
              <a:buFont typeface="Wingdings" panose="05000000000000000000" pitchFamily="2" charset="2"/>
              <a:buChar char="Ø"/>
            </a:pPr>
            <a:r>
              <a:rPr lang="cs-CZ" dirty="0" smtClean="0"/>
              <a:t>žadatel </a:t>
            </a:r>
            <a:r>
              <a:rPr lang="cs-CZ" dirty="0"/>
              <a:t>nesmí k předložení nabídky vyzvat osobu blízkou zadavateli zakázky –&gt; statutární člen, ani člen orgánu zadavatele zakázky, či orgánu obce </a:t>
            </a:r>
            <a:endParaRPr lang="cs-CZ" dirty="0" smtClean="0"/>
          </a:p>
          <a:p>
            <a:pPr>
              <a:buFont typeface="Wingdings" panose="05000000000000000000" pitchFamily="2" charset="2"/>
              <a:buChar char="Ø"/>
            </a:pPr>
            <a:r>
              <a:rPr lang="cs-CZ" dirty="0" smtClean="0"/>
              <a:t>Pokud </a:t>
            </a:r>
            <a:r>
              <a:rPr lang="cs-CZ" dirty="0"/>
              <a:t>se zadavatel domnívá, že může vůči němu personálně či majetkově propojený subjekt/osoba podat potenciálně výhodnou nabídku, musí zakázku vyhlásit v otevřené hospodářské soutěži.</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30</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120659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solidFill>
                  <a:schemeClr val="accent2"/>
                </a:solidFill>
              </a:rPr>
              <a:t>Způsob účtování </a:t>
            </a:r>
            <a:r>
              <a:rPr lang="cs-CZ" dirty="0" smtClean="0">
                <a:solidFill>
                  <a:schemeClr val="accent2"/>
                </a:solidFill>
              </a:rPr>
              <a:t>příjemce </a:t>
            </a:r>
            <a:r>
              <a:rPr lang="cs-CZ" dirty="0">
                <a:solidFill>
                  <a:schemeClr val="accent2"/>
                </a:solidFill>
              </a:rPr>
              <a:t>dotace a způsob účtování o poskytované dotaci </a:t>
            </a:r>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Ø"/>
              <a:defRPr/>
            </a:pPr>
            <a:r>
              <a:rPr lang="cs-CZ" dirty="0" smtClean="0"/>
              <a:t>žadatel </a:t>
            </a:r>
            <a:r>
              <a:rPr lang="cs-CZ" dirty="0"/>
              <a:t>vede </a:t>
            </a:r>
            <a:r>
              <a:rPr lang="cs-CZ" b="1" dirty="0"/>
              <a:t>samostatnou analytickou účetní evidenci</a:t>
            </a:r>
            <a:r>
              <a:rPr lang="cs-CZ" dirty="0"/>
              <a:t>, případně si zřídí pro tuto účetní evidenci </a:t>
            </a:r>
            <a:r>
              <a:rPr lang="cs-CZ" b="1" dirty="0"/>
              <a:t>samostatné středisko </a:t>
            </a:r>
            <a:r>
              <a:rPr lang="cs-CZ" dirty="0"/>
              <a:t>nebo samostatnou podrobnou evidenci </a:t>
            </a:r>
            <a:endParaRPr lang="cs-CZ" dirty="0" smtClean="0"/>
          </a:p>
          <a:p>
            <a:pPr>
              <a:buFont typeface="Wingdings" panose="05000000000000000000" pitchFamily="2" charset="2"/>
              <a:buChar char="Ø"/>
              <a:defRPr/>
            </a:pPr>
            <a:r>
              <a:rPr lang="cs-CZ" dirty="0" smtClean="0"/>
              <a:t>příslušný </a:t>
            </a:r>
            <a:r>
              <a:rPr lang="cs-CZ" dirty="0"/>
              <a:t>doklad musí splňovat předepsané náležitosti účetního </a:t>
            </a:r>
            <a:r>
              <a:rPr lang="cs-CZ" dirty="0" smtClean="0"/>
              <a:t>dokladu</a:t>
            </a:r>
          </a:p>
          <a:p>
            <a:pPr>
              <a:buFont typeface="Wingdings" panose="05000000000000000000" pitchFamily="2" charset="2"/>
              <a:buChar char="Ø"/>
              <a:defRPr/>
            </a:pPr>
            <a:r>
              <a:rPr lang="cs-CZ" dirty="0" smtClean="0"/>
              <a:t>Provozní náklady a Spotřeba materiálu jsou nezpůsobilé!!!!!!!</a:t>
            </a:r>
          </a:p>
          <a:p>
            <a:pPr>
              <a:buFont typeface="Wingdings" panose="05000000000000000000" pitchFamily="2" charset="2"/>
              <a:buChar char="Ø"/>
              <a:defRPr/>
            </a:pPr>
            <a:r>
              <a:rPr lang="cs-CZ" dirty="0" smtClean="0"/>
              <a:t>Žadatel/příjemce </a:t>
            </a:r>
            <a:r>
              <a:rPr lang="cs-CZ" dirty="0"/>
              <a:t>dotace je povinen umožnit vstup kontrolou pověřeným osobám k ověřování plnění podmínek Pravidel, příp. </a:t>
            </a:r>
            <a:r>
              <a:rPr lang="cs-CZ" dirty="0"/>
              <a:t>Dohody, od data podání Žádosti o dotaci na MAS po dobu 10 let od proplacení dotace</a:t>
            </a: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31</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509253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1 – Podpora místního zemědělství</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smtClean="0"/>
              <a:t>Vazba na </a:t>
            </a:r>
            <a:r>
              <a:rPr lang="cs-CZ" dirty="0" err="1" smtClean="0"/>
              <a:t>fiche</a:t>
            </a:r>
            <a:r>
              <a:rPr lang="cs-CZ" dirty="0" smtClean="0"/>
              <a:t> 1 – zemědělské podnikání, zpracování a uvádění zemědělských produktů na trh</a:t>
            </a:r>
          </a:p>
          <a:p>
            <a:pPr>
              <a:buFont typeface="Wingdings" panose="05000000000000000000" pitchFamily="2" charset="2"/>
              <a:buChar char="Ø"/>
            </a:pPr>
            <a:r>
              <a:rPr lang="cs-CZ" dirty="0" smtClean="0"/>
              <a:t>Podpora zahrnuje výdaje do zemědělského podnikání, investice do staveb, strojů, technologií a vybavení pro zemědělské podnikání a zpracování zem. Produktů (dle přílohy I Smlouvy o fungování EU jako vstupní produkt)</a:t>
            </a:r>
          </a:p>
          <a:p>
            <a:pPr>
              <a:buFont typeface="Wingdings" panose="05000000000000000000" pitchFamily="2" charset="2"/>
              <a:buChar char="Ø"/>
            </a:pPr>
            <a:r>
              <a:rPr lang="cs-CZ" dirty="0"/>
              <a:t>Žadatelem je zemědělský podnikatel, výrobce potravin, výrobce krmiv nebo jiné subjekty aktivní ve zpracování, uvádění na trh a vývoji zemědělských produktů uvedených v příloze I Smlouvy o fungování EU jako vstupní produkt</a:t>
            </a:r>
          </a:p>
          <a:p>
            <a:pPr>
              <a:buFont typeface="Wingdings" panose="05000000000000000000" pitchFamily="2" charset="2"/>
              <a:buChar char="Ø"/>
            </a:pPr>
            <a:r>
              <a:rPr lang="cs-CZ" dirty="0"/>
              <a:t>Výše dotace je 50 %, min. ZV 100 tis. Kč max. ZV 2 mil. Kč</a:t>
            </a:r>
          </a:p>
          <a:p>
            <a:pPr>
              <a:buFont typeface="Wingdings" panose="05000000000000000000" pitchFamily="2" charset="2"/>
              <a:buChar char="Ø"/>
            </a:pPr>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32</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4126456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1 – Podpora místního zemědělství, aktivity:</a:t>
            </a:r>
            <a:endParaRPr lang="cs-CZ" dirty="0">
              <a:solidFill>
                <a:schemeClr val="accent2"/>
              </a:solidFill>
            </a:endParaRPr>
          </a:p>
        </p:txBody>
      </p:sp>
      <p:sp>
        <p:nvSpPr>
          <p:cNvPr id="3" name="Zástupný symbol pro obsah 2"/>
          <p:cNvSpPr>
            <a:spLocks noGrp="1"/>
          </p:cNvSpPr>
          <p:nvPr>
            <p:ph idx="1"/>
          </p:nvPr>
        </p:nvSpPr>
        <p:spPr>
          <a:xfrm>
            <a:off x="677334" y="1930401"/>
            <a:ext cx="8596668" cy="4110962"/>
          </a:xfrm>
        </p:spPr>
        <p:txBody>
          <a:bodyPr>
            <a:normAutofit/>
          </a:bodyPr>
          <a:lstStyle/>
          <a:p>
            <a:pPr marL="0" indent="0">
              <a:buNone/>
            </a:pPr>
            <a:r>
              <a:rPr lang="cs-CZ" b="1" dirty="0" smtClean="0"/>
              <a:t>a) Zemědělské podnikání</a:t>
            </a:r>
            <a:r>
              <a:rPr lang="cs-CZ" dirty="0" smtClean="0"/>
              <a:t>: investice do staveb strojů, technologií a další vybavení pro zemědělské podnikání (např. investice pro živočišnou a rostlinnou výrobu, skladování, expedice, výstavba skleníků, nákup mobilních strojů a další)</a:t>
            </a:r>
          </a:p>
          <a:p>
            <a:pPr marL="0" indent="0">
              <a:buNone/>
            </a:pPr>
            <a:r>
              <a:rPr lang="cs-CZ" b="1" dirty="0" smtClean="0"/>
              <a:t>b) Zpracování a uvádění na trh zemědělských produktů</a:t>
            </a:r>
            <a:r>
              <a:rPr lang="cs-CZ" dirty="0" smtClean="0"/>
              <a:t>: investice do staveb, strojů a technologií a dalšího vybavení (např. investice související s finální úpravou, balením, značením výrobku, investice do staveb zpracovatelských provozů, skladování surovin, výrobků, uvádění zemědělských produktů na trh, zázemí pro zaměstnance)</a:t>
            </a:r>
          </a:p>
          <a:p>
            <a:pPr marL="0" indent="0">
              <a:buNone/>
            </a:pPr>
            <a:r>
              <a:rPr lang="cs-CZ" b="1" dirty="0" smtClean="0"/>
              <a:t>c) </a:t>
            </a:r>
            <a:r>
              <a:rPr lang="cs-CZ" b="1" dirty="0" err="1" smtClean="0"/>
              <a:t>Peletovací</a:t>
            </a:r>
            <a:r>
              <a:rPr lang="cs-CZ" b="1" dirty="0" smtClean="0"/>
              <a:t> </a:t>
            </a:r>
            <a:r>
              <a:rPr lang="cs-CZ" b="1" dirty="0"/>
              <a:t>zařízení pro vlastní spotřebu v </a:t>
            </a:r>
            <a:r>
              <a:rPr lang="cs-CZ" b="1" dirty="0" smtClean="0"/>
              <a:t>podniku</a:t>
            </a:r>
            <a:r>
              <a:rPr lang="cs-CZ" dirty="0" smtClean="0"/>
              <a:t>: investice do zařízení na výrobu pelet pro vlastní spotřebu podniku</a:t>
            </a:r>
          </a:p>
          <a:p>
            <a:pPr marL="0" indent="0">
              <a:buNone/>
            </a:pPr>
            <a:r>
              <a:rPr lang="cs-CZ" b="1" dirty="0" smtClean="0"/>
              <a:t>d) Školkařská produkce a pěstování okrasných rostlin</a:t>
            </a:r>
            <a:r>
              <a:rPr lang="cs-CZ" dirty="0" smtClean="0"/>
              <a:t>: investice do staveb strojů, technologií (např. rekonstrukce skleníků, fóliovníků, skladů a další)</a:t>
            </a:r>
          </a:p>
          <a:p>
            <a:pPr>
              <a:buAutoNum type="alphaLcParenR"/>
            </a:pPr>
            <a:endParaRPr lang="cs-CZ" dirty="0" smtClean="0"/>
          </a:p>
          <a:p>
            <a:pPr>
              <a:buAutoNum type="alphaLcParenR"/>
            </a:pPr>
            <a:endParaRPr lang="cs-CZ" dirty="0" smtClean="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33</a:t>
            </a:fld>
            <a:endParaRPr lang="en-US" dirty="0"/>
          </a:p>
        </p:txBody>
      </p:sp>
      <p:grpSp>
        <p:nvGrpSpPr>
          <p:cNvPr id="5" name="Skupina 4"/>
          <p:cNvGrpSpPr/>
          <p:nvPr/>
        </p:nvGrpSpPr>
        <p:grpSpPr>
          <a:xfrm>
            <a:off x="677334" y="6151605"/>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518151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a:t>
            </a:r>
            <a:r>
              <a:rPr lang="cs-CZ" dirty="0">
                <a:solidFill>
                  <a:schemeClr val="accent2"/>
                </a:solidFill>
              </a:rPr>
              <a:t>2 </a:t>
            </a:r>
            <a:r>
              <a:rPr lang="cs-CZ" dirty="0">
                <a:solidFill>
                  <a:schemeClr val="accent2"/>
                </a:solidFill>
              </a:rPr>
              <a:t>– </a:t>
            </a:r>
            <a:r>
              <a:rPr lang="cs-CZ" dirty="0">
                <a:solidFill>
                  <a:schemeClr val="accent2"/>
                </a:solidFill>
              </a:rPr>
              <a:t>Podpora lesnických technologií a opracování dřeva</a:t>
            </a:r>
            <a:endParaRPr lang="cs-CZ" dirty="0">
              <a:solidFill>
                <a:schemeClr val="accent2"/>
              </a:solidFill>
            </a:endParaRPr>
          </a:p>
        </p:txBody>
      </p:sp>
      <p:sp>
        <p:nvSpPr>
          <p:cNvPr id="3" name="Zástupný symbol pro obsah 2"/>
          <p:cNvSpPr>
            <a:spLocks noGrp="1"/>
          </p:cNvSpPr>
          <p:nvPr>
            <p:ph idx="1"/>
          </p:nvPr>
        </p:nvSpPr>
        <p:spPr/>
        <p:txBody>
          <a:bodyPr>
            <a:normAutofit lnSpcReduction="10000"/>
          </a:bodyPr>
          <a:lstStyle/>
          <a:p>
            <a:pPr>
              <a:buFont typeface="Wingdings" panose="05000000000000000000" pitchFamily="2" charset="2"/>
              <a:buChar char="Ø"/>
            </a:pPr>
            <a:r>
              <a:rPr lang="cs-CZ" dirty="0" smtClean="0"/>
              <a:t>Vazba na </a:t>
            </a:r>
            <a:r>
              <a:rPr lang="cs-CZ" dirty="0" err="1" smtClean="0"/>
              <a:t>Fiche</a:t>
            </a:r>
            <a:r>
              <a:rPr lang="cs-CZ" dirty="0" smtClean="0"/>
              <a:t> 2 – Lesnické podnikání a hospodaření v lese</a:t>
            </a:r>
          </a:p>
          <a:p>
            <a:pPr>
              <a:buFont typeface="Wingdings" panose="05000000000000000000" pitchFamily="2" charset="2"/>
              <a:buChar char="Ø"/>
            </a:pPr>
            <a:r>
              <a:rPr lang="cs-CZ" dirty="0" smtClean="0"/>
              <a:t>Podpora zahrnuje výdaje na lesnické podnikání a je určena zejména na pořízení technologií, strojů a vybavení určeno pro hospodaření v lesích, včetně zařízení pro lesní školkařskou činnosti. Dále také podpora pro výstavby či modernizace dřevozpracujících provozoven včetně technologického a strojního vybavení</a:t>
            </a:r>
          </a:p>
          <a:p>
            <a:pPr>
              <a:buFont typeface="Wingdings" panose="05000000000000000000" pitchFamily="2" charset="2"/>
              <a:buChar char="Ø"/>
            </a:pPr>
            <a:r>
              <a:rPr lang="cs-CZ" dirty="0" smtClean="0"/>
              <a:t>Žadatelem jsou podnikatelské subjekty podnikající v lesnictví nebo souvisejícím odvětví, držitelé lesa</a:t>
            </a:r>
          </a:p>
          <a:p>
            <a:pPr>
              <a:buFont typeface="Wingdings" panose="05000000000000000000" pitchFamily="2" charset="2"/>
              <a:buChar char="Ø"/>
            </a:pPr>
            <a:r>
              <a:rPr lang="cs-CZ" dirty="0"/>
              <a:t>Výše dotace je 50 %, min. ZV 100 tis. Kč max. ZV 2 mil. </a:t>
            </a:r>
            <a:r>
              <a:rPr lang="cs-CZ" dirty="0" smtClean="0"/>
              <a:t>Kč</a:t>
            </a:r>
          </a:p>
          <a:p>
            <a:pPr>
              <a:buFont typeface="Wingdings" panose="05000000000000000000" pitchFamily="2" charset="2"/>
              <a:buChar char="Ø"/>
            </a:pPr>
            <a:r>
              <a:rPr lang="cs-CZ" dirty="0" smtClean="0"/>
              <a:t>Podpora je poskytována v souladu s čl. 49 a 50 ABER </a:t>
            </a:r>
          </a:p>
          <a:p>
            <a:pPr>
              <a:buFont typeface="Wingdings" panose="05000000000000000000" pitchFamily="2" charset="2"/>
              <a:buChar char="Ø"/>
            </a:pPr>
            <a:r>
              <a:rPr lang="cs-CZ" dirty="0" smtClean="0"/>
              <a:t>Obcím, svazku obcí či jejich PO a MSP je podpora poskytována v souladu s čl. 61 ABER</a:t>
            </a:r>
            <a:endParaRPr lang="cs-CZ" dirty="0"/>
          </a:p>
          <a:p>
            <a:pPr>
              <a:buFont typeface="Wingdings" panose="05000000000000000000" pitchFamily="2" charset="2"/>
              <a:buChar char="Ø"/>
            </a:pPr>
            <a:endParaRPr lang="cs-CZ" dirty="0" smtClean="0"/>
          </a:p>
          <a:p>
            <a:pPr>
              <a:buFont typeface="Wingdings" panose="05000000000000000000" pitchFamily="2" charset="2"/>
              <a:buChar char="Ø"/>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34</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613308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2 – Podpora lesnických technologií a opracování </a:t>
            </a:r>
            <a:r>
              <a:rPr lang="cs-CZ" dirty="0">
                <a:solidFill>
                  <a:schemeClr val="accent2"/>
                </a:solidFill>
              </a:rPr>
              <a:t>dřeva, aktivity:</a:t>
            </a:r>
            <a:endParaRPr lang="cs-CZ" dirty="0">
              <a:solidFill>
                <a:schemeClr val="accent2"/>
              </a:solidFill>
            </a:endParaRPr>
          </a:p>
        </p:txBody>
      </p:sp>
      <p:sp>
        <p:nvSpPr>
          <p:cNvPr id="3" name="Zástupný symbol pro obsah 2"/>
          <p:cNvSpPr>
            <a:spLocks noGrp="1"/>
          </p:cNvSpPr>
          <p:nvPr>
            <p:ph idx="1"/>
          </p:nvPr>
        </p:nvSpPr>
        <p:spPr>
          <a:xfrm>
            <a:off x="677334" y="1818969"/>
            <a:ext cx="8596668" cy="4587518"/>
          </a:xfrm>
        </p:spPr>
        <p:txBody>
          <a:bodyPr>
            <a:normAutofit lnSpcReduction="10000"/>
          </a:bodyPr>
          <a:lstStyle/>
          <a:p>
            <a:pPr marL="0" indent="0">
              <a:buNone/>
            </a:pPr>
            <a:r>
              <a:rPr lang="cs-CZ" b="1" dirty="0" smtClean="0"/>
              <a:t>a) Lesnické </a:t>
            </a:r>
            <a:r>
              <a:rPr lang="cs-CZ" b="1" dirty="0"/>
              <a:t>podnikání, technologie a stroje pro hospodaření v lese </a:t>
            </a:r>
            <a:r>
              <a:rPr lang="cs-CZ" dirty="0"/>
              <a:t>– investice do staveb, strojů, technologií a dalšího vybavení </a:t>
            </a:r>
            <a:r>
              <a:rPr lang="cs-CZ" dirty="0" smtClean="0"/>
              <a:t>(např</a:t>
            </a:r>
            <a:r>
              <a:rPr lang="cs-CZ" dirty="0"/>
              <a:t>. </a:t>
            </a:r>
            <a:r>
              <a:rPr lang="cs-CZ" dirty="0" smtClean="0"/>
              <a:t>stroje </a:t>
            </a:r>
            <a:r>
              <a:rPr lang="cs-CZ" dirty="0"/>
              <a:t>a technologie (včetně koně a vleku za koně k vyvážení dříví) pro obnovu, výchovu a těžbu lesních porostů včetně dopravy dříví, stroje ke zpracování </a:t>
            </a:r>
            <a:r>
              <a:rPr lang="cs-CZ" dirty="0" err="1"/>
              <a:t>potěžebních</a:t>
            </a:r>
            <a:r>
              <a:rPr lang="cs-CZ" dirty="0"/>
              <a:t> zbytků, stroje pro přípravu půdy před </a:t>
            </a:r>
            <a:r>
              <a:rPr lang="cs-CZ" dirty="0" smtClean="0"/>
              <a:t>zalesněním</a:t>
            </a:r>
            <a:r>
              <a:rPr lang="cs-CZ" dirty="0"/>
              <a:t> </a:t>
            </a:r>
            <a:r>
              <a:rPr lang="cs-CZ" dirty="0" smtClean="0"/>
              <a:t>a další</a:t>
            </a:r>
          </a:p>
          <a:p>
            <a:pPr marL="0" indent="0">
              <a:buNone/>
            </a:pPr>
            <a:r>
              <a:rPr lang="cs-CZ" b="1" dirty="0" smtClean="0"/>
              <a:t>b) Lesní </a:t>
            </a:r>
            <a:r>
              <a:rPr lang="cs-CZ" b="1" dirty="0"/>
              <a:t>školkařská činnost </a:t>
            </a:r>
            <a:r>
              <a:rPr lang="cs-CZ" dirty="0"/>
              <a:t>– investice do staveb, strojů, technologií a dalšího vybavení pro lesní školkařskou produkci (</a:t>
            </a:r>
            <a:r>
              <a:rPr lang="cs-CZ" dirty="0" smtClean="0"/>
              <a:t>např</a:t>
            </a:r>
            <a:r>
              <a:rPr lang="cs-CZ" dirty="0"/>
              <a:t>. </a:t>
            </a:r>
            <a:r>
              <a:rPr lang="cs-CZ" dirty="0" smtClean="0"/>
              <a:t>fóliovníky</a:t>
            </a:r>
            <a:r>
              <a:rPr lang="cs-CZ" dirty="0"/>
              <a:t>, skleníky, polyethylenové kryty (haly) či volné pěstební plochy a stroje a technologie pro lesní školky. </a:t>
            </a:r>
            <a:endParaRPr lang="cs-CZ" dirty="0" smtClean="0"/>
          </a:p>
          <a:p>
            <a:pPr marL="0" indent="0">
              <a:buNone/>
            </a:pPr>
            <a:r>
              <a:rPr lang="cs-CZ" b="1" dirty="0" smtClean="0"/>
              <a:t>c) Dřevozpracující </a:t>
            </a:r>
            <a:r>
              <a:rPr lang="cs-CZ" b="1" dirty="0"/>
              <a:t>provozovny </a:t>
            </a:r>
            <a:r>
              <a:rPr lang="cs-CZ" dirty="0"/>
              <a:t>– investice do staveb, strojů, technologií a dalšího vybavení pro zpracování dřeva v pilařských provozovnách (</a:t>
            </a:r>
            <a:r>
              <a:rPr lang="cs-CZ" dirty="0" smtClean="0"/>
              <a:t>např. technologie </a:t>
            </a:r>
            <a:r>
              <a:rPr lang="cs-CZ" dirty="0"/>
              <a:t>odvětvení, odkorňování, rozřezávání, skladování, ochranné ošetření a sušení dřeva a všechny ostatní pracovní operace před průmyslovým řezáním dřeva na pile, jakož i pilařská výroba, kde je maximální 42 zpracovatelská kapacita 20 000 m3 kulatiny, která představuje vstup pro pilařskou výrobu, ročně. </a:t>
            </a:r>
            <a:endParaRPr lang="cs-CZ" dirty="0" smtClean="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35</a:t>
            </a:fld>
            <a:endParaRPr lang="en-US" dirty="0"/>
          </a:p>
        </p:txBody>
      </p:sp>
      <p:grpSp>
        <p:nvGrpSpPr>
          <p:cNvPr id="5" name="Skupina 4"/>
          <p:cNvGrpSpPr/>
          <p:nvPr/>
        </p:nvGrpSpPr>
        <p:grpSpPr>
          <a:xfrm>
            <a:off x="677334" y="6106589"/>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998803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3 – Rozvoj venkovského podnikání a turistiky</a:t>
            </a:r>
            <a:endParaRPr lang="cs-CZ" dirty="0">
              <a:solidFill>
                <a:schemeClr val="accent2"/>
              </a:solidFill>
            </a:endParaRPr>
          </a:p>
        </p:txBody>
      </p:sp>
      <p:sp>
        <p:nvSpPr>
          <p:cNvPr id="3" name="Zástupný symbol pro obsah 2"/>
          <p:cNvSpPr>
            <a:spLocks noGrp="1"/>
          </p:cNvSpPr>
          <p:nvPr>
            <p:ph idx="1"/>
          </p:nvPr>
        </p:nvSpPr>
        <p:spPr/>
        <p:txBody>
          <a:bodyPr/>
          <a:lstStyle/>
          <a:p>
            <a:pPr>
              <a:buFont typeface="Wingdings" panose="05000000000000000000" pitchFamily="2" charset="2"/>
              <a:buChar char="Ø"/>
            </a:pPr>
            <a:r>
              <a:rPr lang="cs-CZ" dirty="0" smtClean="0"/>
              <a:t>Vazba na </a:t>
            </a:r>
            <a:r>
              <a:rPr lang="cs-CZ" dirty="0" err="1" smtClean="0"/>
              <a:t>Fichi</a:t>
            </a:r>
            <a:r>
              <a:rPr lang="cs-CZ" dirty="0" smtClean="0"/>
              <a:t> 3 – Nezemědělské podnikání</a:t>
            </a:r>
          </a:p>
          <a:p>
            <a:pPr>
              <a:buFont typeface="Wingdings" panose="05000000000000000000" pitchFamily="2" charset="2"/>
              <a:buChar char="Ø"/>
            </a:pPr>
            <a:r>
              <a:rPr lang="cs-CZ" dirty="0" smtClean="0"/>
              <a:t>Žadatelem jsou podnikatelské subjekty</a:t>
            </a:r>
          </a:p>
          <a:p>
            <a:pPr>
              <a:buFont typeface="Wingdings" panose="05000000000000000000" pitchFamily="2" charset="2"/>
              <a:buChar char="Ø"/>
            </a:pPr>
            <a:r>
              <a:rPr lang="cs-CZ" dirty="0"/>
              <a:t>Výše dotace je 50 %, min. ZV 100 tis. Kč max. ZV 2 mil. </a:t>
            </a:r>
            <a:r>
              <a:rPr lang="cs-CZ" dirty="0" smtClean="0"/>
              <a:t>Kč</a:t>
            </a:r>
          </a:p>
          <a:p>
            <a:pPr>
              <a:buFont typeface="Wingdings" panose="05000000000000000000" pitchFamily="2" charset="2"/>
              <a:buChar char="Ø"/>
            </a:pPr>
            <a:r>
              <a:rPr lang="cs-CZ" dirty="0" smtClean="0"/>
              <a:t>Režim podpory de </a:t>
            </a:r>
            <a:r>
              <a:rPr lang="cs-CZ" dirty="0" err="1" smtClean="0"/>
              <a:t>minimis</a:t>
            </a:r>
            <a:endParaRPr lang="cs-CZ" dirty="0" smtClean="0"/>
          </a:p>
          <a:p>
            <a:pPr>
              <a:buFont typeface="Wingdings" panose="05000000000000000000" pitchFamily="2" charset="2"/>
              <a:buChar char="Ø"/>
            </a:pPr>
            <a:r>
              <a:rPr lang="cs-CZ" dirty="0" smtClean="0"/>
              <a:t>V případě pořízení vozidla musí mít žadatel sídlo/trvalé bydliště nebo provozovnu na území MAS</a:t>
            </a:r>
          </a:p>
          <a:p>
            <a:pPr>
              <a:buFont typeface="Wingdings" panose="05000000000000000000" pitchFamily="2" charset="2"/>
              <a:buChar char="Ø"/>
            </a:pPr>
            <a:r>
              <a:rPr lang="cs-CZ" dirty="0" smtClean="0"/>
              <a:t>Dotaci nelze poskytnout na podnikání dotačního poradenství</a:t>
            </a: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36</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333217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3 – Rozvoj venkovského podnikání a </a:t>
            </a:r>
            <a:r>
              <a:rPr lang="cs-CZ" dirty="0">
                <a:solidFill>
                  <a:schemeClr val="accent2"/>
                </a:solidFill>
              </a:rPr>
              <a:t>turistiky, aktivity:</a:t>
            </a:r>
            <a:endParaRPr lang="cs-CZ" dirty="0">
              <a:solidFill>
                <a:schemeClr val="accent2"/>
              </a:solidFill>
            </a:endParaRPr>
          </a:p>
        </p:txBody>
      </p:sp>
      <p:sp>
        <p:nvSpPr>
          <p:cNvPr id="3" name="Zástupný symbol pro obsah 2"/>
          <p:cNvSpPr>
            <a:spLocks noGrp="1"/>
          </p:cNvSpPr>
          <p:nvPr>
            <p:ph idx="1"/>
          </p:nvPr>
        </p:nvSpPr>
        <p:spPr/>
        <p:txBody>
          <a:bodyPr>
            <a:normAutofit/>
          </a:bodyPr>
          <a:lstStyle/>
          <a:p>
            <a:pPr marL="0" indent="0">
              <a:buNone/>
            </a:pPr>
            <a:r>
              <a:rPr lang="cs-CZ" b="1" dirty="0" smtClean="0"/>
              <a:t>a) Nezemědělské </a:t>
            </a:r>
            <a:r>
              <a:rPr lang="cs-CZ" b="1" dirty="0"/>
              <a:t>podnikání jako diverzifikace zemědělského podnikatele </a:t>
            </a:r>
            <a:r>
              <a:rPr lang="cs-CZ" dirty="0"/>
              <a:t>– investice do staveb, strojů, technologií a dalšího vybavení pro nezemědělské </a:t>
            </a:r>
            <a:r>
              <a:rPr lang="cs-CZ" dirty="0" smtClean="0"/>
              <a:t>podnikání, žadatelem </a:t>
            </a:r>
            <a:r>
              <a:rPr lang="cs-CZ" dirty="0"/>
              <a:t>v tomto případě </a:t>
            </a:r>
            <a:r>
              <a:rPr lang="cs-CZ" b="1" dirty="0"/>
              <a:t>je zemědělský </a:t>
            </a:r>
            <a:r>
              <a:rPr lang="cs-CZ" b="1" dirty="0" smtClean="0"/>
              <a:t>podnikatel</a:t>
            </a:r>
          </a:p>
          <a:p>
            <a:pPr marL="0" indent="0">
              <a:buNone/>
            </a:pPr>
            <a:r>
              <a:rPr lang="cs-CZ" b="1" dirty="0" smtClean="0"/>
              <a:t>b) Nezemědělské </a:t>
            </a:r>
            <a:r>
              <a:rPr lang="cs-CZ" b="1" dirty="0"/>
              <a:t>podnikání zaměřené na cestovní ruch </a:t>
            </a:r>
            <a:r>
              <a:rPr lang="cs-CZ" dirty="0"/>
              <a:t>– investice do staveb, strojů, technologií a dalšího vybavení pro nezemědělské podnikání zaměřené na cestovní </a:t>
            </a:r>
            <a:r>
              <a:rPr lang="cs-CZ" dirty="0" smtClean="0"/>
              <a:t>ruch, podpora vybraných činností dle CZ – NACE</a:t>
            </a:r>
          </a:p>
          <a:p>
            <a:pPr marL="0" indent="0">
              <a:buNone/>
            </a:pPr>
            <a:r>
              <a:rPr lang="cs-CZ" dirty="0" smtClean="0"/>
              <a:t>• </a:t>
            </a:r>
            <a:r>
              <a:rPr lang="cs-CZ" dirty="0"/>
              <a:t>Sekce I Ubytování, stravování a pohostinství </a:t>
            </a:r>
            <a:endParaRPr lang="cs-CZ" dirty="0" smtClean="0"/>
          </a:p>
          <a:p>
            <a:pPr marL="0" indent="0">
              <a:buNone/>
            </a:pPr>
            <a:r>
              <a:rPr lang="cs-CZ" dirty="0" smtClean="0"/>
              <a:t>• </a:t>
            </a:r>
            <a:r>
              <a:rPr lang="cs-CZ" dirty="0"/>
              <a:t>Sekce R Kulturní, zábavní a rekreační činnosti: s výjimkou oddílu 92 Činnosti heren, kasin a sázkových kanceláří a činnosti provozování herních automatů </a:t>
            </a:r>
            <a:endParaRPr lang="cs-CZ" dirty="0" smtClean="0"/>
          </a:p>
          <a:p>
            <a:pPr marL="0" indent="0">
              <a:buNone/>
            </a:pPr>
            <a:r>
              <a:rPr lang="cs-CZ" dirty="0" smtClean="0"/>
              <a:t>• </a:t>
            </a:r>
            <a:r>
              <a:rPr lang="cs-CZ" dirty="0"/>
              <a:t>Oddíl 79 Činnosti cestovních kanceláří a agentur a ostatní rezervační služby (sekce N</a:t>
            </a:r>
            <a:r>
              <a:rPr lang="cs-CZ" dirty="0" smtClean="0"/>
              <a:t>)</a:t>
            </a:r>
          </a:p>
          <a:p>
            <a:endParaRPr lang="cs-CZ" b="1"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37</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3597160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3 – Rozvoj venkovského podnikání a turistiky, aktivity:</a:t>
            </a:r>
          </a:p>
        </p:txBody>
      </p:sp>
      <p:sp>
        <p:nvSpPr>
          <p:cNvPr id="3" name="Zástupný symbol pro obsah 2"/>
          <p:cNvSpPr>
            <a:spLocks noGrp="1"/>
          </p:cNvSpPr>
          <p:nvPr>
            <p:ph idx="1"/>
          </p:nvPr>
        </p:nvSpPr>
        <p:spPr/>
        <p:txBody>
          <a:bodyPr/>
          <a:lstStyle/>
          <a:p>
            <a:pPr marL="0" indent="0">
              <a:buNone/>
            </a:pPr>
            <a:r>
              <a:rPr lang="cs-CZ" b="1" dirty="0" smtClean="0"/>
              <a:t>c</a:t>
            </a:r>
            <a:r>
              <a:rPr lang="cs-CZ" b="1" dirty="0"/>
              <a:t>) Nezemědělské podnikání zaměřené na zpracování a uvádění produktů na trh </a:t>
            </a:r>
            <a:r>
              <a:rPr lang="cs-CZ" dirty="0"/>
              <a:t>– investice do staveb, strojů, technologií a dalšího vybavení pro nezemědělské podnikání zaměřené na zpracování a uvádění (převážně nezemědělských) produktů na </a:t>
            </a:r>
            <a:r>
              <a:rPr lang="cs-CZ" dirty="0" smtClean="0"/>
              <a:t>trh,  podpora vybraných činností dle CZ-NACE: </a:t>
            </a:r>
          </a:p>
          <a:p>
            <a:pPr marL="0" indent="0">
              <a:buNone/>
            </a:pPr>
            <a:r>
              <a:rPr lang="cs-CZ" dirty="0" smtClean="0"/>
              <a:t>• </a:t>
            </a:r>
            <a:r>
              <a:rPr lang="cs-CZ" dirty="0"/>
              <a:t>Sekce C Zpracovatelský průmysl s výjimkou tříd 12.00 Výroba tabákových výrobků a 25.40 Výroba zbraní a střeliva </a:t>
            </a:r>
            <a:endParaRPr lang="cs-CZ" dirty="0" smtClean="0"/>
          </a:p>
          <a:p>
            <a:pPr marL="0" indent="0">
              <a:buNone/>
            </a:pPr>
            <a:endParaRPr lang="cs-CZ" b="1" dirty="0"/>
          </a:p>
          <a:p>
            <a:pPr marL="0" indent="0">
              <a:buNone/>
            </a:pPr>
            <a:r>
              <a:rPr lang="cs-CZ" b="1" dirty="0" smtClean="0"/>
              <a:t>d) </a:t>
            </a:r>
            <a:r>
              <a:rPr lang="cs-CZ" b="1" dirty="0"/>
              <a:t>Nezemědělské podnikání zaměřené na ostatní nezemědělské </a:t>
            </a:r>
            <a:r>
              <a:rPr lang="cs-CZ" b="1" dirty="0" smtClean="0"/>
              <a:t>činnosti </a:t>
            </a:r>
            <a:r>
              <a:rPr lang="cs-CZ" dirty="0"/>
              <a:t>– investice do staveb, strojů, technologií a dalšího vybavení pro nezemědělské podnikání neuvedené v ostatních aktivitách </a:t>
            </a:r>
            <a:endParaRPr lang="cs-CZ" b="1" dirty="0" smtClean="0"/>
          </a:p>
          <a:p>
            <a:pPr marL="0" indent="0">
              <a:buNone/>
            </a:pPr>
            <a:endParaRPr lang="cs-CZ" b="1"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38</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93519787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5 – Živo na venkově</a:t>
            </a:r>
            <a:endParaRPr lang="cs-CZ" dirty="0">
              <a:solidFill>
                <a:schemeClr val="accent2"/>
              </a:solidFill>
            </a:endParaRPr>
          </a:p>
        </p:txBody>
      </p:sp>
      <p:sp>
        <p:nvSpPr>
          <p:cNvPr id="3" name="Zástupný symbol pro obsah 2"/>
          <p:cNvSpPr>
            <a:spLocks noGrp="1"/>
          </p:cNvSpPr>
          <p:nvPr>
            <p:ph idx="1"/>
          </p:nvPr>
        </p:nvSpPr>
        <p:spPr>
          <a:xfrm>
            <a:off x="677334" y="1592827"/>
            <a:ext cx="8596668" cy="4448536"/>
          </a:xfrm>
        </p:spPr>
        <p:txBody>
          <a:bodyPr>
            <a:normAutofit/>
          </a:bodyPr>
          <a:lstStyle/>
          <a:p>
            <a:pPr>
              <a:buFont typeface="Wingdings" panose="05000000000000000000" pitchFamily="2" charset="2"/>
              <a:buChar char="Ø"/>
            </a:pPr>
            <a:r>
              <a:rPr lang="cs-CZ" dirty="0" smtClean="0"/>
              <a:t>Vazba na </a:t>
            </a:r>
            <a:r>
              <a:rPr lang="cs-CZ" dirty="0" err="1" smtClean="0"/>
              <a:t>Fichi</a:t>
            </a:r>
            <a:r>
              <a:rPr lang="cs-CZ" dirty="0" smtClean="0"/>
              <a:t> 5 – Základní služby a obnova obcí</a:t>
            </a:r>
          </a:p>
          <a:p>
            <a:pPr>
              <a:buFont typeface="Wingdings" panose="05000000000000000000" pitchFamily="2" charset="2"/>
              <a:buChar char="Ø"/>
            </a:pPr>
            <a:r>
              <a:rPr lang="cs-CZ" dirty="0" smtClean="0"/>
              <a:t>Žadatelem jsou obce, svazky, jejích PO a NNO</a:t>
            </a:r>
          </a:p>
          <a:p>
            <a:pPr>
              <a:buFont typeface="Wingdings" panose="05000000000000000000" pitchFamily="2" charset="2"/>
              <a:buChar char="Ø"/>
            </a:pPr>
            <a:r>
              <a:rPr lang="cs-CZ" dirty="0"/>
              <a:t>Výše dotace je </a:t>
            </a:r>
            <a:r>
              <a:rPr lang="cs-CZ" dirty="0" smtClean="0"/>
              <a:t>80 </a:t>
            </a:r>
            <a:r>
              <a:rPr lang="cs-CZ" dirty="0"/>
              <a:t>%, min. ZV 100 tis. Kč max. ZV </a:t>
            </a:r>
            <a:r>
              <a:rPr lang="cs-CZ" dirty="0" smtClean="0"/>
              <a:t>500 tis. Kč</a:t>
            </a:r>
          </a:p>
          <a:p>
            <a:pPr>
              <a:buFont typeface="Wingdings" panose="05000000000000000000" pitchFamily="2" charset="2"/>
              <a:buChar char="Ø"/>
            </a:pPr>
            <a:r>
              <a:rPr lang="cs-CZ" dirty="0" smtClean="0"/>
              <a:t>Režimy podpory: nezakládající veřejnou podporu, režim ABER (čl.60 a 61), režim de </a:t>
            </a:r>
            <a:r>
              <a:rPr lang="cs-CZ" dirty="0" err="1" smtClean="0"/>
              <a:t>minimis</a:t>
            </a:r>
            <a:endParaRPr lang="cs-CZ" dirty="0" smtClean="0"/>
          </a:p>
          <a:p>
            <a:pPr>
              <a:buFont typeface="Wingdings" panose="05000000000000000000" pitchFamily="2" charset="2"/>
              <a:buChar char="Ø"/>
            </a:pPr>
            <a:r>
              <a:rPr lang="cs-CZ" dirty="0" smtClean="0"/>
              <a:t>V </a:t>
            </a:r>
            <a:r>
              <a:rPr lang="cs-CZ" dirty="0"/>
              <a:t>případě realizace dětských hřišť a sportovišť se musí jednat o hřiště veřejné přístupné a nezpoplatněné</a:t>
            </a:r>
          </a:p>
          <a:p>
            <a:pPr>
              <a:buFont typeface="Wingdings" panose="05000000000000000000" pitchFamily="2" charset="2"/>
              <a:buChar char="Ø"/>
            </a:pPr>
            <a:r>
              <a:rPr lang="cs-CZ" dirty="0"/>
              <a:t>V případě, že je žadatelem NNO musí mít historii min. 2 roky</a:t>
            </a:r>
          </a:p>
          <a:p>
            <a:pPr>
              <a:buFont typeface="Wingdings" panose="05000000000000000000" pitchFamily="2" charset="2"/>
              <a:buChar char="Ø"/>
            </a:pPr>
            <a:r>
              <a:rPr lang="cs-CZ" dirty="0"/>
              <a:t>V případě, že je  předmět dotace využit i na </a:t>
            </a:r>
            <a:r>
              <a:rPr lang="cs-CZ" dirty="0" smtClean="0"/>
              <a:t>hospodářskou činnost</a:t>
            </a:r>
            <a:r>
              <a:rPr lang="cs-CZ" dirty="0"/>
              <a:t>, nelze zvolit režim nezakládající veřejnou podporu</a:t>
            </a:r>
          </a:p>
          <a:p>
            <a:pPr>
              <a:buFont typeface="Wingdings" panose="05000000000000000000" pitchFamily="2" charset="2"/>
              <a:buChar char="Ø"/>
            </a:pPr>
            <a:r>
              <a:rPr lang="cs-CZ" dirty="0"/>
              <a:t>Dotaci nelze poskytnout na SŠ a VŠ, profesionální knihovny, nákup knih</a:t>
            </a:r>
          </a:p>
          <a:p>
            <a:pPr marL="0" indent="0">
              <a:buNone/>
            </a:pP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39</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5217487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solidFill>
                  <a:schemeClr val="accent2"/>
                </a:solidFill>
              </a:rPr>
              <a:t>Základní</a:t>
            </a:r>
            <a:r>
              <a:rPr lang="cs-CZ" b="1" dirty="0">
                <a:solidFill>
                  <a:schemeClr val="accent2"/>
                </a:solidFill>
              </a:rPr>
              <a:t> pojmy a zkratky</a:t>
            </a:r>
            <a:endParaRPr lang="cs-CZ" b="1" dirty="0">
              <a:solidFill>
                <a:schemeClr val="accent2"/>
              </a:solidFill>
            </a:endParaRPr>
          </a:p>
        </p:txBody>
      </p:sp>
      <p:sp>
        <p:nvSpPr>
          <p:cNvPr id="3" name="Zástupný symbol pro obsah 2"/>
          <p:cNvSpPr>
            <a:spLocks noGrp="1"/>
          </p:cNvSpPr>
          <p:nvPr>
            <p:ph idx="1"/>
          </p:nvPr>
        </p:nvSpPr>
        <p:spPr/>
        <p:txBody>
          <a:bodyPr/>
          <a:lstStyle/>
          <a:p>
            <a:pPr marL="0" indent="0">
              <a:buNone/>
            </a:pPr>
            <a:r>
              <a:rPr lang="cs-CZ" altLang="cs-CZ" b="1" dirty="0"/>
              <a:t>SZIF –</a:t>
            </a:r>
            <a:r>
              <a:rPr lang="cs-CZ" altLang="cs-CZ" dirty="0"/>
              <a:t>Státní zemědělský intervenční fond –platební agentura</a:t>
            </a:r>
          </a:p>
          <a:p>
            <a:pPr marL="0" indent="0">
              <a:buNone/>
            </a:pPr>
            <a:r>
              <a:rPr lang="cs-CZ" altLang="cs-CZ" b="1" dirty="0"/>
              <a:t>MAS –</a:t>
            </a:r>
            <a:r>
              <a:rPr lang="cs-CZ" altLang="cs-CZ" dirty="0"/>
              <a:t>Místní akční skupina</a:t>
            </a:r>
          </a:p>
          <a:p>
            <a:pPr marL="0" indent="0">
              <a:buNone/>
            </a:pPr>
            <a:r>
              <a:rPr lang="cs-CZ" altLang="cs-CZ" b="1" dirty="0" err="1"/>
              <a:t>Fiche</a:t>
            </a:r>
            <a:r>
              <a:rPr lang="cs-CZ" altLang="cs-CZ" b="1" dirty="0"/>
              <a:t>–</a:t>
            </a:r>
            <a:r>
              <a:rPr lang="cs-CZ" altLang="cs-CZ" dirty="0"/>
              <a:t>opatření (zemědělství, občanská vybavenost)</a:t>
            </a:r>
          </a:p>
          <a:p>
            <a:pPr marL="0" indent="0">
              <a:buNone/>
            </a:pPr>
            <a:r>
              <a:rPr lang="cs-CZ" altLang="cs-CZ" b="1" dirty="0"/>
              <a:t>Portál farmáře </a:t>
            </a:r>
            <a:r>
              <a:rPr lang="cs-CZ" altLang="cs-CZ" dirty="0"/>
              <a:t>–komunikační nástroj se SZIF</a:t>
            </a:r>
          </a:p>
          <a:p>
            <a:pPr marL="0" indent="0">
              <a:buNone/>
            </a:pPr>
            <a:r>
              <a:rPr lang="cs-CZ" altLang="cs-CZ" b="1" dirty="0" err="1"/>
              <a:t>ŽoD</a:t>
            </a:r>
            <a:r>
              <a:rPr lang="cs-CZ" altLang="cs-CZ" b="1" dirty="0"/>
              <a:t>–</a:t>
            </a:r>
            <a:r>
              <a:rPr lang="cs-CZ" altLang="cs-CZ" dirty="0"/>
              <a:t>Žádost o dotaci</a:t>
            </a:r>
          </a:p>
          <a:p>
            <a:pPr marL="0" indent="0">
              <a:buNone/>
            </a:pPr>
            <a:r>
              <a:rPr lang="cs-CZ" altLang="cs-CZ" b="1" dirty="0" err="1"/>
              <a:t>ŽoPl</a:t>
            </a:r>
            <a:r>
              <a:rPr lang="cs-CZ" altLang="cs-CZ" b="1" dirty="0"/>
              <a:t>–</a:t>
            </a:r>
            <a:r>
              <a:rPr lang="cs-CZ" altLang="cs-CZ" dirty="0"/>
              <a:t>Žádost o platbu</a:t>
            </a:r>
          </a:p>
          <a:p>
            <a:endParaRPr lang="cs-CZ" dirty="0"/>
          </a:p>
        </p:txBody>
      </p:sp>
      <p:sp>
        <p:nvSpPr>
          <p:cNvPr id="5" name="Zástupný symbol pro číslo snímku 4"/>
          <p:cNvSpPr>
            <a:spLocks noGrp="1"/>
          </p:cNvSpPr>
          <p:nvPr>
            <p:ph type="sldNum" sz="quarter" idx="12"/>
          </p:nvPr>
        </p:nvSpPr>
        <p:spPr/>
        <p:txBody>
          <a:bodyPr/>
          <a:lstStyle/>
          <a:p>
            <a:fld id="{D57F1E4F-1CFF-5643-939E-217C01CDF565}" type="slidenum">
              <a:rPr lang="en-US" smtClean="0"/>
              <a:pPr/>
              <a:t>4</a:t>
            </a:fld>
            <a:endParaRPr lang="en-US" dirty="0"/>
          </a:p>
        </p:txBody>
      </p:sp>
      <p:grpSp>
        <p:nvGrpSpPr>
          <p:cNvPr id="6" name="Skupina 5"/>
          <p:cNvGrpSpPr/>
          <p:nvPr/>
        </p:nvGrpSpPr>
        <p:grpSpPr>
          <a:xfrm>
            <a:off x="677334" y="5806689"/>
            <a:ext cx="8031921" cy="599798"/>
            <a:chOff x="779427" y="5889116"/>
            <a:chExt cx="8031921" cy="599798"/>
          </a:xfrm>
        </p:grpSpPr>
        <p:pic>
          <p:nvPicPr>
            <p:cNvPr id="7" name="Obrázek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Obrázek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392245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5 – Živo na </a:t>
            </a:r>
            <a:r>
              <a:rPr lang="cs-CZ" dirty="0">
                <a:solidFill>
                  <a:schemeClr val="accent2"/>
                </a:solidFill>
              </a:rPr>
              <a:t>venkově, aktivity:</a:t>
            </a:r>
            <a:endParaRPr lang="cs-CZ" dirty="0">
              <a:solidFill>
                <a:schemeClr val="accent2"/>
              </a:solidFill>
            </a:endParaRPr>
          </a:p>
        </p:txBody>
      </p:sp>
      <p:sp>
        <p:nvSpPr>
          <p:cNvPr id="3" name="Zástupný symbol pro obsah 2"/>
          <p:cNvSpPr>
            <a:spLocks noGrp="1"/>
          </p:cNvSpPr>
          <p:nvPr>
            <p:ph idx="1"/>
          </p:nvPr>
        </p:nvSpPr>
        <p:spPr>
          <a:xfrm>
            <a:off x="677334" y="1514169"/>
            <a:ext cx="8596668" cy="4527194"/>
          </a:xfrm>
        </p:spPr>
        <p:txBody>
          <a:bodyPr>
            <a:normAutofit/>
          </a:bodyPr>
          <a:lstStyle/>
          <a:p>
            <a:pPr marL="0" indent="0">
              <a:buNone/>
            </a:pPr>
            <a:r>
              <a:rPr lang="cs-CZ" b="1" dirty="0" smtClean="0"/>
              <a:t>a) Kulturní, spolková a společenská zařízení, včetně komunitních center, center vzdělávání a knihoven </a:t>
            </a:r>
            <a:r>
              <a:rPr lang="cs-CZ" dirty="0"/>
              <a:t>– investice do staveb, strojů, technologií a dalšího vybavení pro vyjmenované zařízení </a:t>
            </a:r>
            <a:endParaRPr lang="cs-CZ" dirty="0" smtClean="0"/>
          </a:p>
          <a:p>
            <a:pPr>
              <a:buAutoNum type="alphaLcParenR"/>
            </a:pPr>
            <a:endParaRPr lang="cs-CZ" dirty="0"/>
          </a:p>
          <a:p>
            <a:pPr marL="0" indent="0">
              <a:buNone/>
            </a:pPr>
            <a:r>
              <a:rPr lang="cs-CZ" dirty="0" smtClean="0"/>
              <a:t>Jedná </a:t>
            </a:r>
            <a:r>
              <a:rPr lang="cs-CZ" dirty="0"/>
              <a:t>se např. o výstavbu či rekonstrukci kulturního, spolkového a společenského zařízení, komunitního centra, centra vzdělávání, obecní knihovny, včetně příslušného zázemí (šatny, umývárny, toalety, sklady, kuchyňky, technické místnosti apod.). Pořízení technologií a dalšího vybavení pro výše uvedená zařízení či kulturní a spolkovou činnost, včetně mobilního zařízení pro kulturní či spolkové akce pro veřejnost – např. mobilní přístřešky (velkokapacitní stany, party stany, nůžkové stany apod.), mobilní stánky, pódia včetně zastřešení, pivní sety, mobilní toalety, venkovní topidla, ozvučovací, osvětlovací a projekční vybavení.</a:t>
            </a:r>
            <a:endParaRPr lang="cs-CZ" b="1"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40</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30434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5 – Živo na venkově, aktivity:</a:t>
            </a:r>
          </a:p>
        </p:txBody>
      </p:sp>
      <p:sp>
        <p:nvSpPr>
          <p:cNvPr id="3" name="Zástupný symbol pro obsah 2"/>
          <p:cNvSpPr>
            <a:spLocks noGrp="1"/>
          </p:cNvSpPr>
          <p:nvPr>
            <p:ph idx="1"/>
          </p:nvPr>
        </p:nvSpPr>
        <p:spPr>
          <a:xfrm>
            <a:off x="677334" y="1425677"/>
            <a:ext cx="8596668" cy="4768646"/>
          </a:xfrm>
        </p:spPr>
        <p:txBody>
          <a:bodyPr>
            <a:normAutofit/>
          </a:bodyPr>
          <a:lstStyle/>
          <a:p>
            <a:pPr marL="0" indent="0">
              <a:buNone/>
            </a:pPr>
            <a:r>
              <a:rPr lang="cs-CZ" b="1" dirty="0" smtClean="0"/>
              <a:t>b) Drobná </a:t>
            </a:r>
            <a:r>
              <a:rPr lang="cs-CZ" b="1" dirty="0"/>
              <a:t>infrastruktura a základní </a:t>
            </a:r>
            <a:r>
              <a:rPr lang="cs-CZ" b="1" dirty="0" smtClean="0"/>
              <a:t>služby:</a:t>
            </a:r>
          </a:p>
          <a:p>
            <a:pPr marL="0" indent="0">
              <a:buNone/>
            </a:pPr>
            <a:r>
              <a:rPr lang="cs-CZ" b="1" dirty="0" smtClean="0"/>
              <a:t> </a:t>
            </a:r>
            <a:r>
              <a:rPr lang="cs-CZ" u="sng" dirty="0" smtClean="0"/>
              <a:t>Zastávky </a:t>
            </a:r>
            <a:r>
              <a:rPr lang="cs-CZ" u="sng" dirty="0"/>
              <a:t>veřejné dopravy </a:t>
            </a:r>
            <a:r>
              <a:rPr lang="cs-CZ" dirty="0" smtClean="0"/>
              <a:t>autobusová zastávka – zastávkový pruh, nástupiště, </a:t>
            </a:r>
            <a:r>
              <a:rPr lang="cs-CZ" dirty="0"/>
              <a:t>přístřešek, ochranné prvky, </a:t>
            </a:r>
            <a:r>
              <a:rPr lang="cs-CZ" dirty="0" smtClean="0"/>
              <a:t>osvětlení, vlaková zastávka – nástupiště, přístřešek, dále vybavení </a:t>
            </a:r>
            <a:r>
              <a:rPr lang="cs-CZ" dirty="0"/>
              <a:t>zastávky např. označení zastávky, informace o provozu, nádoby na odpad, lavičky apod. </a:t>
            </a:r>
            <a:endParaRPr lang="cs-CZ" dirty="0" smtClean="0"/>
          </a:p>
          <a:p>
            <a:pPr marL="0" indent="0">
              <a:buNone/>
            </a:pPr>
            <a:r>
              <a:rPr lang="cs-CZ" u="sng" dirty="0" smtClean="0"/>
              <a:t>Hřbitovy</a:t>
            </a:r>
            <a:r>
              <a:rPr lang="cs-CZ" dirty="0" smtClean="0"/>
              <a:t> (cesty</a:t>
            </a:r>
            <a:r>
              <a:rPr lang="cs-CZ" dirty="0"/>
              <a:t>, kolumbária, ohrazení/oplocení, osvětlení, terénní úpravy, zeleň, márnice a drobné památky (sochy, kříže apod.), nádoby na odpad a lavičky. Způsobilý je vodovod na vlastním území hřbitova maximálně po přípojku na hlavní vodovodní řad. </a:t>
            </a:r>
            <a:endParaRPr lang="cs-CZ" dirty="0" smtClean="0"/>
          </a:p>
          <a:p>
            <a:pPr marL="0" indent="0">
              <a:buNone/>
            </a:pPr>
            <a:r>
              <a:rPr lang="cs-CZ" u="sng" dirty="0" smtClean="0"/>
              <a:t>Dětská </a:t>
            </a:r>
            <a:r>
              <a:rPr lang="cs-CZ" u="sng" dirty="0"/>
              <a:t>hřiště a sportoviště </a:t>
            </a:r>
            <a:r>
              <a:rPr lang="cs-CZ" dirty="0" smtClean="0"/>
              <a:t>(dětská či </a:t>
            </a:r>
            <a:r>
              <a:rPr lang="cs-CZ" dirty="0"/>
              <a:t>sportovní hřiště pro různé druhy sportů, ale i </a:t>
            </a:r>
            <a:r>
              <a:rPr lang="cs-CZ" dirty="0" err="1"/>
              <a:t>workoutová</a:t>
            </a:r>
            <a:r>
              <a:rPr lang="cs-CZ" dirty="0"/>
              <a:t> hřiště, nebo samostatné herní a sportovní prvky pro volnočasové aktivity široké </a:t>
            </a:r>
            <a:r>
              <a:rPr lang="cs-CZ" dirty="0" smtClean="0"/>
              <a:t>veřejnosti, související </a:t>
            </a:r>
            <a:r>
              <a:rPr lang="cs-CZ" dirty="0"/>
              <a:t>zázemí a sociálního zařízení (např. šatny, sprchy, toalety, včetně zařizovacích předmětů atp.), tribuny, střídačky (pevně zabudované), oplocení, osvětlení, mobiliář (např. lavičky, odpadkové koše</a:t>
            </a:r>
            <a:r>
              <a:rPr lang="cs-CZ" dirty="0" smtClean="0"/>
              <a: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41</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51518510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solidFill>
                  <a:schemeClr val="accent2"/>
                </a:solidFill>
              </a:rPr>
              <a:t>Fiche</a:t>
            </a:r>
            <a:r>
              <a:rPr lang="cs-CZ" dirty="0">
                <a:solidFill>
                  <a:schemeClr val="accent2"/>
                </a:solidFill>
              </a:rPr>
              <a:t> 5 – Živo na venkově, aktivity:</a:t>
            </a:r>
            <a:endParaRPr lang="cs-CZ" dirty="0"/>
          </a:p>
        </p:txBody>
      </p:sp>
      <p:sp>
        <p:nvSpPr>
          <p:cNvPr id="3" name="Zástupný symbol pro obsah 2"/>
          <p:cNvSpPr>
            <a:spLocks noGrp="1"/>
          </p:cNvSpPr>
          <p:nvPr>
            <p:ph idx="1"/>
          </p:nvPr>
        </p:nvSpPr>
        <p:spPr/>
        <p:txBody>
          <a:bodyPr/>
          <a:lstStyle/>
          <a:p>
            <a:pPr marL="0" indent="0">
              <a:buNone/>
            </a:pPr>
            <a:r>
              <a:rPr lang="cs-CZ" u="sng" dirty="0"/>
              <a:t>Prostorem pro separaci odpadu</a:t>
            </a:r>
            <a:r>
              <a:rPr lang="cs-CZ" dirty="0"/>
              <a:t> se rozumí zpevněná plocha sběrného místa odpadu, která slouží pro ukládání komunálního odpadu, součástí jsou i odpadní nádoby na separaci komunálního odpadu či přístřešky, konstrukce a jiné ohraničení/oplocení tohoto prostoru. Prostor se může nacházet i na sběrném dvoře. </a:t>
            </a:r>
          </a:p>
          <a:p>
            <a:pPr marL="0" indent="0">
              <a:buNone/>
            </a:pPr>
            <a:r>
              <a:rPr lang="cs-CZ" u="sng" dirty="0"/>
              <a:t>Komunální technikou </a:t>
            </a:r>
            <a:r>
              <a:rPr lang="cs-CZ" dirty="0"/>
              <a:t>se rozumí technika využívaná pro péči a úpravu komunálních ploch, silnic a chodníků, technika pro zimní údržbu, technika pro svoz odpadu a příslušné zázemí pro danou techniku (např. sklady, garáže, zázemí pro zaměstnance). Jedná se např. o malotraktory s různými nástavbami, </a:t>
            </a:r>
            <a:r>
              <a:rPr lang="cs-CZ" dirty="0" err="1"/>
              <a:t>štěpkovače</a:t>
            </a:r>
            <a:r>
              <a:rPr lang="cs-CZ" dirty="0"/>
              <a:t>, sekačky, křovinořezy, sypače, frézy. </a:t>
            </a:r>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42</a:t>
            </a:fld>
            <a:endParaRPr lang="en-US" dirty="0"/>
          </a:p>
        </p:txBody>
      </p:sp>
    </p:spTree>
    <p:extLst>
      <p:ext uri="{BB962C8B-B14F-4D97-AF65-F5344CB8AC3E}">
        <p14:creationId xmlns:p14="http://schemas.microsoft.com/office/powerpoint/2010/main" val="403656889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5 – Živo na venkově, aktivity:</a:t>
            </a:r>
          </a:p>
        </p:txBody>
      </p:sp>
      <p:sp>
        <p:nvSpPr>
          <p:cNvPr id="3" name="Zástupný symbol pro obsah 2"/>
          <p:cNvSpPr>
            <a:spLocks noGrp="1"/>
          </p:cNvSpPr>
          <p:nvPr>
            <p:ph idx="1"/>
          </p:nvPr>
        </p:nvSpPr>
        <p:spPr/>
        <p:txBody>
          <a:bodyPr/>
          <a:lstStyle/>
          <a:p>
            <a:pPr marL="0" indent="0">
              <a:buNone/>
            </a:pPr>
            <a:r>
              <a:rPr lang="cs-CZ" b="1" dirty="0" smtClean="0"/>
              <a:t>c) Drobné </a:t>
            </a:r>
            <a:r>
              <a:rPr lang="cs-CZ" b="1" dirty="0"/>
              <a:t>památky místního významu </a:t>
            </a:r>
            <a:r>
              <a:rPr lang="cs-CZ" dirty="0"/>
              <a:t>– rekonstrukce a opravy včetně restaurování drobných památek místního </a:t>
            </a:r>
            <a:r>
              <a:rPr lang="cs-CZ" dirty="0" smtClean="0"/>
              <a:t>významu, např</a:t>
            </a:r>
            <a:r>
              <a:rPr lang="cs-CZ" dirty="0"/>
              <a:t>. smírčí kříže, křížky, pomníky padlým, historické pamětní desky, význačné náhrobky či hrobky, morové sloupy, boží muka, milníky, kapličky, zvoničky, kašny, sochy a sousoší, plastiky, </a:t>
            </a:r>
            <a:r>
              <a:rPr lang="cs-CZ" dirty="0" smtClean="0"/>
              <a:t>p</a:t>
            </a:r>
            <a:r>
              <a:rPr lang="cs-CZ" dirty="0"/>
              <a:t>opř. i skalní reliéfy či pamětní nápisy a jiné veřejné přístupné drobné památky</a:t>
            </a:r>
          </a:p>
          <a:p>
            <a:pPr marL="0" indent="0">
              <a:buNone/>
            </a:pPr>
            <a:endParaRPr lang="cs-CZ" dirty="0" smtClean="0"/>
          </a:p>
          <a:p>
            <a:pPr marL="0" indent="0">
              <a:buNone/>
            </a:pPr>
            <a:r>
              <a:rPr lang="cs-CZ" b="1" dirty="0" smtClean="0"/>
              <a:t>d</a:t>
            </a:r>
            <a:r>
              <a:rPr lang="cs-CZ" b="1" dirty="0"/>
              <a:t>) Školská zařízení (zařízení školního stravování, školní sportoviště/tělocvičny a venkovní prostory)</a:t>
            </a:r>
            <a:r>
              <a:rPr lang="cs-CZ" dirty="0"/>
              <a:t> – investice do staveb, strojů, technologií a dalšího vybavení pro vyjmenovaná </a:t>
            </a:r>
            <a:r>
              <a:rPr lang="cs-CZ" dirty="0" smtClean="0"/>
              <a:t>zařízení, např</a:t>
            </a:r>
            <a:r>
              <a:rPr lang="cs-CZ" dirty="0"/>
              <a:t>. </a:t>
            </a:r>
            <a:r>
              <a:rPr lang="cs-CZ" dirty="0" smtClean="0"/>
              <a:t>výstavba </a:t>
            </a:r>
            <a:r>
              <a:rPr lang="cs-CZ" dirty="0"/>
              <a:t>či </a:t>
            </a:r>
            <a:r>
              <a:rPr lang="cs-CZ" dirty="0" smtClean="0"/>
              <a:t>rekonstrukce </a:t>
            </a:r>
            <a:r>
              <a:rPr lang="cs-CZ" dirty="0"/>
              <a:t>stravovacího zařízení (kuchyně, jídelny, výdejny), školního sportoviště, tělocvičny, školní zahrady, altánu; pořízení vybavení stravovacího zařízení, sportovního náčiní, venkovní mobiliář a herní prvky</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43</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1613695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6 – Krajinou venkova</a:t>
            </a:r>
            <a:endParaRPr lang="cs-CZ" dirty="0">
              <a:solidFill>
                <a:schemeClr val="accent2"/>
              </a:solidFill>
            </a:endParaRPr>
          </a:p>
        </p:txBody>
      </p:sp>
      <p:sp>
        <p:nvSpPr>
          <p:cNvPr id="3" name="Zástupný symbol pro obsah 2"/>
          <p:cNvSpPr>
            <a:spLocks noGrp="1"/>
          </p:cNvSpPr>
          <p:nvPr>
            <p:ph idx="1"/>
          </p:nvPr>
        </p:nvSpPr>
        <p:spPr>
          <a:xfrm>
            <a:off x="677334" y="1524001"/>
            <a:ext cx="8596668" cy="4517362"/>
          </a:xfrm>
        </p:spPr>
        <p:txBody>
          <a:bodyPr/>
          <a:lstStyle/>
          <a:p>
            <a:r>
              <a:rPr lang="cs-CZ" dirty="0" smtClean="0"/>
              <a:t>Vazba na </a:t>
            </a:r>
            <a:r>
              <a:rPr lang="cs-CZ" dirty="0" err="1" smtClean="0"/>
              <a:t>Fichi</a:t>
            </a:r>
            <a:r>
              <a:rPr lang="cs-CZ" dirty="0" smtClean="0"/>
              <a:t> 6 – Neproduktivní infrastruktura v krajině</a:t>
            </a:r>
          </a:p>
          <a:p>
            <a:r>
              <a:rPr lang="cs-CZ" dirty="0" smtClean="0"/>
              <a:t>Podpora zahrnuje výdaje, které souvisejí s rekonstrukcí a budováním cest či stezek (značení, odpočinková místa, související mobiliář a další)</a:t>
            </a:r>
          </a:p>
          <a:p>
            <a:r>
              <a:rPr lang="cs-CZ" dirty="0" smtClean="0"/>
              <a:t>Projekt musí být realizován mimo zastavěné území obce</a:t>
            </a:r>
          </a:p>
          <a:p>
            <a:r>
              <a:rPr lang="cs-CZ" dirty="0" smtClean="0"/>
              <a:t>Nelze podpořit cyklostezky</a:t>
            </a:r>
          </a:p>
          <a:p>
            <a:r>
              <a:rPr lang="cs-CZ" dirty="0"/>
              <a:t>Výše dotace je 80 %, min. ZV 100 tis. Kč max. ZV 500 tis. </a:t>
            </a:r>
            <a:r>
              <a:rPr lang="cs-CZ" dirty="0" smtClean="0"/>
              <a:t>Kč</a:t>
            </a:r>
          </a:p>
          <a:p>
            <a:r>
              <a:rPr lang="cs-CZ" dirty="0" smtClean="0"/>
              <a:t>Žadatelem jsou obce, svazky obcí, jejich PO, NNO, zemědělský podnikatel a držitel lesa</a:t>
            </a:r>
          </a:p>
          <a:p>
            <a:r>
              <a:rPr lang="cs-CZ" dirty="0" smtClean="0"/>
              <a:t>Režimy podpory: nezakládající veřejnou podporu (projekt musí být přístupný veřejnosti bez poplatků), režim ABER, režim de </a:t>
            </a:r>
            <a:r>
              <a:rPr lang="cs-CZ" dirty="0" err="1" smtClean="0"/>
              <a:t>minimis</a:t>
            </a:r>
            <a:endParaRPr lang="cs-CZ" dirty="0"/>
          </a:p>
          <a:p>
            <a:endParaRPr lang="cs-CZ" dirty="0" smtClean="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44</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81723411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6 – Krajinou venkova, aktivity:</a:t>
            </a:r>
            <a:endParaRPr lang="cs-CZ" dirty="0">
              <a:solidFill>
                <a:schemeClr val="accent2"/>
              </a:solidFill>
            </a:endParaRPr>
          </a:p>
        </p:txBody>
      </p:sp>
      <p:sp>
        <p:nvSpPr>
          <p:cNvPr id="3" name="Zástupný symbol pro obsah 2"/>
          <p:cNvSpPr>
            <a:spLocks noGrp="1"/>
          </p:cNvSpPr>
          <p:nvPr>
            <p:ph idx="1"/>
          </p:nvPr>
        </p:nvSpPr>
        <p:spPr>
          <a:xfrm>
            <a:off x="677334" y="1710813"/>
            <a:ext cx="8596668" cy="4330549"/>
          </a:xfrm>
        </p:spPr>
        <p:txBody>
          <a:bodyPr/>
          <a:lstStyle/>
          <a:p>
            <a:pPr marL="0" indent="0">
              <a:buNone/>
            </a:pPr>
            <a:r>
              <a:rPr lang="cs-CZ" dirty="0" smtClean="0"/>
              <a:t>a) </a:t>
            </a:r>
            <a:r>
              <a:rPr lang="cs-CZ" b="1" dirty="0" smtClean="0"/>
              <a:t>Neproduktivní </a:t>
            </a:r>
            <a:r>
              <a:rPr lang="cs-CZ" b="1" dirty="0"/>
              <a:t>infrastruktura v krajině </a:t>
            </a:r>
            <a:r>
              <a:rPr lang="cs-CZ" b="1" dirty="0" smtClean="0"/>
              <a:t>- </a:t>
            </a:r>
            <a:r>
              <a:rPr lang="cs-CZ" dirty="0" smtClean="0"/>
              <a:t>např</a:t>
            </a:r>
            <a:r>
              <a:rPr lang="cs-CZ" dirty="0"/>
              <a:t>. </a:t>
            </a:r>
            <a:r>
              <a:rPr lang="cs-CZ" dirty="0" smtClean="0"/>
              <a:t>zřizování </a:t>
            </a:r>
            <a:r>
              <a:rPr lang="cs-CZ" dirty="0"/>
              <a:t>odpočinkových stanovišť, přístřešků, značení významných přírodních prvků, výstavba herních a naučných prvků, fitness prvků, zařízení k odkládání odpadků apod. </a:t>
            </a:r>
            <a:endParaRPr lang="cs-CZ" dirty="0" smtClean="0"/>
          </a:p>
          <a:p>
            <a:pPr marL="0" indent="0">
              <a:buNone/>
            </a:pPr>
            <a:r>
              <a:rPr lang="cs-CZ" dirty="0" smtClean="0"/>
              <a:t>b</a:t>
            </a:r>
            <a:r>
              <a:rPr lang="cs-CZ" b="1" dirty="0"/>
              <a:t>) Lesní a polní cesty </a:t>
            </a:r>
            <a:r>
              <a:rPr lang="cs-CZ" dirty="0"/>
              <a:t>– investice do výstavby i rekonstrukce lesních a polních cest a souvisejících objektů a technického vybavení; v rámci projektu lze vysadit i zeleň. Mezi související objekty a technické vybavení může patřit: mosty, propustky, brody, silniční příkopy a jejich zaústění do recipientů, svodnice, trativody, pramenné jímky, 55 nájezdy, sjezdy ze silnice, výhybny, obratiště a veškeré bezpečnostní zařízení na polní cestě přiměřené kategorii cesty (svodidla, zábradlí, dopravní značky), lesní sklady.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45</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4736094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solidFill>
                  <a:schemeClr val="accent2"/>
                </a:solidFill>
              </a:rPr>
              <a:t>Fiche</a:t>
            </a:r>
            <a:r>
              <a:rPr lang="cs-CZ" dirty="0">
                <a:solidFill>
                  <a:schemeClr val="accent2"/>
                </a:solidFill>
              </a:rPr>
              <a:t> 6 – Krajinou venkova, aktivity:</a:t>
            </a:r>
          </a:p>
        </p:txBody>
      </p:sp>
      <p:sp>
        <p:nvSpPr>
          <p:cNvPr id="3" name="Zástupný symbol pro obsah 2"/>
          <p:cNvSpPr>
            <a:spLocks noGrp="1"/>
          </p:cNvSpPr>
          <p:nvPr>
            <p:ph idx="1"/>
          </p:nvPr>
        </p:nvSpPr>
        <p:spPr>
          <a:xfrm>
            <a:off x="677334" y="1337186"/>
            <a:ext cx="8596668" cy="5692879"/>
          </a:xfrm>
        </p:spPr>
        <p:txBody>
          <a:bodyPr>
            <a:normAutofit/>
          </a:bodyPr>
          <a:lstStyle/>
          <a:p>
            <a:pPr marL="0" indent="0">
              <a:buNone/>
            </a:pPr>
            <a:r>
              <a:rPr lang="cs-CZ" dirty="0" smtClean="0"/>
              <a:t>c) </a:t>
            </a:r>
            <a:r>
              <a:rPr lang="cs-CZ" b="1" dirty="0" smtClean="0"/>
              <a:t>Prvky </a:t>
            </a:r>
            <a:r>
              <a:rPr lang="cs-CZ" b="1" dirty="0"/>
              <a:t>územního systému ekologické stability a protierozní opatření </a:t>
            </a:r>
            <a:r>
              <a:rPr lang="cs-CZ" dirty="0"/>
              <a:t>– investice do výstavby i rekonstrukce prvků ÚSES a protierozních </a:t>
            </a:r>
            <a:r>
              <a:rPr lang="cs-CZ" dirty="0" smtClean="0"/>
              <a:t>opatření. Prvky </a:t>
            </a:r>
            <a:r>
              <a:rPr lang="cs-CZ" dirty="0"/>
              <a:t>ÚSES jsou biocentra, biokoridory a interakční prvky</a:t>
            </a:r>
            <a:r>
              <a:rPr lang="cs-CZ" dirty="0" smtClean="0"/>
              <a:t>.. </a:t>
            </a:r>
            <a:r>
              <a:rPr lang="cs-CZ" dirty="0"/>
              <a:t>Protierozní </a:t>
            </a:r>
            <a:r>
              <a:rPr lang="cs-CZ" dirty="0" smtClean="0"/>
              <a:t>opatření - vegetační </a:t>
            </a:r>
            <a:r>
              <a:rPr lang="cs-CZ" dirty="0"/>
              <a:t>pásy mezi pozemky či příkopy, </a:t>
            </a:r>
            <a:r>
              <a:rPr lang="cs-CZ" dirty="0" err="1"/>
              <a:t>průlehy</a:t>
            </a:r>
            <a:r>
              <a:rPr lang="cs-CZ" dirty="0"/>
              <a:t>, terasy, protierozní nádrže. </a:t>
            </a:r>
            <a:endParaRPr lang="cs-CZ" dirty="0" smtClean="0"/>
          </a:p>
          <a:p>
            <a:pPr marL="0" indent="0">
              <a:buNone/>
            </a:pPr>
            <a:r>
              <a:rPr lang="cs-CZ" dirty="0" smtClean="0"/>
              <a:t>d) </a:t>
            </a:r>
            <a:r>
              <a:rPr lang="cs-CZ" b="1" dirty="0" smtClean="0"/>
              <a:t>Stezky </a:t>
            </a:r>
            <a:r>
              <a:rPr lang="cs-CZ" b="1" dirty="0"/>
              <a:t>v lese i mimo les </a:t>
            </a:r>
            <a:r>
              <a:rPr lang="cs-CZ" dirty="0"/>
              <a:t>– značení, výstavba a rekonstrukce stezek pro turisty (do šíře 2 metrů) a souvisejících </a:t>
            </a:r>
            <a:r>
              <a:rPr lang="cs-CZ" dirty="0" smtClean="0"/>
              <a:t>prvků, např</a:t>
            </a:r>
            <a:r>
              <a:rPr lang="cs-CZ" dirty="0"/>
              <a:t>. o výstavbu/rekonstrukci a rozšíření pěších (včetně </a:t>
            </a:r>
            <a:r>
              <a:rPr lang="cs-CZ" dirty="0" err="1"/>
              <a:t>ferrat</a:t>
            </a:r>
            <a:r>
              <a:rPr lang="cs-CZ" dirty="0"/>
              <a:t>), lyžařských stezek, </a:t>
            </a:r>
            <a:r>
              <a:rPr lang="cs-CZ" dirty="0" err="1"/>
              <a:t>hippostezek</a:t>
            </a:r>
            <a:r>
              <a:rPr lang="cs-CZ" dirty="0"/>
              <a:t> i jiných tematických či naučných stezek, součástí jsou i směrové a informační tabule či interaktivní prvky. Dále lze zřizovat odpočinková stanoviště, přístřešky, úvaziště pro koně či herní a fitness prvky apod. </a:t>
            </a:r>
            <a:endParaRPr lang="cs-CZ" dirty="0" smtClean="0"/>
          </a:p>
          <a:p>
            <a:pPr marL="0" indent="0">
              <a:buNone/>
            </a:pPr>
            <a:r>
              <a:rPr lang="cs-CZ" dirty="0" smtClean="0"/>
              <a:t>e</a:t>
            </a:r>
            <a:r>
              <a:rPr lang="cs-CZ" dirty="0"/>
              <a:t>) </a:t>
            </a:r>
            <a:r>
              <a:rPr lang="cs-CZ" b="1" dirty="0"/>
              <a:t>Drobné památky v krajině </a:t>
            </a:r>
            <a:r>
              <a:rPr lang="cs-CZ" dirty="0"/>
              <a:t>– rekonstrukce a opravy včetně restaurování drobných památek místního </a:t>
            </a:r>
            <a:r>
              <a:rPr lang="cs-CZ" dirty="0" smtClean="0"/>
              <a:t>významu, např</a:t>
            </a:r>
            <a:r>
              <a:rPr lang="cs-CZ" dirty="0"/>
              <a:t>. smírčí kříže, křížky, pomníky padlým, historické pamětní desky, význačné náhrobky či hrobky, morové sloupy, boží muka, milníky, kapličky, zvoničky, kašny, sochy a sousoší, plastiky, popř. i skalní reliéfy či pamětní nápisy a jiné veřejné přístupné drobné památky.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46</a:t>
            </a:fld>
            <a:endParaRPr lang="en-US" dirty="0"/>
          </a:p>
        </p:txBody>
      </p:sp>
      <p:grpSp>
        <p:nvGrpSpPr>
          <p:cNvPr id="5" name="Skupina 4"/>
          <p:cNvGrpSpPr/>
          <p:nvPr/>
        </p:nvGrpSpPr>
        <p:grpSpPr>
          <a:xfrm>
            <a:off x="677334" y="6223924"/>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2285538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Režimy </a:t>
            </a:r>
            <a:r>
              <a:rPr lang="cs-CZ" dirty="0" smtClean="0">
                <a:solidFill>
                  <a:schemeClr val="accent2"/>
                </a:solidFill>
              </a:rPr>
              <a:t>podpory – Nezakládající veřejnou podporu</a:t>
            </a:r>
            <a:endParaRPr lang="cs-CZ" dirty="0">
              <a:solidFill>
                <a:schemeClr val="accent2"/>
              </a:solidFill>
            </a:endParaRPr>
          </a:p>
        </p:txBody>
      </p:sp>
      <p:sp>
        <p:nvSpPr>
          <p:cNvPr id="3" name="Zástupný symbol pro obsah 2"/>
          <p:cNvSpPr>
            <a:spLocks noGrp="1"/>
          </p:cNvSpPr>
          <p:nvPr>
            <p:ph idx="1"/>
          </p:nvPr>
        </p:nvSpPr>
        <p:spPr/>
        <p:txBody>
          <a:bodyPr>
            <a:normAutofit lnSpcReduction="10000"/>
          </a:bodyPr>
          <a:lstStyle/>
          <a:p>
            <a:pPr marL="0" indent="0">
              <a:buNone/>
            </a:pPr>
            <a:r>
              <a:rPr lang="cs-CZ" dirty="0"/>
              <a:t>Jeden projekt nesmí kombinovat více režimů podpory</a:t>
            </a:r>
            <a:r>
              <a:rPr lang="cs-CZ" dirty="0" smtClean="0"/>
              <a:t>.</a:t>
            </a:r>
          </a:p>
          <a:p>
            <a:pPr marL="0" indent="0">
              <a:buNone/>
            </a:pPr>
            <a:endParaRPr lang="cs-CZ" dirty="0"/>
          </a:p>
          <a:p>
            <a:pPr marL="0" indent="0">
              <a:spcBef>
                <a:spcPts val="0"/>
              </a:spcBef>
              <a:buNone/>
              <a:defRPr/>
            </a:pPr>
            <a:r>
              <a:rPr lang="cs-CZ" dirty="0" smtClean="0"/>
              <a:t>Obecné </a:t>
            </a:r>
            <a:r>
              <a:rPr lang="cs-CZ" dirty="0"/>
              <a:t>znaky veřejné podpory:</a:t>
            </a:r>
          </a:p>
          <a:p>
            <a:pPr marL="0" indent="0">
              <a:spcBef>
                <a:spcPts val="0"/>
              </a:spcBef>
              <a:buNone/>
              <a:defRPr/>
            </a:pPr>
            <a:r>
              <a:rPr lang="cs-CZ" dirty="0"/>
              <a:t>1)podpora je poskytnutá z veřejných </a:t>
            </a:r>
            <a:r>
              <a:rPr lang="cs-CZ" dirty="0" smtClean="0"/>
              <a:t>prostředků – dotace ze SZP, tento bod vždy splněn,</a:t>
            </a:r>
            <a:endParaRPr lang="cs-CZ" dirty="0"/>
          </a:p>
          <a:p>
            <a:pPr marL="0" indent="0">
              <a:spcBef>
                <a:spcPts val="0"/>
              </a:spcBef>
              <a:buNone/>
              <a:defRPr/>
            </a:pPr>
            <a:r>
              <a:rPr lang="cs-CZ" dirty="0" smtClean="0"/>
              <a:t>2)podpora </a:t>
            </a:r>
            <a:r>
              <a:rPr lang="cs-CZ" dirty="0"/>
              <a:t>je selektivní </a:t>
            </a:r>
            <a:r>
              <a:rPr lang="cs-CZ" dirty="0" smtClean="0"/>
              <a:t>- zvýhodňuje určité podniky nebo odvětví výroby,</a:t>
            </a:r>
          </a:p>
          <a:p>
            <a:pPr marL="0" indent="0">
              <a:spcBef>
                <a:spcPts val="0"/>
              </a:spcBef>
              <a:buNone/>
              <a:defRPr/>
            </a:pPr>
            <a:r>
              <a:rPr lang="cs-CZ" dirty="0"/>
              <a:t>3</a:t>
            </a:r>
            <a:r>
              <a:rPr lang="cs-CZ" dirty="0" smtClean="0"/>
              <a:t>)podpora narušuje nebo hrozí narušením hospodářské soutěže (zvýhodnění konkrétních podniků)</a:t>
            </a:r>
          </a:p>
          <a:p>
            <a:pPr marL="0" indent="0">
              <a:spcBef>
                <a:spcPts val="0"/>
              </a:spcBef>
              <a:buNone/>
              <a:defRPr/>
            </a:pPr>
            <a:r>
              <a:rPr lang="cs-CZ" dirty="0" smtClean="0"/>
              <a:t>4)Ovlivnění nebo hrozba ovlivnění obchodu mezi členskými státy EU (zde se hledí na to, zda v dané oblasti existuje tzv. relevantní trh, a jako další hledisko se poté bere v potaz ovlivnění obchodu mezi členskými státy.</a:t>
            </a:r>
          </a:p>
          <a:p>
            <a:pPr marL="0" indent="0">
              <a:buNone/>
            </a:pPr>
            <a:r>
              <a:rPr lang="cs-CZ" dirty="0" smtClean="0"/>
              <a:t>Pokud </a:t>
            </a:r>
            <a:r>
              <a:rPr lang="cs-CZ" dirty="0"/>
              <a:t>není alespoň jeden z výše uvedených znaků naplněn, nejedná se o veřejnou podporu.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47</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1762147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solidFill>
              </a:rPr>
              <a:t>Režimy podpory </a:t>
            </a:r>
            <a:r>
              <a:rPr lang="cs-CZ" dirty="0" smtClean="0">
                <a:solidFill>
                  <a:schemeClr val="accent2"/>
                </a:solidFill>
              </a:rPr>
              <a:t>–nezákládající veřejnou podporu</a:t>
            </a:r>
            <a:endParaRPr lang="cs-CZ"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Příklady projektů nezakládajících veřejnou podporu: </a:t>
            </a:r>
          </a:p>
          <a:p>
            <a:pPr>
              <a:buFont typeface="Wingdings" panose="05000000000000000000" pitchFamily="2" charset="2"/>
              <a:buChar char="Ø"/>
            </a:pPr>
            <a:r>
              <a:rPr lang="cs-CZ" b="1" dirty="0" smtClean="0"/>
              <a:t>Budování </a:t>
            </a:r>
            <a:r>
              <a:rPr lang="cs-CZ" b="1" dirty="0"/>
              <a:t>obecné infrastruktury </a:t>
            </a:r>
            <a:r>
              <a:rPr lang="cs-CZ" dirty="0"/>
              <a:t>– zastávky veřejné dopravy, dětská hřiště, hřbitovy, veřejně přístupné drobné památky místního významu, prostory pro separaci odpadu na veřejném prostranství, zeleň. </a:t>
            </a:r>
          </a:p>
          <a:p>
            <a:pPr>
              <a:buFont typeface="Wingdings" panose="05000000000000000000" pitchFamily="2" charset="2"/>
              <a:buChar char="Ø"/>
            </a:pPr>
            <a:r>
              <a:rPr lang="cs-CZ" dirty="0" smtClean="0"/>
              <a:t>Projekty </a:t>
            </a:r>
            <a:r>
              <a:rPr lang="cs-CZ" dirty="0"/>
              <a:t>v oblastech základního vzdělávacího či sociálního systému, </a:t>
            </a:r>
            <a:r>
              <a:rPr lang="cs-CZ" b="1" dirty="0"/>
              <a:t>pokud neovlivňují ekonomické činnosti jiných subjektů</a:t>
            </a:r>
            <a:r>
              <a:rPr lang="cs-CZ" dirty="0"/>
              <a:t>. Např. školská zařízení sloužící jen mateřské/základní škole. V případě pochybností je vhodné zařadit celý projekt do režimu „de </a:t>
            </a:r>
            <a:r>
              <a:rPr lang="cs-CZ" dirty="0" err="1"/>
              <a:t>minimis</a:t>
            </a:r>
            <a:r>
              <a:rPr lang="cs-CZ" dirty="0"/>
              <a:t>“/blokové výjimky. </a:t>
            </a:r>
          </a:p>
          <a:p>
            <a:pPr>
              <a:buFont typeface="Wingdings" panose="05000000000000000000" pitchFamily="2" charset="2"/>
              <a:buChar char="Ø"/>
            </a:pPr>
            <a:r>
              <a:rPr lang="cs-CZ" dirty="0" smtClean="0"/>
              <a:t>Infrastruktura </a:t>
            </a:r>
            <a:r>
              <a:rPr lang="cs-CZ" dirty="0"/>
              <a:t>v oblasti kultury je postavena mimo oblast veřejné podpory, pokud součástí </a:t>
            </a:r>
            <a:r>
              <a:rPr lang="cs-CZ" b="1" dirty="0"/>
              <a:t>není provozování „ekonomických aktivit</a:t>
            </a:r>
            <a:r>
              <a:rPr lang="cs-CZ" dirty="0"/>
              <a:t>“, bez dotace by nebylo možné uvedený projekt realizovat a je zaměřena pouze na místní obyvatele, kteří v současné době mají omezenou nebo nemají žádnou možnost využívat podporované aktivity. </a:t>
            </a:r>
            <a:endParaRPr lang="cs-CZ" dirty="0" smtClean="0"/>
          </a:p>
          <a:p>
            <a:pPr>
              <a:buFont typeface="Wingdings" panose="05000000000000000000" pitchFamily="2" charset="2"/>
              <a:buChar char="Ø"/>
            </a:pPr>
            <a:r>
              <a:rPr lang="cs-CZ" b="1" dirty="0" smtClean="0"/>
              <a:t>Veřejné </a:t>
            </a:r>
            <a:r>
              <a:rPr lang="cs-CZ" b="1" dirty="0"/>
              <a:t>knihovny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48</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516785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solidFill>
                  <a:schemeClr val="accent2"/>
                </a:solidFill>
              </a:rPr>
              <a:t>Režimy podpory </a:t>
            </a:r>
            <a:r>
              <a:rPr lang="cs-CZ" dirty="0" smtClean="0">
                <a:solidFill>
                  <a:schemeClr val="accent2"/>
                </a:solidFill>
              </a:rPr>
              <a:t>–režim de </a:t>
            </a:r>
            <a:r>
              <a:rPr lang="cs-CZ" dirty="0" err="1" smtClean="0">
                <a:solidFill>
                  <a:schemeClr val="accent2"/>
                </a:solidFill>
              </a:rPr>
              <a:t>miminis</a:t>
            </a:r>
            <a:r>
              <a:rPr lang="cs-CZ" dirty="0" smtClean="0">
                <a:solidFill>
                  <a:schemeClr val="accent2"/>
                </a:solidFill>
              </a:rPr>
              <a:t> – </a:t>
            </a:r>
            <a:r>
              <a:rPr lang="cs-CZ" dirty="0" err="1" smtClean="0">
                <a:solidFill>
                  <a:schemeClr val="accent2"/>
                </a:solidFill>
              </a:rPr>
              <a:t>Fiche</a:t>
            </a:r>
            <a:r>
              <a:rPr lang="cs-CZ" dirty="0" smtClean="0">
                <a:solidFill>
                  <a:schemeClr val="accent2"/>
                </a:solidFill>
              </a:rPr>
              <a:t> 3</a:t>
            </a:r>
            <a:endParaRPr lang="cs-CZ" dirty="0"/>
          </a:p>
        </p:txBody>
      </p:sp>
      <p:sp>
        <p:nvSpPr>
          <p:cNvPr id="3" name="Zástupný symbol pro obsah 2"/>
          <p:cNvSpPr>
            <a:spLocks noGrp="1"/>
          </p:cNvSpPr>
          <p:nvPr>
            <p:ph idx="1"/>
          </p:nvPr>
        </p:nvSpPr>
        <p:spPr>
          <a:xfrm>
            <a:off x="677334" y="1930399"/>
            <a:ext cx="8596668" cy="4110963"/>
          </a:xfrm>
        </p:spPr>
        <p:txBody>
          <a:bodyPr/>
          <a:lstStyle/>
          <a:p>
            <a:pPr>
              <a:buFont typeface="Wingdings" panose="05000000000000000000" pitchFamily="2" charset="2"/>
              <a:buChar char="Ø"/>
            </a:pPr>
            <a:r>
              <a:rPr lang="cs-CZ" dirty="0"/>
              <a:t>Projekty jsou podporovány v souladu s nařízením Komise (EU) 2023/2831 ze dne 13. prosince 2023 o použití článků 107 a 108 Smlouvy o fungování Evropské unie na podporu de </a:t>
            </a:r>
            <a:r>
              <a:rPr lang="cs-CZ" dirty="0" err="1"/>
              <a:t>minimis</a:t>
            </a:r>
            <a:r>
              <a:rPr lang="cs-CZ" dirty="0"/>
              <a:t>, tzn., </a:t>
            </a:r>
            <a:r>
              <a:rPr lang="cs-CZ" dirty="0" smtClean="0"/>
              <a:t>celková </a:t>
            </a:r>
            <a:r>
              <a:rPr lang="cs-CZ" dirty="0"/>
              <a:t>výše podpory de </a:t>
            </a:r>
            <a:r>
              <a:rPr lang="cs-CZ" dirty="0" err="1"/>
              <a:t>minimis</a:t>
            </a:r>
            <a:r>
              <a:rPr lang="cs-CZ" dirty="0"/>
              <a:t> poskytnutá jednomu subjektu nesmí v žádném tříletém období přesáhnout </a:t>
            </a:r>
            <a:r>
              <a:rPr lang="cs-CZ" dirty="0" smtClean="0"/>
              <a:t>částku 300 </a:t>
            </a:r>
            <a:r>
              <a:rPr lang="cs-CZ" dirty="0"/>
              <a:t>000 EUR</a:t>
            </a:r>
            <a:r>
              <a:rPr lang="cs-CZ" dirty="0" smtClean="0"/>
              <a:t>. </a:t>
            </a:r>
          </a:p>
          <a:p>
            <a:pPr>
              <a:buFont typeface="Wingdings" panose="05000000000000000000" pitchFamily="2" charset="2"/>
              <a:buChar char="Ø"/>
            </a:pPr>
            <a:r>
              <a:rPr lang="cs-CZ" dirty="0"/>
              <a:t>Režim de </a:t>
            </a:r>
            <a:r>
              <a:rPr lang="cs-CZ" dirty="0" err="1"/>
              <a:t>minimis</a:t>
            </a:r>
            <a:r>
              <a:rPr lang="cs-CZ" dirty="0"/>
              <a:t> představuje podpory malého rozsahu, u nichž se předpokládá, že nemají potenciál ovlivnit trh. Doporučujeme využít tento režim v případě, že se </a:t>
            </a:r>
            <a:r>
              <a:rPr lang="cs-CZ" dirty="0" smtClean="0"/>
              <a:t>vyskytuje </a:t>
            </a:r>
            <a:r>
              <a:rPr lang="cs-CZ" dirty="0"/>
              <a:t>pochybnost, zda projekt zakládá či nezakládá veřejnou podporu. </a:t>
            </a:r>
            <a:endParaRPr lang="cs-CZ" dirty="0" smtClean="0"/>
          </a:p>
          <a:p>
            <a:pPr>
              <a:buFont typeface="Wingdings" panose="05000000000000000000" pitchFamily="2" charset="2"/>
              <a:buChar char="Ø"/>
            </a:pPr>
            <a:r>
              <a:rPr lang="cs-CZ" dirty="0" smtClean="0"/>
              <a:t>Údaje </a:t>
            </a:r>
            <a:r>
              <a:rPr lang="cs-CZ" dirty="0"/>
              <a:t>o této podpoře a o jejím příjemci budou do 5 pracovních dní od poskytnutí podpory de </a:t>
            </a:r>
            <a:r>
              <a:rPr lang="cs-CZ" dirty="0" err="1"/>
              <a:t>minimis</a:t>
            </a:r>
            <a:r>
              <a:rPr lang="cs-CZ" dirty="0"/>
              <a:t> zaznamenány poskytovatelem do centrálního registru podpor malého rozsahu (registr de </a:t>
            </a:r>
            <a:r>
              <a:rPr lang="cs-CZ" dirty="0" err="1"/>
              <a:t>minimis</a:t>
            </a:r>
            <a:r>
              <a:rPr lang="cs-CZ" dirty="0"/>
              <a:t>).</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49</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497182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Doručování dokumentů</a:t>
            </a:r>
            <a:endParaRPr lang="cs-CZ" dirty="0">
              <a:solidFill>
                <a:schemeClr val="accent2"/>
              </a:solidFill>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Zástupný symbol pro obsah 2"/>
          <p:cNvSpPr>
            <a:spLocks noGrp="1"/>
          </p:cNvSpPr>
          <p:nvPr>
            <p:ph idx="1"/>
          </p:nvPr>
        </p:nvSpPr>
        <p:spPr>
          <a:xfrm>
            <a:off x="677334" y="1759975"/>
            <a:ext cx="8596668" cy="4281388"/>
          </a:xfrm>
        </p:spPr>
        <p:txBody>
          <a:bodyPr/>
          <a:lstStyle/>
          <a:p>
            <a:pPr marL="0" indent="0" algn="just">
              <a:buNone/>
            </a:pPr>
            <a:r>
              <a:rPr lang="cs-CZ" altLang="cs-CZ" b="1" dirty="0" smtClean="0"/>
              <a:t>Komunikace s MAS: </a:t>
            </a:r>
          </a:p>
          <a:p>
            <a:pPr algn="just">
              <a:buFont typeface="Wingdings" panose="05000000000000000000" pitchFamily="2" charset="2"/>
              <a:buChar char="Ø"/>
            </a:pPr>
            <a:r>
              <a:rPr lang="cs-CZ" altLang="cs-CZ" dirty="0" smtClean="0"/>
              <a:t>Probíhá přes e-maily – </a:t>
            </a:r>
            <a:r>
              <a:rPr lang="cs-CZ" altLang="cs-CZ" dirty="0" err="1" smtClean="0"/>
              <a:t>chybníky</a:t>
            </a:r>
            <a:r>
              <a:rPr lang="cs-CZ" altLang="cs-CZ" dirty="0" smtClean="0"/>
              <a:t>, rozhodnutí</a:t>
            </a:r>
          </a:p>
          <a:p>
            <a:pPr algn="just">
              <a:buFont typeface="Wingdings" panose="05000000000000000000" pitchFamily="2" charset="2"/>
              <a:buChar char="Ø"/>
            </a:pPr>
            <a:r>
              <a:rPr lang="cs-CZ" altLang="cs-CZ" dirty="0" smtClean="0"/>
              <a:t>Žadatelé dokládají přílohy přes Portál farmáře. </a:t>
            </a:r>
          </a:p>
          <a:p>
            <a:pPr marL="0" indent="0" algn="just">
              <a:buNone/>
            </a:pPr>
            <a:r>
              <a:rPr lang="cs-CZ" altLang="cs-CZ" b="1" dirty="0" smtClean="0"/>
              <a:t>Komunikace se SZIF:</a:t>
            </a:r>
          </a:p>
          <a:p>
            <a:pPr algn="just">
              <a:buFont typeface="Wingdings" panose="05000000000000000000" pitchFamily="2" charset="2"/>
              <a:buChar char="Ø"/>
            </a:pPr>
            <a:r>
              <a:rPr lang="cs-CZ" altLang="cs-CZ" dirty="0" smtClean="0"/>
              <a:t>Pouze přes Portál farmáře</a:t>
            </a:r>
          </a:p>
          <a:p>
            <a:pPr algn="just">
              <a:buFont typeface="Wingdings" panose="05000000000000000000" pitchFamily="2" charset="2"/>
              <a:buChar char="Ø"/>
            </a:pPr>
            <a:r>
              <a:rPr lang="cs-CZ" altLang="cs-CZ" dirty="0" smtClean="0"/>
              <a:t>Dokumenty se považují za doručené okamžikem, kdy se žadatel/příjemce dotace přihlásí do svého účtu na Portálu farmáře nebo jsou přečteny v datové schránce</a:t>
            </a:r>
          </a:p>
          <a:p>
            <a:pPr algn="just">
              <a:buFont typeface="Wingdings" panose="05000000000000000000" pitchFamily="2" charset="2"/>
              <a:buChar char="Ø"/>
            </a:pPr>
            <a:r>
              <a:rPr lang="cs-CZ" altLang="cs-CZ" dirty="0" smtClean="0"/>
              <a:t>Nepřihlásí-li se žadatel/příjemce dotace do svého účtu ve lhůtě 10 dnů ode dne, kdy byl dokument na Portálu farmáře zveřejněn, považuje se tento dokument za doručený posledním dnem této lhůty.</a:t>
            </a:r>
          </a:p>
        </p:txBody>
      </p:sp>
    </p:spTree>
    <p:extLst>
      <p:ext uri="{BB962C8B-B14F-4D97-AF65-F5344CB8AC3E}">
        <p14:creationId xmlns:p14="http://schemas.microsoft.com/office/powerpoint/2010/main" val="23960113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r>
              <a:rPr lang="cs-CZ" dirty="0">
                <a:solidFill>
                  <a:schemeClr val="accent2"/>
                </a:solidFill>
              </a:rPr>
              <a:t>Projekty podpořené na základě Zemědělského nařízení o blokových </a:t>
            </a:r>
            <a:r>
              <a:rPr lang="cs-CZ" dirty="0">
                <a:solidFill>
                  <a:schemeClr val="accent2"/>
                </a:solidFill>
              </a:rPr>
              <a:t>výjimkách - ABER</a:t>
            </a:r>
            <a:endParaRPr lang="cs-CZ" dirty="0">
              <a:solidFill>
                <a:schemeClr val="accent2"/>
              </a:solidFill>
            </a:endParaRPr>
          </a:p>
        </p:txBody>
      </p:sp>
      <p:sp>
        <p:nvSpPr>
          <p:cNvPr id="3" name="Zástupný symbol pro obsah 2"/>
          <p:cNvSpPr>
            <a:spLocks noGrp="1"/>
          </p:cNvSpPr>
          <p:nvPr>
            <p:ph idx="1"/>
          </p:nvPr>
        </p:nvSpPr>
        <p:spPr>
          <a:xfrm>
            <a:off x="677334" y="2664542"/>
            <a:ext cx="8596668" cy="3376820"/>
          </a:xfrm>
        </p:spPr>
        <p:txBody>
          <a:bodyPr>
            <a:normAutofit/>
          </a:bodyPr>
          <a:lstStyle/>
          <a:p>
            <a:pPr marL="0" indent="0">
              <a:buNone/>
            </a:pPr>
            <a:r>
              <a:rPr lang="cs-CZ" dirty="0"/>
              <a:t>Projekty musí být v souladu s podmínkami nařízení Komise (EU) 2022/2472 ze dne 14. prosince 2022, kterým se v souladu s články 107 a 108 Smlouvy o fungování Evropské unie prohlašují určité kategorie podpory v odvětvích zemědělství a lesnictví a ve venkovských oblastech za slučitelné s vnitřním trhem (Zemědělské </a:t>
            </a:r>
            <a:r>
              <a:rPr lang="cs-CZ" dirty="0" smtClean="0"/>
              <a:t>nařízení </a:t>
            </a:r>
            <a:r>
              <a:rPr lang="cs-CZ" dirty="0"/>
              <a:t>o blokových výjimkách – ABER), zejména s čl. 49, 50, 60 a 61</a:t>
            </a:r>
            <a:r>
              <a:rPr lang="cs-CZ" dirty="0" smtClean="0"/>
              <a:t>.</a:t>
            </a:r>
          </a:p>
          <a:p>
            <a:pPr marL="0" indent="0">
              <a:buNone/>
            </a:pP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50</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096243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2"/>
                </a:solidFill>
              </a:rPr>
              <a:t>ABER v souladu s čl. 49 a 50 - </a:t>
            </a:r>
            <a:r>
              <a:rPr lang="cs-CZ" dirty="0" err="1" smtClean="0">
                <a:solidFill>
                  <a:schemeClr val="accent2"/>
                </a:solidFill>
              </a:rPr>
              <a:t>Fiche</a:t>
            </a:r>
            <a:r>
              <a:rPr lang="cs-CZ" dirty="0" smtClean="0">
                <a:solidFill>
                  <a:schemeClr val="accent2"/>
                </a:solidFill>
              </a:rPr>
              <a:t> 2</a:t>
            </a:r>
            <a:endParaRPr lang="cs-CZ" dirty="0"/>
          </a:p>
        </p:txBody>
      </p:sp>
      <p:sp>
        <p:nvSpPr>
          <p:cNvPr id="3" name="Zástupný symbol pro obsah 2"/>
          <p:cNvSpPr>
            <a:spLocks noGrp="1"/>
          </p:cNvSpPr>
          <p:nvPr>
            <p:ph idx="1"/>
          </p:nvPr>
        </p:nvSpPr>
        <p:spPr>
          <a:xfrm>
            <a:off x="677334" y="1435511"/>
            <a:ext cx="8596668" cy="4605852"/>
          </a:xfrm>
        </p:spPr>
        <p:txBody>
          <a:bodyPr>
            <a:normAutofit/>
          </a:bodyPr>
          <a:lstStyle/>
          <a:p>
            <a:pPr marL="0" indent="0">
              <a:buNone/>
            </a:pPr>
            <a:r>
              <a:rPr lang="cs-CZ" dirty="0"/>
              <a:t>V případě, že podpora je poskytována dle čl. 49 a 50 ABER, pak musí mít podpora motivační účinek v souladu s článkem 6; </a:t>
            </a:r>
          </a:p>
          <a:p>
            <a:pPr marL="0" indent="0">
              <a:buNone/>
            </a:pPr>
            <a:r>
              <a:rPr lang="cs-CZ" dirty="0"/>
              <a:t>Podpora se považuje za podporu s motivačním účinkem, pokud žadatel předložil dotyčnému členskému státu písemnou žádost o podporu (Žádost o dotaci) před zahájením práce na projektu nebo před zahájením činnosti. </a:t>
            </a:r>
            <a:endParaRPr lang="cs-CZ" dirty="0" smtClean="0"/>
          </a:p>
          <a:p>
            <a:pPr marL="0" indent="0">
              <a:buNone/>
            </a:pPr>
            <a:r>
              <a:rPr lang="cs-CZ" dirty="0" smtClean="0"/>
              <a:t>V </a:t>
            </a:r>
            <a:r>
              <a:rPr lang="cs-CZ" dirty="0"/>
              <a:t>žádosti o dotaci se uvedou alespoň tyto údaje: </a:t>
            </a:r>
            <a:endParaRPr lang="cs-CZ" dirty="0" smtClean="0"/>
          </a:p>
          <a:p>
            <a:pPr marL="0" indent="0">
              <a:buNone/>
            </a:pPr>
            <a:r>
              <a:rPr lang="cs-CZ" dirty="0" smtClean="0"/>
              <a:t>a) název </a:t>
            </a:r>
            <a:r>
              <a:rPr lang="cs-CZ" dirty="0"/>
              <a:t>a velikost podniku; </a:t>
            </a:r>
            <a:endParaRPr lang="cs-CZ" dirty="0" smtClean="0"/>
          </a:p>
          <a:p>
            <a:pPr marL="0" indent="0">
              <a:buNone/>
            </a:pPr>
            <a:r>
              <a:rPr lang="cs-CZ" dirty="0" smtClean="0"/>
              <a:t>b</a:t>
            </a:r>
            <a:r>
              <a:rPr lang="cs-CZ" dirty="0"/>
              <a:t>) popis projektu nebo činnosti, včetně termínu zahájení a ukončení; </a:t>
            </a:r>
            <a:endParaRPr lang="cs-CZ" dirty="0" smtClean="0"/>
          </a:p>
          <a:p>
            <a:pPr marL="0" indent="0">
              <a:buNone/>
            </a:pPr>
            <a:r>
              <a:rPr lang="cs-CZ" dirty="0" smtClean="0"/>
              <a:t>c</a:t>
            </a:r>
            <a:r>
              <a:rPr lang="cs-CZ" dirty="0"/>
              <a:t>) místo realizace projektu nebo výkonu činnosti; 37 </a:t>
            </a:r>
            <a:endParaRPr lang="cs-CZ" dirty="0" smtClean="0"/>
          </a:p>
          <a:p>
            <a:pPr marL="0" indent="0">
              <a:buNone/>
            </a:pPr>
            <a:r>
              <a:rPr lang="cs-CZ" dirty="0" smtClean="0"/>
              <a:t>d</a:t>
            </a:r>
            <a:r>
              <a:rPr lang="cs-CZ" dirty="0"/>
              <a:t>) seznam způsobilých nákladů; </a:t>
            </a:r>
            <a:endParaRPr lang="cs-CZ" dirty="0" smtClean="0"/>
          </a:p>
          <a:p>
            <a:pPr marL="0" indent="0">
              <a:buNone/>
            </a:pPr>
            <a:r>
              <a:rPr lang="cs-CZ" dirty="0" smtClean="0"/>
              <a:t>e</a:t>
            </a:r>
            <a:r>
              <a:rPr lang="cs-CZ" dirty="0"/>
              <a:t>) druh podpory (grant, půjčka, záruka, vratná záloha nebo jiné) a výše veřejného financování, které je pro daný projekt nebo činnost zapotřebí</a:t>
            </a:r>
            <a:r>
              <a:rPr lang="cs-CZ" dirty="0" smtClean="0"/>
              <a:t>.</a:t>
            </a:r>
          </a:p>
          <a:p>
            <a:pPr marL="0" indent="0">
              <a:buNone/>
            </a:pPr>
            <a:endParaRPr lang="cs-CZ" dirty="0"/>
          </a:p>
          <a:p>
            <a:pPr marL="0"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51</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0817345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758064"/>
          </a:xfrm>
        </p:spPr>
        <p:txBody>
          <a:bodyPr>
            <a:noAutofit/>
          </a:bodyPr>
          <a:lstStyle/>
          <a:p>
            <a:r>
              <a:rPr lang="cs-CZ" sz="2800" dirty="0" smtClean="0">
                <a:solidFill>
                  <a:schemeClr val="accent2"/>
                </a:solidFill>
              </a:rPr>
              <a:t>ABER </a:t>
            </a:r>
            <a:r>
              <a:rPr lang="cs-CZ" sz="2800" dirty="0">
                <a:solidFill>
                  <a:schemeClr val="accent2"/>
                </a:solidFill>
              </a:rPr>
              <a:t>v souladu s čl. </a:t>
            </a:r>
            <a:r>
              <a:rPr lang="cs-CZ" sz="2800" dirty="0" smtClean="0">
                <a:solidFill>
                  <a:schemeClr val="accent2"/>
                </a:solidFill>
              </a:rPr>
              <a:t>60 a 61 – </a:t>
            </a:r>
            <a:r>
              <a:rPr lang="cs-CZ" sz="2800" dirty="0" err="1" smtClean="0">
                <a:solidFill>
                  <a:schemeClr val="accent2"/>
                </a:solidFill>
              </a:rPr>
              <a:t>Fiche</a:t>
            </a:r>
            <a:r>
              <a:rPr lang="cs-CZ" sz="2800" dirty="0" smtClean="0">
                <a:solidFill>
                  <a:schemeClr val="accent2"/>
                </a:solidFill>
              </a:rPr>
              <a:t> 5, čl. 61 </a:t>
            </a:r>
            <a:r>
              <a:rPr lang="cs-CZ" sz="2800" dirty="0" err="1" smtClean="0">
                <a:solidFill>
                  <a:schemeClr val="accent2"/>
                </a:solidFill>
              </a:rPr>
              <a:t>Fiche</a:t>
            </a:r>
            <a:r>
              <a:rPr lang="cs-CZ" sz="2800" dirty="0" smtClean="0">
                <a:solidFill>
                  <a:schemeClr val="accent2"/>
                </a:solidFill>
              </a:rPr>
              <a:t> 2</a:t>
            </a:r>
            <a:endParaRPr lang="cs-CZ" sz="2800" dirty="0"/>
          </a:p>
        </p:txBody>
      </p:sp>
      <p:sp>
        <p:nvSpPr>
          <p:cNvPr id="3" name="Zástupný symbol pro obsah 2"/>
          <p:cNvSpPr>
            <a:spLocks noGrp="1"/>
          </p:cNvSpPr>
          <p:nvPr>
            <p:ph idx="1"/>
          </p:nvPr>
        </p:nvSpPr>
        <p:spPr>
          <a:xfrm>
            <a:off x="575241" y="1199535"/>
            <a:ext cx="8596668" cy="4878889"/>
          </a:xfrm>
        </p:spPr>
        <p:txBody>
          <a:bodyPr>
            <a:normAutofit/>
          </a:bodyPr>
          <a:lstStyle/>
          <a:p>
            <a:r>
              <a:rPr lang="cs-CZ" dirty="0"/>
              <a:t>V případě, že podpora je poskytována dle čl. 60 a 61 ABER, žadatelem/příjemcem dotace musí být MSP; </a:t>
            </a:r>
            <a:r>
              <a:rPr lang="cs-CZ" dirty="0" smtClean="0"/>
              <a:t>v </a:t>
            </a:r>
            <a:r>
              <a:rPr lang="cs-CZ" dirty="0"/>
              <a:t>oblastech: </a:t>
            </a:r>
            <a:endParaRPr lang="cs-CZ" dirty="0" smtClean="0"/>
          </a:p>
          <a:p>
            <a:r>
              <a:rPr lang="cs-CZ" dirty="0" smtClean="0"/>
              <a:t>a</a:t>
            </a:r>
            <a:r>
              <a:rPr lang="cs-CZ" dirty="0"/>
              <a:t>) výzkum, vývoj, a inovace</a:t>
            </a:r>
            <a:r>
              <a:rPr lang="cs-CZ" dirty="0" smtClean="0"/>
              <a:t>,</a:t>
            </a:r>
          </a:p>
          <a:p>
            <a:r>
              <a:rPr lang="cs-CZ" dirty="0" smtClean="0"/>
              <a:t> </a:t>
            </a:r>
            <a:r>
              <a:rPr lang="cs-CZ" dirty="0"/>
              <a:t>b) životní prostředí</a:t>
            </a:r>
            <a:r>
              <a:rPr lang="cs-CZ" dirty="0" smtClean="0"/>
              <a:t>,</a:t>
            </a:r>
          </a:p>
          <a:p>
            <a:r>
              <a:rPr lang="cs-CZ" dirty="0" smtClean="0"/>
              <a:t> </a:t>
            </a:r>
            <a:r>
              <a:rPr lang="cs-CZ" dirty="0"/>
              <a:t>c) zaměstnanost a odborná příprava, </a:t>
            </a:r>
            <a:endParaRPr lang="cs-CZ" dirty="0" smtClean="0"/>
          </a:p>
          <a:p>
            <a:r>
              <a:rPr lang="cs-CZ" dirty="0" smtClean="0"/>
              <a:t>d</a:t>
            </a:r>
            <a:r>
              <a:rPr lang="cs-CZ" dirty="0"/>
              <a:t>) kultura a zachování kulturního dědictví, </a:t>
            </a:r>
            <a:endParaRPr lang="cs-CZ" dirty="0" smtClean="0"/>
          </a:p>
          <a:p>
            <a:r>
              <a:rPr lang="cs-CZ" dirty="0" smtClean="0"/>
              <a:t>e</a:t>
            </a:r>
            <a:r>
              <a:rPr lang="cs-CZ" dirty="0"/>
              <a:t>) lesnictví, </a:t>
            </a:r>
            <a:endParaRPr lang="cs-CZ" dirty="0" smtClean="0"/>
          </a:p>
          <a:p>
            <a:r>
              <a:rPr lang="cs-CZ" dirty="0" smtClean="0"/>
              <a:t>f</a:t>
            </a:r>
            <a:r>
              <a:rPr lang="cs-CZ" dirty="0"/>
              <a:t>) propagace potravinářských výrobků neuvedených v příloze I Smlouvy, </a:t>
            </a:r>
            <a:endParaRPr lang="cs-CZ" dirty="0" smtClean="0"/>
          </a:p>
          <a:p>
            <a:r>
              <a:rPr lang="cs-CZ" dirty="0" smtClean="0"/>
              <a:t>g</a:t>
            </a:r>
            <a:r>
              <a:rPr lang="cs-CZ" dirty="0"/>
              <a:t>) sport může být také žadatelem/příjemcem dotace obec, svazek obcí či jejich příspěvkové organizace; </a:t>
            </a:r>
          </a:p>
          <a:p>
            <a:r>
              <a:rPr lang="cs-CZ" dirty="0" smtClean="0"/>
              <a:t>Podpora </a:t>
            </a:r>
            <a:r>
              <a:rPr lang="cs-CZ" dirty="0"/>
              <a:t>podle čl. 61 ABER nesmí přesáhnout výši 200 000 EUR na projekt. </a:t>
            </a:r>
            <a:endParaRPr lang="cs-CZ" dirty="0" smtClean="0"/>
          </a:p>
          <a:p>
            <a:r>
              <a:rPr lang="cs-CZ" dirty="0" smtClean="0"/>
              <a:t>Podpora </a:t>
            </a:r>
            <a:r>
              <a:rPr lang="cs-CZ" dirty="0"/>
              <a:t>podle čl. 60 ABER nesmí celkově pro jeden podnik překročit 2 miliony EUR</a:t>
            </a:r>
            <a:r>
              <a:rPr lang="cs-CZ" dirty="0" smtClean="0"/>
              <a:t>;</a:t>
            </a: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52</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0029033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solidFill>
                  <a:schemeClr val="accent2"/>
                </a:solidFill>
              </a:rPr>
              <a:t>Projekty </a:t>
            </a:r>
            <a:r>
              <a:rPr lang="cs-CZ" dirty="0" smtClean="0">
                <a:solidFill>
                  <a:schemeClr val="accent2"/>
                </a:solidFill>
              </a:rPr>
              <a:t>s vlastním režimem podpory</a:t>
            </a:r>
            <a:endParaRPr lang="cs-CZ" dirty="0"/>
          </a:p>
        </p:txBody>
      </p:sp>
      <p:sp>
        <p:nvSpPr>
          <p:cNvPr id="3" name="Zástupný symbol pro obsah 2"/>
          <p:cNvSpPr>
            <a:spLocks noGrp="1"/>
          </p:cNvSpPr>
          <p:nvPr>
            <p:ph idx="1"/>
          </p:nvPr>
        </p:nvSpPr>
        <p:spPr/>
        <p:txBody>
          <a:bodyPr/>
          <a:lstStyle/>
          <a:p>
            <a:pPr marL="0" indent="0">
              <a:buNone/>
            </a:pPr>
            <a:r>
              <a:rPr lang="cs-CZ" dirty="0"/>
              <a:t>Projekty v rámci </a:t>
            </a:r>
            <a:r>
              <a:rPr lang="cs-CZ" dirty="0" err="1"/>
              <a:t>Fiche</a:t>
            </a:r>
            <a:r>
              <a:rPr lang="cs-CZ" dirty="0"/>
              <a:t> 1 mají nastaven vlastní režim podpory. Jedná se o zemědělské podnikání, případně o zpracování a uvádění na trh zemědělských produktů, tedy podpora je poskytována v souladu s čl. 42 Smlouvy o fungování EU.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53</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924712974"/>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altLang="cs-CZ" dirty="0">
                <a:solidFill>
                  <a:schemeClr val="accent2"/>
                </a:solidFill>
              </a:rPr>
              <a:t>Děkujeme za pozornost</a:t>
            </a:r>
            <a:endParaRPr lang="cs-CZ" dirty="0">
              <a:solidFill>
                <a:schemeClr val="accent2"/>
              </a:solidFill>
            </a:endParaRPr>
          </a:p>
        </p:txBody>
      </p:sp>
      <p:sp>
        <p:nvSpPr>
          <p:cNvPr id="3" name="Zástupný symbol pro obsah 2"/>
          <p:cNvSpPr>
            <a:spLocks noGrp="1"/>
          </p:cNvSpPr>
          <p:nvPr>
            <p:ph idx="1"/>
          </p:nvPr>
        </p:nvSpPr>
        <p:spPr/>
        <p:txBody>
          <a:bodyPr/>
          <a:lstStyle/>
          <a:p>
            <a:pPr marL="0" indent="0">
              <a:spcBef>
                <a:spcPct val="0"/>
              </a:spcBef>
              <a:spcAft>
                <a:spcPct val="0"/>
              </a:spcAft>
              <a:buClrTx/>
              <a:buSzTx/>
              <a:buNone/>
            </a:pPr>
            <a:endParaRPr lang="cs-CZ" altLang="cs-CZ" dirty="0" smtClean="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smtClean="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smtClean="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smtClean="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r>
              <a:rPr lang="cs-CZ" altLang="cs-CZ" dirty="0" smtClean="0">
                <a:solidFill>
                  <a:srgbClr val="000000"/>
                </a:solidFill>
                <a:ea typeface="Arial" panose="020B0604020202020204" pitchFamily="34" charset="0"/>
                <a:cs typeface="Times New Roman" panose="02020603050405020304" pitchFamily="18" charset="0"/>
              </a:rPr>
              <a:t>Za </a:t>
            </a:r>
            <a:r>
              <a:rPr lang="cs-CZ" altLang="cs-CZ" dirty="0">
                <a:solidFill>
                  <a:srgbClr val="000000"/>
                </a:solidFill>
                <a:ea typeface="Arial" panose="020B0604020202020204" pitchFamily="34" charset="0"/>
                <a:cs typeface="Times New Roman" panose="02020603050405020304" pitchFamily="18" charset="0"/>
              </a:rPr>
              <a:t>NAD ORLICÍ, o.p.s.</a:t>
            </a:r>
          </a:p>
          <a:p>
            <a:pPr marL="0" indent="0">
              <a:spcBef>
                <a:spcPct val="0"/>
              </a:spcBef>
              <a:spcAft>
                <a:spcPct val="0"/>
              </a:spcAft>
              <a:buClrTx/>
              <a:buSzTx/>
              <a:buNone/>
            </a:pPr>
            <a:endParaRPr lang="cs-CZ" altLang="cs-CZ" dirty="0">
              <a:solidFill>
                <a:schemeClr val="tx1"/>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r>
              <a:rPr lang="cs-CZ" altLang="cs-CZ" dirty="0">
                <a:solidFill>
                  <a:srgbClr val="000000"/>
                </a:solidFill>
                <a:ea typeface="Arial" panose="020B0604020202020204" pitchFamily="34" charset="0"/>
                <a:cs typeface="Times New Roman" panose="02020603050405020304" pitchFamily="18" charset="0"/>
              </a:rPr>
              <a:t>Bc. Martina Lorencová, tel: 733 351 657,  </a:t>
            </a:r>
            <a:r>
              <a:rPr lang="cs-CZ" altLang="cs-CZ" b="1" dirty="0">
                <a:solidFill>
                  <a:srgbClr val="000000"/>
                </a:solidFill>
                <a:ea typeface="Arial" panose="020B0604020202020204" pitchFamily="34" charset="0"/>
                <a:cs typeface="Times New Roman" panose="02020603050405020304" pitchFamily="18" charset="0"/>
                <a:hlinkClick r:id="rId2"/>
              </a:rPr>
              <a:t>martina.lorencova@nadorlici.cz</a:t>
            </a:r>
            <a:endParaRPr lang="cs-CZ" altLang="cs-CZ" b="1" dirty="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endParaRPr lang="cs-CZ" altLang="cs-CZ" dirty="0">
              <a:solidFill>
                <a:srgbClr val="000000"/>
              </a:solidFill>
              <a:ea typeface="Arial" panose="020B0604020202020204" pitchFamily="34" charset="0"/>
              <a:cs typeface="Times New Roman" panose="02020603050405020304" pitchFamily="18" charset="0"/>
            </a:endParaRPr>
          </a:p>
          <a:p>
            <a:pPr marL="0" indent="0">
              <a:spcBef>
                <a:spcPct val="0"/>
              </a:spcBef>
              <a:spcAft>
                <a:spcPct val="0"/>
              </a:spcAft>
              <a:buClrTx/>
              <a:buSzTx/>
              <a:buNone/>
            </a:pPr>
            <a:r>
              <a:rPr lang="cs-CZ" altLang="cs-CZ" dirty="0">
                <a:solidFill>
                  <a:srgbClr val="000000"/>
                </a:solidFill>
                <a:ea typeface="Arial" panose="020B0604020202020204" pitchFamily="34" charset="0"/>
                <a:cs typeface="Times New Roman" panose="02020603050405020304" pitchFamily="18" charset="0"/>
              </a:rPr>
              <a:t>Ing. Iveta Punová, tel: </a:t>
            </a:r>
            <a:r>
              <a:rPr lang="cs-CZ" altLang="cs-CZ" dirty="0">
                <a:ea typeface="Arial" panose="020B0604020202020204" pitchFamily="34" charset="0"/>
                <a:cs typeface="Times New Roman" panose="02020603050405020304" pitchFamily="18" charset="0"/>
              </a:rPr>
              <a:t>737 839 798, </a:t>
            </a:r>
            <a:r>
              <a:rPr lang="cs-CZ" altLang="cs-CZ" b="1" dirty="0">
                <a:solidFill>
                  <a:srgbClr val="000000"/>
                </a:solidFill>
                <a:ea typeface="Arial" panose="020B0604020202020204" pitchFamily="34" charset="0"/>
                <a:cs typeface="Times New Roman" panose="02020603050405020304" pitchFamily="18" charset="0"/>
                <a:hlinkClick r:id="rId3"/>
              </a:rPr>
              <a:t>iveta.punova@nadorlici.cz</a:t>
            </a:r>
            <a:endParaRPr lang="cs-CZ" altLang="cs-CZ" b="1" dirty="0">
              <a:solidFill>
                <a:srgbClr val="000000"/>
              </a:solidFill>
              <a:ea typeface="Arial" panose="020B060402020202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54</a:t>
            </a:fld>
            <a:endParaRPr lang="en-US" dirty="0"/>
          </a:p>
        </p:txBody>
      </p:sp>
      <p:pic>
        <p:nvPicPr>
          <p:cNvPr id="9" name="Obráze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60116" y="1137960"/>
            <a:ext cx="4431104" cy="2750697"/>
          </a:xfrm>
          <a:prstGeom prst="rect">
            <a:avLst/>
          </a:prstGeom>
        </p:spPr>
      </p:pic>
    </p:spTree>
    <p:extLst>
      <p:ext uri="{BB962C8B-B14F-4D97-AF65-F5344CB8AC3E}">
        <p14:creationId xmlns:p14="http://schemas.microsoft.com/office/powerpoint/2010/main" val="863437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ctr"/>
            <a:r>
              <a:rPr lang="cs-CZ" b="1" dirty="0">
                <a:solidFill>
                  <a:schemeClr val="accent2"/>
                </a:solidFill>
              </a:rPr>
              <a:t>Společné</a:t>
            </a:r>
            <a:r>
              <a:rPr lang="cs-CZ" dirty="0"/>
              <a:t> </a:t>
            </a:r>
            <a:r>
              <a:rPr lang="cs-CZ" b="1" dirty="0">
                <a:solidFill>
                  <a:schemeClr val="accent2"/>
                </a:solidFill>
              </a:rPr>
              <a:t>podmínky pro všechny </a:t>
            </a:r>
            <a:r>
              <a:rPr lang="cs-CZ" b="1" dirty="0" err="1">
                <a:solidFill>
                  <a:schemeClr val="accent2"/>
                </a:solidFill>
              </a:rPr>
              <a:t>Fiche</a:t>
            </a:r>
            <a:r>
              <a:rPr lang="cs-CZ" b="1" dirty="0">
                <a:solidFill>
                  <a:schemeClr val="accent2"/>
                </a:solidFill>
              </a:rPr>
              <a:t> </a:t>
            </a:r>
          </a:p>
        </p:txBody>
      </p:sp>
      <p:graphicFrame>
        <p:nvGraphicFramePr>
          <p:cNvPr id="21" name="Zástupný symbol pro obsah 20"/>
          <p:cNvGraphicFramePr>
            <a:graphicFrameLocks noGrp="1"/>
          </p:cNvGraphicFramePr>
          <p:nvPr>
            <p:ph idx="1"/>
            <p:extLst>
              <p:ext uri="{D42A27DB-BD31-4B8C-83A1-F6EECF244321}">
                <p14:modId xmlns:p14="http://schemas.microsoft.com/office/powerpoint/2010/main" val="1334389659"/>
              </p:ext>
            </p:extLst>
          </p:nvPr>
        </p:nvGraphicFramePr>
        <p:xfrm>
          <a:off x="268365" y="1705710"/>
          <a:ext cx="8745690" cy="4081419"/>
        </p:xfrm>
        <a:graphic>
          <a:graphicData uri="http://schemas.openxmlformats.org/drawingml/2006/table">
            <a:tbl>
              <a:tblPr firstRow="1" firstCol="1" bandRow="1">
                <a:tableStyleId>{5C22544A-7EE6-4342-B048-85BDC9FD1C3A}</a:tableStyleId>
              </a:tblPr>
              <a:tblGrid>
                <a:gridCol w="753986">
                  <a:extLst>
                    <a:ext uri="{9D8B030D-6E8A-4147-A177-3AD203B41FA5}">
                      <a16:colId xmlns:a16="http://schemas.microsoft.com/office/drawing/2014/main" val="3924653604"/>
                    </a:ext>
                  </a:extLst>
                </a:gridCol>
                <a:gridCol w="2621397">
                  <a:extLst>
                    <a:ext uri="{9D8B030D-6E8A-4147-A177-3AD203B41FA5}">
                      <a16:colId xmlns:a16="http://schemas.microsoft.com/office/drawing/2014/main" val="3009986241"/>
                    </a:ext>
                  </a:extLst>
                </a:gridCol>
                <a:gridCol w="3666445">
                  <a:extLst>
                    <a:ext uri="{9D8B030D-6E8A-4147-A177-3AD203B41FA5}">
                      <a16:colId xmlns:a16="http://schemas.microsoft.com/office/drawing/2014/main" val="3023045867"/>
                    </a:ext>
                  </a:extLst>
                </a:gridCol>
                <a:gridCol w="1703862">
                  <a:extLst>
                    <a:ext uri="{9D8B030D-6E8A-4147-A177-3AD203B41FA5}">
                      <a16:colId xmlns:a16="http://schemas.microsoft.com/office/drawing/2014/main" val="4085683863"/>
                    </a:ext>
                  </a:extLst>
                </a:gridCol>
              </a:tblGrid>
              <a:tr h="489764">
                <a:tc>
                  <a:txBody>
                    <a:bodyPr/>
                    <a:lstStyle/>
                    <a:p>
                      <a:pPr marL="6350" indent="-6350" algn="ctr">
                        <a:lnSpc>
                          <a:spcPct val="107000"/>
                        </a:lnSpc>
                        <a:spcAft>
                          <a:spcPts val="0"/>
                        </a:spcAft>
                      </a:pPr>
                      <a:r>
                        <a:rPr lang="cs-CZ" sz="1100">
                          <a:effectLst/>
                        </a:rPr>
                        <a:t>Číslo Fiche </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41910" indent="-6350" algn="ctr">
                        <a:lnSpc>
                          <a:spcPct val="107000"/>
                        </a:lnSpc>
                        <a:spcAft>
                          <a:spcPts val="0"/>
                        </a:spcAft>
                      </a:pPr>
                      <a:r>
                        <a:rPr lang="cs-CZ" sz="1100">
                          <a:effectLst/>
                        </a:rPr>
                        <a:t>Název Fiche </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ctr">
                        <a:lnSpc>
                          <a:spcPct val="107000"/>
                        </a:lnSpc>
                        <a:spcAft>
                          <a:spcPts val="0"/>
                        </a:spcAft>
                      </a:pPr>
                      <a:r>
                        <a:rPr lang="cs-CZ" sz="1100">
                          <a:effectLst/>
                        </a:rPr>
                        <a:t>Vazba na vzorovou Fichi SP SZP</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79375" marR="114300" indent="-6350" algn="ctr">
                        <a:lnSpc>
                          <a:spcPct val="107000"/>
                        </a:lnSpc>
                        <a:spcAft>
                          <a:spcPts val="0"/>
                        </a:spcAft>
                      </a:pPr>
                      <a:r>
                        <a:rPr lang="cs-CZ" sz="1100">
                          <a:effectLst/>
                        </a:rPr>
                        <a:t>Alokace pro </a:t>
                      </a:r>
                      <a:endParaRPr lang="cs-CZ" sz="1000">
                        <a:effectLst/>
                      </a:endParaRPr>
                    </a:p>
                    <a:p>
                      <a:pPr marL="79375" marR="114300" indent="-6350" algn="ctr">
                        <a:lnSpc>
                          <a:spcPct val="107000"/>
                        </a:lnSpc>
                        <a:spcAft>
                          <a:spcPts val="0"/>
                        </a:spcAft>
                      </a:pPr>
                      <a:r>
                        <a:rPr lang="cs-CZ" sz="1100">
                          <a:effectLst/>
                        </a:rPr>
                        <a:t>1. výzvu </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2625676935"/>
                  </a:ext>
                </a:extLst>
              </a:tr>
              <a:tr h="785690">
                <a:tc>
                  <a:txBody>
                    <a:bodyPr/>
                    <a:lstStyle/>
                    <a:p>
                      <a:pPr marL="6350" indent="-6350" algn="l">
                        <a:lnSpc>
                          <a:spcPct val="107000"/>
                        </a:lnSpc>
                        <a:spcAft>
                          <a:spcPts val="0"/>
                        </a:spcAft>
                      </a:pPr>
                      <a:r>
                        <a:rPr lang="cs-CZ" sz="1200">
                          <a:effectLst/>
                        </a:rPr>
                        <a:t>F1</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1270" indent="-6350" algn="ctr">
                        <a:lnSpc>
                          <a:spcPct val="107000"/>
                        </a:lnSpc>
                        <a:spcAft>
                          <a:spcPts val="0"/>
                        </a:spcAft>
                      </a:pPr>
                      <a:r>
                        <a:rPr lang="cs-CZ" sz="1200" dirty="0">
                          <a:effectLst/>
                        </a:rPr>
                        <a:t>Podpora místního zemědělství</a:t>
                      </a:r>
                      <a:endParaRPr lang="cs-CZ" sz="10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38735" indent="-6350" algn="ctr">
                        <a:lnSpc>
                          <a:spcPct val="107000"/>
                        </a:lnSpc>
                        <a:spcAft>
                          <a:spcPts val="0"/>
                        </a:spcAft>
                      </a:pPr>
                      <a:r>
                        <a:rPr lang="cs-CZ" sz="1200">
                          <a:effectLst/>
                        </a:rPr>
                        <a:t>Fiche 1 -  Zemědělské podnikání, zpracování a uvádění zemědělských produktů na trh</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r">
                        <a:lnSpc>
                          <a:spcPct val="104000"/>
                        </a:lnSpc>
                        <a:spcAft>
                          <a:spcPts val="20"/>
                        </a:spcAft>
                      </a:pPr>
                      <a:r>
                        <a:rPr lang="cs-CZ" sz="1200">
                          <a:effectLst/>
                        </a:rPr>
                        <a:t>2 500 000,- Kč</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2400771959"/>
                  </a:ext>
                </a:extLst>
              </a:tr>
              <a:tr h="785690">
                <a:tc>
                  <a:txBody>
                    <a:bodyPr/>
                    <a:lstStyle/>
                    <a:p>
                      <a:pPr marL="6350" indent="-6350" algn="l">
                        <a:lnSpc>
                          <a:spcPct val="107000"/>
                        </a:lnSpc>
                        <a:spcAft>
                          <a:spcPts val="0"/>
                        </a:spcAft>
                      </a:pPr>
                      <a:r>
                        <a:rPr lang="cs-CZ" sz="1200">
                          <a:effectLst/>
                        </a:rPr>
                        <a:t>F2</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1270" indent="-6350" algn="ctr">
                        <a:lnSpc>
                          <a:spcPct val="107000"/>
                        </a:lnSpc>
                        <a:spcAft>
                          <a:spcPts val="0"/>
                        </a:spcAft>
                      </a:pPr>
                      <a:r>
                        <a:rPr lang="cs-CZ" sz="1200">
                          <a:effectLst/>
                        </a:rPr>
                        <a:t>Podpora lesnických technologií a opracování dřeva</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38735" indent="-6350" algn="ctr">
                        <a:lnSpc>
                          <a:spcPct val="107000"/>
                        </a:lnSpc>
                        <a:spcAft>
                          <a:spcPts val="0"/>
                        </a:spcAft>
                      </a:pPr>
                      <a:r>
                        <a:rPr lang="cs-CZ" sz="1200">
                          <a:effectLst/>
                        </a:rPr>
                        <a:t>Fiche 2 – Lesnické podnikání a hospodaření v lese</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r">
                        <a:lnSpc>
                          <a:spcPct val="104000"/>
                        </a:lnSpc>
                        <a:spcAft>
                          <a:spcPts val="20"/>
                        </a:spcAft>
                      </a:pPr>
                      <a:r>
                        <a:rPr lang="cs-CZ" sz="1200">
                          <a:effectLst/>
                        </a:rPr>
                        <a:t>2 500 000,- Kč</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921830500"/>
                  </a:ext>
                </a:extLst>
              </a:tr>
              <a:tr h="673425">
                <a:tc>
                  <a:txBody>
                    <a:bodyPr/>
                    <a:lstStyle/>
                    <a:p>
                      <a:pPr marL="6350" indent="-6350" algn="l">
                        <a:lnSpc>
                          <a:spcPct val="107000"/>
                        </a:lnSpc>
                        <a:spcAft>
                          <a:spcPts val="0"/>
                        </a:spcAft>
                      </a:pPr>
                      <a:r>
                        <a:rPr lang="cs-CZ" sz="1200">
                          <a:effectLst/>
                        </a:rPr>
                        <a:t>F3</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1270" indent="-6350" algn="ctr">
                        <a:lnSpc>
                          <a:spcPct val="107000"/>
                        </a:lnSpc>
                        <a:spcAft>
                          <a:spcPts val="0"/>
                        </a:spcAft>
                      </a:pPr>
                      <a:r>
                        <a:rPr lang="cs-CZ" sz="1200">
                          <a:effectLst/>
                        </a:rPr>
                        <a:t>Rozvoj venkovského podnikání a turistiky</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38735" indent="-6350" algn="ctr">
                        <a:lnSpc>
                          <a:spcPct val="107000"/>
                        </a:lnSpc>
                        <a:spcAft>
                          <a:spcPts val="0"/>
                        </a:spcAft>
                      </a:pPr>
                      <a:r>
                        <a:rPr lang="cs-CZ" sz="1200">
                          <a:effectLst/>
                        </a:rPr>
                        <a:t>Fiche 3 – Nezemědělské podnikání</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r">
                        <a:lnSpc>
                          <a:spcPct val="104000"/>
                        </a:lnSpc>
                        <a:spcAft>
                          <a:spcPts val="20"/>
                        </a:spcAft>
                      </a:pPr>
                      <a:r>
                        <a:rPr lang="cs-CZ" sz="1200">
                          <a:effectLst/>
                        </a:rPr>
                        <a:t>2 500 000,- Kč</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3130149722"/>
                  </a:ext>
                </a:extLst>
              </a:tr>
              <a:tr h="673425">
                <a:tc>
                  <a:txBody>
                    <a:bodyPr/>
                    <a:lstStyle/>
                    <a:p>
                      <a:pPr marL="6350" indent="-6350" algn="l">
                        <a:lnSpc>
                          <a:spcPct val="107000"/>
                        </a:lnSpc>
                        <a:spcAft>
                          <a:spcPts val="0"/>
                        </a:spcAft>
                      </a:pPr>
                      <a:r>
                        <a:rPr lang="cs-CZ" sz="1200">
                          <a:effectLst/>
                        </a:rPr>
                        <a:t>F5</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1270" indent="-6350" algn="ctr">
                        <a:lnSpc>
                          <a:spcPct val="107000"/>
                        </a:lnSpc>
                        <a:spcAft>
                          <a:spcPts val="0"/>
                        </a:spcAft>
                      </a:pPr>
                      <a:r>
                        <a:rPr lang="cs-CZ" sz="1200">
                          <a:effectLst/>
                        </a:rPr>
                        <a:t>Živo na venkově</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38735" indent="-6350" algn="ctr">
                        <a:lnSpc>
                          <a:spcPct val="107000"/>
                        </a:lnSpc>
                        <a:spcAft>
                          <a:spcPts val="0"/>
                        </a:spcAft>
                      </a:pPr>
                      <a:r>
                        <a:rPr lang="cs-CZ" sz="1200">
                          <a:effectLst/>
                        </a:rPr>
                        <a:t>Fiche 5 – Základní služby a obnova obcí</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r">
                        <a:lnSpc>
                          <a:spcPct val="104000"/>
                        </a:lnSpc>
                        <a:spcAft>
                          <a:spcPts val="20"/>
                        </a:spcAft>
                      </a:pPr>
                      <a:r>
                        <a:rPr lang="cs-CZ" sz="1200">
                          <a:effectLst/>
                        </a:rPr>
                        <a:t>5 000 000,- Kč</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239904578"/>
                  </a:ext>
                </a:extLst>
              </a:tr>
              <a:tr h="673425">
                <a:tc>
                  <a:txBody>
                    <a:bodyPr/>
                    <a:lstStyle/>
                    <a:p>
                      <a:pPr marL="6350" indent="-6350" algn="l">
                        <a:lnSpc>
                          <a:spcPct val="107000"/>
                        </a:lnSpc>
                        <a:spcAft>
                          <a:spcPts val="0"/>
                        </a:spcAft>
                      </a:pPr>
                      <a:r>
                        <a:rPr lang="cs-CZ" sz="1200">
                          <a:effectLst/>
                        </a:rPr>
                        <a:t>F6</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1270" indent="-6350" algn="ctr">
                        <a:lnSpc>
                          <a:spcPct val="107000"/>
                        </a:lnSpc>
                        <a:spcAft>
                          <a:spcPts val="0"/>
                        </a:spcAft>
                      </a:pPr>
                      <a:r>
                        <a:rPr lang="cs-CZ" sz="1200">
                          <a:effectLst/>
                        </a:rPr>
                        <a:t>Krajinou venkova</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marR="38735" indent="-6350" algn="ctr">
                        <a:lnSpc>
                          <a:spcPct val="107000"/>
                        </a:lnSpc>
                        <a:spcAft>
                          <a:spcPts val="0"/>
                        </a:spcAft>
                      </a:pPr>
                      <a:r>
                        <a:rPr lang="cs-CZ" sz="1200">
                          <a:effectLst/>
                        </a:rPr>
                        <a:t>Fiche 6 – Neproduktivní infrastruktura v krajině</a:t>
                      </a:r>
                      <a:endParaRPr lang="cs-CZ" sz="100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tc>
                  <a:txBody>
                    <a:bodyPr/>
                    <a:lstStyle/>
                    <a:p>
                      <a:pPr marL="6350" indent="-6350" algn="r">
                        <a:lnSpc>
                          <a:spcPct val="104000"/>
                        </a:lnSpc>
                        <a:spcAft>
                          <a:spcPts val="20"/>
                        </a:spcAft>
                      </a:pPr>
                      <a:r>
                        <a:rPr lang="cs-CZ" sz="1200" dirty="0">
                          <a:effectLst/>
                        </a:rPr>
                        <a:t>2 500 000,- Kč</a:t>
                      </a:r>
                      <a:endParaRPr lang="cs-CZ" sz="1000" dirty="0">
                        <a:solidFill>
                          <a:srgbClr val="000000"/>
                        </a:solidFill>
                        <a:effectLst/>
                        <a:latin typeface="Verdana" panose="020B0604030504040204" pitchFamily="34" charset="0"/>
                        <a:ea typeface="Verdana" panose="020B0604030504040204" pitchFamily="34" charset="0"/>
                        <a:cs typeface="Verdana" panose="020B0604030504040204" pitchFamily="34" charset="0"/>
                      </a:endParaRPr>
                    </a:p>
                  </a:txBody>
                  <a:tcPr marL="68580" marR="28575" marT="30480" marB="0"/>
                </a:tc>
                <a:extLst>
                  <a:ext uri="{0D108BD9-81ED-4DB2-BD59-A6C34878D82A}">
                    <a16:rowId xmlns:a16="http://schemas.microsoft.com/office/drawing/2014/main" val="1165539073"/>
                  </a:ext>
                </a:extLst>
              </a:tr>
            </a:tbl>
          </a:graphicData>
        </a:graphic>
      </p:graphicFrame>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6195803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solidFill>
                  <a:schemeClr val="accent2"/>
                </a:solidFill>
              </a:rPr>
              <a:t>Společné</a:t>
            </a:r>
            <a:r>
              <a:rPr lang="cs-CZ" b="1" dirty="0">
                <a:solidFill>
                  <a:schemeClr val="accent2"/>
                </a:solidFill>
              </a:rPr>
              <a:t> podmínky pro všechny </a:t>
            </a:r>
            <a:r>
              <a:rPr lang="cs-CZ" b="1" dirty="0" err="1">
                <a:solidFill>
                  <a:schemeClr val="accent2"/>
                </a:solidFill>
              </a:rPr>
              <a:t>Fiche</a:t>
            </a:r>
            <a:r>
              <a:rPr lang="cs-CZ" b="1" dirty="0">
                <a:solidFill>
                  <a:schemeClr val="accent2"/>
                </a:solidFill>
              </a:rPr>
              <a:t> </a:t>
            </a:r>
            <a:endParaRPr lang="cs-CZ" dirty="0"/>
          </a:p>
        </p:txBody>
      </p:sp>
      <p:sp>
        <p:nvSpPr>
          <p:cNvPr id="3" name="Zástupný symbol pro obsah 2"/>
          <p:cNvSpPr>
            <a:spLocks noGrp="1"/>
          </p:cNvSpPr>
          <p:nvPr>
            <p:ph idx="1"/>
          </p:nvPr>
        </p:nvSpPr>
        <p:spPr>
          <a:xfrm>
            <a:off x="677334" y="1644162"/>
            <a:ext cx="8596668" cy="4397199"/>
          </a:xfrm>
        </p:spPr>
        <p:txBody>
          <a:bodyPr>
            <a:normAutofit fontScale="55000" lnSpcReduction="20000"/>
          </a:bodyPr>
          <a:lstStyle/>
          <a:p>
            <a:pPr>
              <a:buFont typeface="Wingdings" panose="05000000000000000000" pitchFamily="2" charset="2"/>
              <a:buChar char="Ø"/>
            </a:pPr>
            <a:r>
              <a:rPr lang="cs-CZ" altLang="cs-CZ" sz="4900" dirty="0"/>
              <a:t>Žadatel je povinen řídit se </a:t>
            </a:r>
            <a:r>
              <a:rPr lang="cs-CZ" altLang="cs-CZ" sz="4900" b="1" dirty="0"/>
              <a:t>aktuálními Pravidly </a:t>
            </a:r>
            <a:r>
              <a:rPr lang="cs-CZ" altLang="cs-CZ" sz="4900" dirty="0"/>
              <a:t>platnými pro rok </a:t>
            </a:r>
            <a:r>
              <a:rPr lang="cs-CZ" altLang="cs-CZ" sz="4900" dirty="0" smtClean="0"/>
              <a:t>2024, </a:t>
            </a:r>
            <a:r>
              <a:rPr lang="cs-CZ" altLang="cs-CZ" sz="4900" dirty="0"/>
              <a:t>účinné jsou od </a:t>
            </a:r>
            <a:r>
              <a:rPr lang="cs-CZ" altLang="cs-CZ" sz="4900" dirty="0" smtClean="0"/>
              <a:t>11.3.2024 </a:t>
            </a:r>
            <a:endParaRPr lang="cs-CZ" altLang="cs-CZ" sz="4900" dirty="0"/>
          </a:p>
          <a:p>
            <a:pPr>
              <a:buFont typeface="Wingdings" panose="05000000000000000000" pitchFamily="2" charset="2"/>
              <a:buChar char="Ø"/>
            </a:pPr>
            <a:r>
              <a:rPr lang="cs-CZ" altLang="cs-CZ" sz="4900" dirty="0"/>
              <a:t>Projekt lze realizovat </a:t>
            </a:r>
            <a:r>
              <a:rPr lang="cs-CZ" altLang="cs-CZ" sz="4900" b="1" dirty="0"/>
              <a:t>na území příslušné MAS </a:t>
            </a:r>
            <a:r>
              <a:rPr lang="cs-CZ" altLang="cs-CZ" sz="4900" dirty="0"/>
              <a:t>(místo realizace projektu)</a:t>
            </a:r>
          </a:p>
          <a:p>
            <a:pPr>
              <a:buFont typeface="Wingdings" panose="05000000000000000000" pitchFamily="2" charset="2"/>
              <a:buChar char="Ø"/>
            </a:pPr>
            <a:r>
              <a:rPr lang="cs-CZ" altLang="cs-CZ" sz="4900" dirty="0"/>
              <a:t>Projekt je v souladu s SCLLD – dokument Strategie MAS NAD ORLICÍ</a:t>
            </a:r>
          </a:p>
          <a:p>
            <a:pPr>
              <a:buFont typeface="Wingdings" panose="05000000000000000000" pitchFamily="2" charset="2"/>
              <a:buChar char="Ø"/>
            </a:pPr>
            <a:r>
              <a:rPr lang="cs-CZ" altLang="cs-CZ" sz="4900" dirty="0" smtClean="0"/>
              <a:t>Realizací </a:t>
            </a:r>
            <a:r>
              <a:rPr lang="cs-CZ" altLang="cs-CZ" sz="4900" dirty="0"/>
              <a:t>projektu vznikne </a:t>
            </a:r>
            <a:r>
              <a:rPr lang="cs-CZ" altLang="cs-CZ" sz="4900" b="1" dirty="0"/>
              <a:t>samostatný funkční celek</a:t>
            </a:r>
            <a:r>
              <a:rPr lang="cs-CZ" altLang="cs-CZ" sz="4900" dirty="0"/>
              <a:t>. </a:t>
            </a:r>
          </a:p>
          <a:p>
            <a:pPr>
              <a:buFont typeface="Wingdings" panose="05000000000000000000" pitchFamily="2" charset="2"/>
              <a:buChar char="Ø"/>
            </a:pPr>
            <a:r>
              <a:rPr lang="cs-CZ" altLang="cs-CZ" sz="4900" dirty="0" smtClean="0"/>
              <a:t>Žadatel/příjemce </a:t>
            </a:r>
            <a:r>
              <a:rPr lang="cs-CZ" altLang="cs-CZ" sz="4900" dirty="0"/>
              <a:t>dotace </a:t>
            </a:r>
            <a:r>
              <a:rPr lang="cs-CZ" altLang="cs-CZ" sz="4900" b="1" dirty="0"/>
              <a:t>zabezpečuje financování </a:t>
            </a:r>
            <a:r>
              <a:rPr lang="cs-CZ" altLang="cs-CZ" sz="4900" dirty="0"/>
              <a:t>realizace projektu </a:t>
            </a:r>
            <a:r>
              <a:rPr lang="cs-CZ" altLang="cs-CZ" sz="4900" b="1" dirty="0"/>
              <a:t>nejprve z vlastních zdrojů</a:t>
            </a:r>
            <a:r>
              <a:rPr lang="cs-CZ" altLang="cs-CZ" sz="4900" dirty="0"/>
              <a:t>. </a:t>
            </a:r>
            <a:endParaRPr lang="cs-CZ" altLang="cs-CZ" sz="4900" dirty="0" smtClean="0"/>
          </a:p>
          <a:p>
            <a:pPr>
              <a:defRPr/>
            </a:pPr>
            <a:endParaRPr lang="cs-CZ" sz="4900" dirty="0"/>
          </a:p>
          <a:p>
            <a:pPr>
              <a:buFont typeface="Arial" panose="020B0604020202020204" pitchFamily="34" charset="0"/>
              <a:buChar char="•"/>
            </a:pPr>
            <a:endParaRPr lang="cs-CZ" altLang="cs-CZ" sz="3600" dirty="0"/>
          </a:p>
          <a:p>
            <a:endParaRPr lang="cs-CZ" sz="3600" b="1" dirty="0">
              <a:solidFill>
                <a:schemeClr val="accent2"/>
              </a:solidFill>
              <a:latin typeface="+mj-lt"/>
              <a:ea typeface="+mj-ea"/>
              <a:cs typeface="+mj-cs"/>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019864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solidFill>
                  <a:schemeClr val="accent2"/>
                </a:solidFill>
              </a:rPr>
              <a:t>Společné podmínky pro všechny </a:t>
            </a:r>
            <a:r>
              <a:rPr lang="cs-CZ" b="1" dirty="0" err="1">
                <a:solidFill>
                  <a:schemeClr val="accent2"/>
                </a:solidFill>
              </a:rPr>
              <a:t>Fiche</a:t>
            </a:r>
            <a:r>
              <a:rPr lang="cs-CZ" b="1" dirty="0">
                <a:solidFill>
                  <a:schemeClr val="accent2"/>
                </a:solidFill>
              </a:rPr>
              <a:t> </a:t>
            </a:r>
            <a:endParaRPr lang="cs-CZ" dirty="0"/>
          </a:p>
        </p:txBody>
      </p:sp>
      <p:sp>
        <p:nvSpPr>
          <p:cNvPr id="3" name="Zástupný symbol pro obsah 2"/>
          <p:cNvSpPr>
            <a:spLocks noGrp="1"/>
          </p:cNvSpPr>
          <p:nvPr>
            <p:ph idx="1"/>
          </p:nvPr>
        </p:nvSpPr>
        <p:spPr/>
        <p:txBody>
          <a:bodyPr>
            <a:normAutofit/>
          </a:bodyPr>
          <a:lstStyle/>
          <a:p>
            <a:pPr>
              <a:buFont typeface="Wingdings" panose="05000000000000000000" pitchFamily="2" charset="2"/>
              <a:buChar char="Ø"/>
            </a:pPr>
            <a:r>
              <a:rPr lang="cs-CZ" sz="2700" dirty="0"/>
              <a:t>Za danou </a:t>
            </a:r>
            <a:r>
              <a:rPr lang="cs-CZ" sz="2700" dirty="0" err="1"/>
              <a:t>Fichi</a:t>
            </a:r>
            <a:r>
              <a:rPr lang="cs-CZ" sz="2700" dirty="0"/>
              <a:t> v dané výzvě MAS je možné odeslat pouze jednu Žádost o dotaci konkrétního žadatele </a:t>
            </a:r>
          </a:p>
          <a:p>
            <a:pPr>
              <a:buFont typeface="Wingdings" panose="05000000000000000000" pitchFamily="2" charset="2"/>
              <a:buChar char="Ø"/>
            </a:pPr>
            <a:r>
              <a:rPr lang="cs-CZ" altLang="cs-CZ" sz="2700" dirty="0"/>
              <a:t>Za </a:t>
            </a:r>
            <a:r>
              <a:rPr lang="cs-CZ" altLang="cs-CZ" sz="2700" dirty="0"/>
              <a:t>plnění podmínek stanovených Pravidly zodpovídá výhradně </a:t>
            </a:r>
            <a:r>
              <a:rPr lang="cs-CZ" altLang="cs-CZ" sz="2700" dirty="0" smtClean="0"/>
              <a:t>žadatel</a:t>
            </a:r>
            <a:r>
              <a:rPr lang="cs-CZ" altLang="cs-CZ" sz="2700" dirty="0"/>
              <a:t>/ příjemce dotace. </a:t>
            </a:r>
            <a:endParaRPr lang="cs-CZ" altLang="cs-CZ" sz="2700" dirty="0" smtClean="0"/>
          </a:p>
          <a:p>
            <a:pPr marL="0" indent="0">
              <a:buNone/>
            </a:pPr>
            <a:endParaRPr lang="cs-CZ" altLang="cs-CZ" sz="27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9" name="Obdélník 8"/>
          <p:cNvSpPr/>
          <p:nvPr/>
        </p:nvSpPr>
        <p:spPr>
          <a:xfrm>
            <a:off x="3048000" y="2967335"/>
            <a:ext cx="6096000" cy="646331"/>
          </a:xfrm>
          <a:prstGeom prst="rect">
            <a:avLst/>
          </a:prstGeom>
        </p:spPr>
        <p:txBody>
          <a:bodyPr>
            <a:spAutoFit/>
          </a:bodyPr>
          <a:lstStyle/>
          <a:p>
            <a:pPr>
              <a:defRPr/>
            </a:pPr>
            <a:endParaRPr lang="cs-CZ" dirty="0" smtClean="0"/>
          </a:p>
          <a:p>
            <a:pPr>
              <a:defRPr/>
            </a:pPr>
            <a:endParaRPr lang="cs-CZ" dirty="0"/>
          </a:p>
        </p:txBody>
      </p:sp>
    </p:spTree>
    <p:extLst>
      <p:ext uri="{BB962C8B-B14F-4D97-AF65-F5344CB8AC3E}">
        <p14:creationId xmlns:p14="http://schemas.microsoft.com/office/powerpoint/2010/main" val="4276917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solidFill>
                  <a:schemeClr val="accent2"/>
                </a:solidFill>
              </a:rPr>
              <a:t>Lhůta vázanosti projektu</a:t>
            </a:r>
            <a:endParaRPr lang="cs-CZ" dirty="0"/>
          </a:p>
        </p:txBody>
      </p:sp>
      <p:sp>
        <p:nvSpPr>
          <p:cNvPr id="3" name="Zástupný symbol pro obsah 2"/>
          <p:cNvSpPr>
            <a:spLocks noGrp="1"/>
          </p:cNvSpPr>
          <p:nvPr>
            <p:ph idx="1"/>
          </p:nvPr>
        </p:nvSpPr>
        <p:spPr>
          <a:xfrm>
            <a:off x="677334" y="1386348"/>
            <a:ext cx="8596668" cy="5132439"/>
          </a:xfrm>
        </p:spPr>
        <p:txBody>
          <a:bodyPr>
            <a:noAutofit/>
          </a:bodyPr>
          <a:lstStyle/>
          <a:p>
            <a:pPr>
              <a:buFont typeface="Wingdings" panose="05000000000000000000" pitchFamily="2" charset="2"/>
              <a:buChar char="Ø"/>
            </a:pPr>
            <a:r>
              <a:rPr lang="cs-CZ" altLang="cs-CZ" dirty="0"/>
              <a:t>Lhůta vázanosti projektu na účel trvá </a:t>
            </a:r>
            <a:r>
              <a:rPr lang="cs-CZ" altLang="cs-CZ" b="1" dirty="0"/>
              <a:t>5 let od data převedení dotace na účet příjemce dotace  </a:t>
            </a:r>
          </a:p>
          <a:p>
            <a:pPr>
              <a:buFont typeface="Wingdings" panose="05000000000000000000" pitchFamily="2" charset="2"/>
              <a:buChar char="Ø"/>
            </a:pPr>
            <a:r>
              <a:rPr lang="cs-CZ" altLang="cs-CZ" dirty="0"/>
              <a:t>Předmět dotace musí být ve vlastnictví žadatele/příjemce dotace od okamžiku pořízení až do termínu skončení lhůty vázanosti projektu na účel  </a:t>
            </a:r>
          </a:p>
          <a:p>
            <a:pPr>
              <a:buFont typeface="Wingdings" panose="05000000000000000000" pitchFamily="2" charset="2"/>
              <a:buChar char="Ø"/>
            </a:pPr>
            <a:r>
              <a:rPr lang="cs-CZ" altLang="cs-CZ" dirty="0"/>
              <a:t>Žadatel/příjemce dotace musí mít uspořádány právní vztahy k nemovitostem, na kterých jsou realizovány stavební výdaje, nebo do kterých budou umístěny podpořené stroje, technologie nebo vybavení od data podání Žádosti o platbu na MAS do konce lhůty vázanosti projektu </a:t>
            </a:r>
          </a:p>
          <a:p>
            <a:pPr marL="0" indent="0" algn="ctr">
              <a:buNone/>
            </a:pPr>
            <a:r>
              <a:rPr lang="cs-CZ" dirty="0" smtClean="0"/>
              <a:t>Nelze </a:t>
            </a:r>
            <a:r>
              <a:rPr lang="cs-CZ" dirty="0"/>
              <a:t>akceptovat smlouvu na dobu neurčitou !</a:t>
            </a:r>
          </a:p>
          <a:p>
            <a:pPr marL="0" indent="0">
              <a:buNone/>
            </a:pPr>
            <a:r>
              <a:rPr lang="cs-CZ" dirty="0"/>
              <a:t>	</a:t>
            </a:r>
            <a:r>
              <a:rPr lang="cs-CZ" dirty="0"/>
              <a:t>								 x </a:t>
            </a:r>
          </a:p>
          <a:p>
            <a:pPr marL="0" indent="0" algn="ctr">
              <a:buNone/>
            </a:pPr>
            <a:r>
              <a:rPr lang="cs-CZ" dirty="0"/>
              <a:t>doporučujeme uzavřít smlouvu na dobu určitou ….minimálně 5 let od proplacení projektu</a:t>
            </a:r>
            <a:endParaRPr lang="cs-CZ"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grpSp>
        <p:nvGrpSpPr>
          <p:cNvPr id="5" name="Skupina 4"/>
          <p:cNvGrpSpPr/>
          <p:nvPr/>
        </p:nvGrpSpPr>
        <p:grpSpPr>
          <a:xfrm>
            <a:off x="677334" y="6041362"/>
            <a:ext cx="8031921" cy="599798"/>
            <a:chOff x="779427" y="5889116"/>
            <a:chExt cx="8031921" cy="599798"/>
          </a:xfrm>
        </p:grpSpPr>
        <p:pic>
          <p:nvPicPr>
            <p:cNvPr id="6" name="Obrázek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9427" y="5889116"/>
              <a:ext cx="2816627" cy="590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Obrázek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30258" y="5926178"/>
              <a:ext cx="890820" cy="553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ázek 7"/>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038759" y="5917193"/>
              <a:ext cx="2772589" cy="571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2005838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zeta">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themeOverride>
</file>

<file path=docProps/app.xml><?xml version="1.0" encoding="utf-8"?>
<Properties xmlns="http://schemas.openxmlformats.org/officeDocument/2006/extended-properties" xmlns:vt="http://schemas.openxmlformats.org/officeDocument/2006/docPropsVTypes">
  <Template/>
  <TotalTime>2981</TotalTime>
  <Words>5465</Words>
  <Application>Microsoft Office PowerPoint</Application>
  <PresentationFormat>Širokoúhlá obrazovka</PresentationFormat>
  <Paragraphs>409</Paragraphs>
  <Slides>54</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54</vt:i4>
      </vt:variant>
    </vt:vector>
  </HeadingPairs>
  <TitlesOfParts>
    <vt:vector size="63" baseType="lpstr">
      <vt:lpstr>Arial</vt:lpstr>
      <vt:lpstr>Arial Narrow</vt:lpstr>
      <vt:lpstr>Calibri</vt:lpstr>
      <vt:lpstr>Times New Roman</vt:lpstr>
      <vt:lpstr>Trebuchet MS</vt:lpstr>
      <vt:lpstr>Verdana</vt:lpstr>
      <vt:lpstr>Wingdings</vt:lpstr>
      <vt:lpstr>Wingdings 3</vt:lpstr>
      <vt:lpstr>Fazeta</vt:lpstr>
      <vt:lpstr>Výzva č. 1 SZP  v rámci intervence 52.77 Strategického plánu SP SZP a v souladu se strategií CLLD Společně tvoříme region NAD ORLICÍ  Místní akční skupina NAD ORLICÍ, o.p.s. </vt:lpstr>
      <vt:lpstr>Program semináře</vt:lpstr>
      <vt:lpstr>Základní údaje k 1. výzvě SZP</vt:lpstr>
      <vt:lpstr>Základní pojmy a zkratky</vt:lpstr>
      <vt:lpstr>Doručování dokumentů</vt:lpstr>
      <vt:lpstr>Společné podmínky pro všechny Fiche </vt:lpstr>
      <vt:lpstr>Společné podmínky pro všechny Fiche </vt:lpstr>
      <vt:lpstr>Společné podmínky pro všechny Fiche </vt:lpstr>
      <vt:lpstr>Lhůta vázanosti projektu</vt:lpstr>
      <vt:lpstr>Způsobilé výdaje</vt:lpstr>
      <vt:lpstr>Výše způsobilých výdajů </vt:lpstr>
      <vt:lpstr>Nezpůsobilé výdaje pro všechny Fiche</vt:lpstr>
      <vt:lpstr>Nezpůsobilé výdaje pro všechny Fiche</vt:lpstr>
      <vt:lpstr>Životní cyklus žádosti</vt:lpstr>
      <vt:lpstr>Podání žádosti o dotaci</vt:lpstr>
      <vt:lpstr>Podání žádosti o dotaci</vt:lpstr>
      <vt:lpstr>Přidaná hodnota</vt:lpstr>
      <vt:lpstr>Přidaná hodnota a inovace</vt:lpstr>
      <vt:lpstr>Seznam předkládaných příloh (na webu)</vt:lpstr>
      <vt:lpstr>Prezentace aplikace PowerPoint</vt:lpstr>
      <vt:lpstr>Prezentace aplikace PowerPoint</vt:lpstr>
      <vt:lpstr>Administrativní kontrola a kontrola přijatelnosti Žádosti o dotaci na MAS</vt:lpstr>
      <vt:lpstr>Bodové hodnocení </vt:lpstr>
      <vt:lpstr>Předmět veřejné zakázky</vt:lpstr>
      <vt:lpstr>Zadávání zakázek</vt:lpstr>
      <vt:lpstr>Přímý nákup</vt:lpstr>
      <vt:lpstr>Cenový marketing</vt:lpstr>
      <vt:lpstr>Zakázky s předpokládanou hodnotou vyšší než 2/6 mil. Kč bez DPH </vt:lpstr>
      <vt:lpstr>Termíny předkládání příloh k zakázkám</vt:lpstr>
      <vt:lpstr>Personální a majetková propojenost</vt:lpstr>
      <vt:lpstr>Způsob účtování příjemce dotace a způsob účtování o poskytované dotaci </vt:lpstr>
      <vt:lpstr>Fiche 1 – Podpora místního zemědělství</vt:lpstr>
      <vt:lpstr>Fiche 1 – Podpora místního zemědělství, aktivity:</vt:lpstr>
      <vt:lpstr>Fiche 2 – Podpora lesnických technologií a opracování dřeva</vt:lpstr>
      <vt:lpstr>Fiche 2 – Podpora lesnických technologií a opracování dřeva, aktivity:</vt:lpstr>
      <vt:lpstr>Fiche 3 – Rozvoj venkovského podnikání a turistiky</vt:lpstr>
      <vt:lpstr>Fiche 3 – Rozvoj venkovského podnikání a turistiky, aktivity:</vt:lpstr>
      <vt:lpstr>Fiche 3 – Rozvoj venkovského podnikání a turistiky, aktivity:</vt:lpstr>
      <vt:lpstr>Fiche 5 – Živo na venkově</vt:lpstr>
      <vt:lpstr>Fiche 5 – Živo na venkově, aktivity:</vt:lpstr>
      <vt:lpstr>Fiche 5 – Živo na venkově, aktivity:</vt:lpstr>
      <vt:lpstr>Fiche 5 – Živo na venkově, aktivity:</vt:lpstr>
      <vt:lpstr>Fiche 5 – Živo na venkově, aktivity:</vt:lpstr>
      <vt:lpstr>Fiche 6 – Krajinou venkova</vt:lpstr>
      <vt:lpstr>Fiche 6 – Krajinou venkova, aktivity:</vt:lpstr>
      <vt:lpstr>Fiche 6 – Krajinou venkova, aktivity:</vt:lpstr>
      <vt:lpstr>Režimy podpory – Nezakládající veřejnou podporu</vt:lpstr>
      <vt:lpstr>Režimy podpory –nezákládající veřejnou podporu</vt:lpstr>
      <vt:lpstr>Režimy podpory –režim de miminis – Fiche 3</vt:lpstr>
      <vt:lpstr>Projekty podpořené na základě Zemědělského nařízení o blokových výjimkách - ABER</vt:lpstr>
      <vt:lpstr>ABER v souladu s čl. 49 a 50 - Fiche 2</vt:lpstr>
      <vt:lpstr>ABER v souladu s čl. 60 a 61 – Fiche 5, čl. 61 Fiche 2</vt:lpstr>
      <vt:lpstr>Projekty s vlastním režimem podpory</vt:lpstr>
      <vt:lpstr>Děkujeme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Výzva č. 1 SZP  v rámci intervence 52.77 Strategického plánu SP SZP a v souladu se strategií CLLD Společně tvoříme region NAD ORLICÍ  Místní akční skupina NAD ORLICÍ, o.p.s.</dc:title>
  <dc:creator>Iveta</dc:creator>
  <cp:lastModifiedBy>Iveta</cp:lastModifiedBy>
  <cp:revision>51</cp:revision>
  <dcterms:created xsi:type="dcterms:W3CDTF">2024-04-06T19:38:26Z</dcterms:created>
  <dcterms:modified xsi:type="dcterms:W3CDTF">2024-04-08T21:19:31Z</dcterms:modified>
</cp:coreProperties>
</file>