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53"/>
  </p:notesMasterIdLst>
  <p:handoutMasterIdLst>
    <p:handoutMasterId r:id="rId54"/>
  </p:handoutMasterIdLst>
  <p:sldIdLst>
    <p:sldId id="256" r:id="rId2"/>
    <p:sldId id="257" r:id="rId3"/>
    <p:sldId id="258" r:id="rId4"/>
    <p:sldId id="260" r:id="rId5"/>
    <p:sldId id="284" r:id="rId6"/>
    <p:sldId id="261" r:id="rId7"/>
    <p:sldId id="262" r:id="rId8"/>
    <p:sldId id="263" r:id="rId9"/>
    <p:sldId id="264" r:id="rId10"/>
    <p:sldId id="274" r:id="rId11"/>
    <p:sldId id="265" r:id="rId12"/>
    <p:sldId id="266" r:id="rId13"/>
    <p:sldId id="267" r:id="rId14"/>
    <p:sldId id="268" r:id="rId15"/>
    <p:sldId id="269" r:id="rId16"/>
    <p:sldId id="270" r:id="rId17"/>
    <p:sldId id="275" r:id="rId18"/>
    <p:sldId id="276" r:id="rId19"/>
    <p:sldId id="271" r:id="rId20"/>
    <p:sldId id="272" r:id="rId21"/>
    <p:sldId id="306" r:id="rId22"/>
    <p:sldId id="273" r:id="rId23"/>
    <p:sldId id="277" r:id="rId24"/>
    <p:sldId id="289" r:id="rId25"/>
    <p:sldId id="290" r:id="rId26"/>
    <p:sldId id="278" r:id="rId27"/>
    <p:sldId id="279" r:id="rId28"/>
    <p:sldId id="280" r:id="rId29"/>
    <p:sldId id="281" r:id="rId30"/>
    <p:sldId id="316" r:id="rId31"/>
    <p:sldId id="318" r:id="rId32"/>
    <p:sldId id="283" r:id="rId33"/>
    <p:sldId id="307" r:id="rId34"/>
    <p:sldId id="319" r:id="rId35"/>
    <p:sldId id="285" r:id="rId36"/>
    <p:sldId id="286" r:id="rId37"/>
    <p:sldId id="295" r:id="rId38"/>
    <p:sldId id="296" r:id="rId39"/>
    <p:sldId id="297" r:id="rId40"/>
    <p:sldId id="308" r:id="rId41"/>
    <p:sldId id="298" r:id="rId42"/>
    <p:sldId id="300" r:id="rId43"/>
    <p:sldId id="301" r:id="rId44"/>
    <p:sldId id="302" r:id="rId45"/>
    <p:sldId id="317" r:id="rId46"/>
    <p:sldId id="303" r:id="rId47"/>
    <p:sldId id="304" r:id="rId48"/>
    <p:sldId id="305" r:id="rId49"/>
    <p:sldId id="309" r:id="rId50"/>
    <p:sldId id="311" r:id="rId51"/>
    <p:sldId id="314" r:id="rId52"/>
  </p:sldIdLst>
  <p:sldSz cx="12192000" cy="6858000"/>
  <p:notesSz cx="9926638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98" autoAdjust="0"/>
    <p:restoredTop sz="94660"/>
  </p:normalViewPr>
  <p:slideViewPr>
    <p:cSldViewPr snapToGrid="0">
      <p:cViewPr varScale="1">
        <p:scale>
          <a:sx n="87" d="100"/>
          <a:sy n="87" d="100"/>
        </p:scale>
        <p:origin x="576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1824" y="6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5622798" y="1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EB686B-A13C-41FD-8029-CB86F4CD72B8}" type="datetimeFigureOut">
              <a:rPr lang="cs-CZ" smtClean="0"/>
              <a:t>09.03.2026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5622798" y="6456612"/>
            <a:ext cx="4301543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023D62-C843-4D84-A8C5-317509E03E7C}" type="slidenum">
              <a:rPr lang="cs-CZ" smtClean="0"/>
              <a:t>‹#›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2"/>
          </p:nvPr>
        </p:nvSpPr>
        <p:spPr>
          <a:xfrm>
            <a:off x="0" y="6456363"/>
            <a:ext cx="4302125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879943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5622798" y="1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7E26F8-FC02-40CB-9839-3688FC04D643}" type="datetimeFigureOut">
              <a:rPr lang="cs-CZ" smtClean="0"/>
              <a:t>09.03.2026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2924175" y="849313"/>
            <a:ext cx="4078288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992664" y="3271381"/>
            <a:ext cx="7941310" cy="267658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6456612"/>
            <a:ext cx="4301543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5622798" y="6456612"/>
            <a:ext cx="4301543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4E997F-5587-4A52-9289-8DAB4328135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51217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83319-4573-45CA-B683-5A860084E58C}" type="datetime1">
              <a:rPr lang="en-US" smtClean="0"/>
              <a:t>3/9/2026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6425E-2C70-4330-9AD5-03202F0466D6}" type="datetime1">
              <a:rPr lang="en-US" smtClean="0"/>
              <a:t>3/9/2026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7FD6E-1C16-4F2B-9BC3-2FB18AF94297}" type="datetime1">
              <a:rPr lang="en-US" smtClean="0"/>
              <a:t>3/9/2026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9B661-2562-43BE-8B28-ABEDB518E033}" type="datetime1">
              <a:rPr lang="en-US" smtClean="0"/>
              <a:t>3/9/2026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1CAC6-0E4E-4684-89B3-B422D85E217B}" type="datetime1">
              <a:rPr lang="en-US" smtClean="0"/>
              <a:t>3/9/2026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33CF1-8D5B-40AE-A854-F6A59349C1C5}" type="datetime1">
              <a:rPr lang="en-US" smtClean="0"/>
              <a:t>3/9/2026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75AD6-8E07-4957-A9EF-D345AADCA299}" type="datetime1">
              <a:rPr lang="en-US" smtClean="0"/>
              <a:t>3/9/2026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55FBE-6B2F-4851-9F13-E0F4A9E4D3F6}" type="datetime1">
              <a:rPr lang="en-US" smtClean="0"/>
              <a:t>3/9/2026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1D9A5-17EE-4E8E-A7BF-2D268CAEC699}" type="datetime1">
              <a:rPr lang="en-US" smtClean="0"/>
              <a:t>3/9/2026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F6DDE-504A-4883-8B43-A0121FCF57D6}" type="datetime1">
              <a:rPr lang="en-US" smtClean="0"/>
              <a:t>3/9/2026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7CB75-56A2-40C6-8E16-51A65637F73B}" type="datetime1">
              <a:rPr lang="en-US" smtClean="0"/>
              <a:t>3/9/2026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CD927-5E22-40F6-8057-FE1FDFCD3133}" type="datetime1">
              <a:rPr lang="en-US" smtClean="0"/>
              <a:t>3/9/2026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DABB5-A61C-4639-973F-F3D3290F5F93}" type="datetime1">
              <a:rPr lang="en-US" smtClean="0"/>
              <a:t>3/9/2026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2B88A-F727-4893-8F60-77923DA66036}" type="datetime1">
              <a:rPr lang="en-US" smtClean="0"/>
              <a:t>3/9/2026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33C71-9D9D-42B9-865F-3F9744FE8DA8}" type="datetime1">
              <a:rPr lang="en-US" smtClean="0"/>
              <a:t>3/9/2026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F9B58-F45A-4029-89E3-D736DF24B2B4}" type="datetime1">
              <a:rPr lang="en-US" smtClean="0"/>
              <a:t>3/9/2026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A6098-78EA-4A35-BD89-36183FCE3A53}" type="datetime1">
              <a:rPr lang="en-US" smtClean="0"/>
              <a:t>3/9/2026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hyperlink" Target="mailto:iveta.punova@nadorlici.cz" TargetMode="External"/><Relationship Id="rId2" Type="http://schemas.openxmlformats.org/officeDocument/2006/relationships/hyperlink" Target="mailto:martina.lorencova@nadorlici.cz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cs-CZ" sz="4400" dirty="0">
                <a:solidFill>
                  <a:schemeClr val="accent2">
                    <a:lumMod val="75000"/>
                  </a:schemeClr>
                </a:solidFill>
              </a:rPr>
              <a:t>Výzva č. </a:t>
            </a:r>
            <a:r>
              <a:rPr lang="cs-CZ" sz="4400" dirty="0" smtClean="0">
                <a:solidFill>
                  <a:schemeClr val="accent2">
                    <a:lumMod val="75000"/>
                  </a:schemeClr>
                </a:solidFill>
              </a:rPr>
              <a:t>2 SZP</a:t>
            </a:r>
            <a:br>
              <a:rPr lang="cs-CZ" sz="4400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cs-CZ" sz="4400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cs-CZ" sz="440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cs-CZ" sz="2000" dirty="0" smtClean="0">
                <a:solidFill>
                  <a:schemeClr val="accent2">
                    <a:lumMod val="75000"/>
                  </a:schemeClr>
                </a:solidFill>
              </a:rPr>
              <a:t>v rámci intervence 52.77 Strategického plánu SP SZP a v souladu se strategií </a:t>
            </a:r>
            <a:r>
              <a:rPr lang="cs-CZ" sz="2000" dirty="0">
                <a:solidFill>
                  <a:schemeClr val="accent2">
                    <a:lumMod val="75000"/>
                  </a:schemeClr>
                </a:solidFill>
              </a:rPr>
              <a:t>CLLD Společně tvoříme region NAD ORLICÍ</a:t>
            </a:r>
            <a:r>
              <a:rPr lang="cs-CZ" sz="2800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cs-CZ" sz="280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cs-CZ" sz="2800" dirty="0">
                <a:latin typeface="Arial Narrow" pitchFamily="34" charset="0"/>
              </a:rPr>
              <a:t/>
            </a:r>
            <a:br>
              <a:rPr lang="cs-CZ" sz="2800" dirty="0">
                <a:latin typeface="Arial Narrow" pitchFamily="34" charset="0"/>
              </a:rPr>
            </a:br>
            <a:r>
              <a:rPr lang="cs-CZ" sz="2800" b="1" dirty="0">
                <a:solidFill>
                  <a:schemeClr val="accent2">
                    <a:lumMod val="75000"/>
                  </a:schemeClr>
                </a:solidFill>
              </a:rPr>
              <a:t>Místní akční skupina NAD ORLICÍ, o.p.s.</a:t>
            </a:r>
            <a:r>
              <a:rPr lang="cs-CZ" sz="2800" b="1" dirty="0"/>
              <a:t/>
            </a:r>
            <a:br>
              <a:rPr lang="cs-CZ" sz="2800" b="1" dirty="0"/>
            </a:br>
            <a:endParaRPr lang="cs-CZ" sz="28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4" name="Obráze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2077" y="5522143"/>
            <a:ext cx="1762125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12631"/>
            <a:ext cx="435927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Obrázek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706" y="5612631"/>
            <a:ext cx="3479800" cy="717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77136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>
                <a:solidFill>
                  <a:schemeClr val="accent2"/>
                </a:solidFill>
              </a:rPr>
              <a:t>Způsobilé výdaje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651819"/>
            <a:ext cx="8596668" cy="4754668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Dotaci lze poskytnout na investice, tj. na výdaje na výstavbu nebo zhodnocení movitého majetku, nákup nových strojů a vybavení (lze akceptovat i pořízení drobného dlouhodobého hmotného majetku), v případě FICHE 5 c) a 6 d) lze podpořit i neinvestiční výdaje (rekonstrukce a opravy památek)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V případě stavebních výdajů lze poskytnout dotaci i na obecné náklady spojené s přípravou a realizací projektu (dokumentace ke stavebnímu řízení, odborné posudky, položkové rozpočty a další) – max. 7 </a:t>
            </a:r>
            <a:r>
              <a:rPr lang="cs-CZ" dirty="0"/>
              <a:t>%</a:t>
            </a:r>
            <a:r>
              <a:rPr lang="cs-CZ" dirty="0" smtClean="0"/>
              <a:t> způsobilých stavebních výdajů, ze kterých je stanovena dotace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Veškeré způsobilé výdaje, ze kterých je stanovena dotace musí být přiměřené a musí být vynaloženy v souladu s principy </a:t>
            </a:r>
            <a:r>
              <a:rPr lang="cs-CZ" b="1" dirty="0"/>
              <a:t>hospodárnosti, účelnosti,  efektivnosti, potřebnosti a proveditelnosti</a:t>
            </a:r>
            <a:endParaRPr lang="cs-CZ" altLang="cs-CZ" sz="1400" dirty="0"/>
          </a:p>
          <a:p>
            <a:pPr>
              <a:buFont typeface="Wingdings" panose="05000000000000000000" pitchFamily="2" charset="2"/>
              <a:buChar char="Ø"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7513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solidFill>
                  <a:schemeClr val="accent2"/>
                </a:solidFill>
              </a:rPr>
              <a:t>Výše způsobilých výdajů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435511"/>
            <a:ext cx="8596668" cy="4605852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cs-CZ" altLang="cs-CZ" dirty="0" smtClean="0"/>
              <a:t>Uznatelné </a:t>
            </a:r>
            <a:r>
              <a:rPr lang="cs-CZ" altLang="cs-CZ" dirty="0"/>
              <a:t>jsou výdaje, které, vznikly </a:t>
            </a:r>
            <a:r>
              <a:rPr lang="cs-CZ" altLang="cs-CZ" b="1" dirty="0"/>
              <a:t>nejdříve ke dni </a:t>
            </a:r>
            <a:r>
              <a:rPr lang="cs-CZ" altLang="cs-CZ" b="1" dirty="0" smtClean="0"/>
              <a:t>registrace </a:t>
            </a:r>
            <a:r>
              <a:rPr lang="cs-CZ" altLang="cs-CZ" b="1" dirty="0"/>
              <a:t>Žádosti o dotaci na MAS </a:t>
            </a:r>
            <a:r>
              <a:rPr lang="cs-CZ" altLang="cs-CZ" dirty="0"/>
              <a:t>a byly skutečně uhrazeny nejpozději do data předložení Žádosti o platbu. </a:t>
            </a:r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cs-CZ" dirty="0" smtClean="0"/>
              <a:t>Po registraci Žádosti o dotaci na MAS </a:t>
            </a:r>
            <a:r>
              <a:rPr lang="cs-CZ" dirty="0"/>
              <a:t>navýšení procenta a/nebo výše dotace ze strany žadatele není </a:t>
            </a:r>
            <a:r>
              <a:rPr lang="cs-CZ" dirty="0" smtClean="0"/>
              <a:t>možné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dirty="0"/>
              <a:t>Z</a:t>
            </a:r>
            <a:r>
              <a:rPr lang="cs-CZ" altLang="cs-CZ" dirty="0" smtClean="0"/>
              <a:t>působilé </a:t>
            </a:r>
            <a:r>
              <a:rPr lang="cs-CZ" altLang="cs-CZ" dirty="0"/>
              <a:t>výdaje, ze kterých je stanovena dotace, jsou realizovány/vynaloženy následující formou: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altLang="cs-CZ" i="1" dirty="0"/>
              <a:t>bezhotovostní platba </a:t>
            </a:r>
            <a:r>
              <a:rPr lang="cs-CZ" altLang="cs-CZ" dirty="0"/>
              <a:t>- Úhrada předmětu projektu musí být vždy provedena prostřednictvím bankovního účtu, který je ve </a:t>
            </a:r>
            <a:r>
              <a:rPr lang="cs-CZ" altLang="cs-CZ" b="1" dirty="0"/>
              <a:t>vlastnictví žadatele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altLang="cs-CZ" i="1" dirty="0"/>
              <a:t>hotovostní platba </a:t>
            </a:r>
            <a:r>
              <a:rPr lang="cs-CZ" altLang="cs-CZ" dirty="0"/>
              <a:t>-  max. výše 100 000,00 Kč/projekt</a:t>
            </a:r>
          </a:p>
          <a:p>
            <a:pPr algn="just">
              <a:buFont typeface="Wingdings" panose="05000000000000000000" pitchFamily="2" charset="2"/>
              <a:buChar char="Ø"/>
              <a:defRPr/>
            </a:pP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11</a:t>
            </a:fld>
            <a:endParaRPr lang="en-US" dirty="0"/>
          </a:p>
        </p:txBody>
      </p:sp>
      <p:grpSp>
        <p:nvGrpSpPr>
          <p:cNvPr id="5" name="Skupina 4"/>
          <p:cNvGrpSpPr/>
          <p:nvPr/>
        </p:nvGrpSpPr>
        <p:grpSpPr>
          <a:xfrm>
            <a:off x="677334" y="6041362"/>
            <a:ext cx="8031921" cy="599798"/>
            <a:chOff x="779427" y="5889116"/>
            <a:chExt cx="8031921" cy="599798"/>
          </a:xfrm>
        </p:grpSpPr>
        <p:pic>
          <p:nvPicPr>
            <p:cNvPr id="6" name="Obrázek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9427" y="5889116"/>
              <a:ext cx="2816627" cy="5908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Obrázek 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0258" y="5926178"/>
              <a:ext cx="890820" cy="5537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Obrázek 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38759" y="5917193"/>
              <a:ext cx="2772589" cy="5717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55873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solidFill>
                  <a:schemeClr val="accent2"/>
                </a:solidFill>
              </a:rPr>
              <a:t>Nezpůsobilé výdaje pro všechny </a:t>
            </a:r>
            <a:r>
              <a:rPr lang="cs-CZ" dirty="0" err="1">
                <a:solidFill>
                  <a:schemeClr val="accent2"/>
                </a:solidFill>
              </a:rPr>
              <a:t>Fiche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626577"/>
            <a:ext cx="8596668" cy="4414785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  <a:defRPr/>
            </a:pPr>
            <a:r>
              <a:rPr lang="cs-CZ" altLang="cs-CZ" b="1" dirty="0"/>
              <a:t>pořízení použitého movitého majetku </a:t>
            </a:r>
            <a:r>
              <a:rPr lang="cs-CZ" altLang="cs-CZ" dirty="0"/>
              <a:t>(vyroben v období tří let před rokem podání Žádosti o dotaci na MAS a nebyl používán)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altLang="cs-CZ" dirty="0"/>
              <a:t>v případě zemědělských investic </a:t>
            </a:r>
            <a:r>
              <a:rPr lang="cs-CZ" altLang="cs-CZ" b="1" dirty="0"/>
              <a:t>nákup platebních nároků, zemědělských produkčních práv, nákup zvířat, </a:t>
            </a:r>
            <a:r>
              <a:rPr lang="cs-CZ" b="1" dirty="0"/>
              <a:t>osiv, sadby, krmiv, hnojiv a prostředků na ochranu rostlin, </a:t>
            </a:r>
            <a:r>
              <a:rPr lang="cs-CZ" altLang="cs-CZ" b="1" dirty="0"/>
              <a:t>jednoletých rostlin a jejich vysazování 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altLang="cs-CZ" b="1" dirty="0"/>
              <a:t>daň z přidané hodnoty </a:t>
            </a:r>
            <a:r>
              <a:rPr lang="cs-CZ" altLang="cs-CZ" dirty="0"/>
              <a:t>u plátců DPH za předpokladu, že si mohou DPH nárokovat u finančního úřadu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altLang="cs-CZ" dirty="0"/>
              <a:t>prosté </a:t>
            </a:r>
            <a:r>
              <a:rPr lang="cs-CZ" altLang="cs-CZ" b="1" dirty="0"/>
              <a:t>nahrazení investice 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altLang="cs-CZ" b="1" dirty="0" smtClean="0"/>
              <a:t>technologie </a:t>
            </a:r>
            <a:r>
              <a:rPr lang="cs-CZ" altLang="cs-CZ" b="1" dirty="0"/>
              <a:t>sloužící k výrobě elektrické </a:t>
            </a:r>
            <a:r>
              <a:rPr lang="cs-CZ" altLang="cs-CZ" b="1" dirty="0" smtClean="0"/>
              <a:t>energie</a:t>
            </a:r>
            <a:endParaRPr lang="cs-CZ" altLang="cs-CZ" b="1" dirty="0"/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altLang="cs-CZ" b="1" dirty="0"/>
              <a:t>inženýrské sítě, intervenční sklady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altLang="cs-CZ" b="1" dirty="0"/>
              <a:t>Investice do zalesňování, chovu včel, klecových chovů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12</a:t>
            </a:fld>
            <a:endParaRPr lang="en-US" dirty="0"/>
          </a:p>
        </p:txBody>
      </p:sp>
      <p:grpSp>
        <p:nvGrpSpPr>
          <p:cNvPr id="5" name="Skupina 4"/>
          <p:cNvGrpSpPr/>
          <p:nvPr/>
        </p:nvGrpSpPr>
        <p:grpSpPr>
          <a:xfrm>
            <a:off x="677334" y="6041362"/>
            <a:ext cx="8031921" cy="599798"/>
            <a:chOff x="779427" y="5889116"/>
            <a:chExt cx="8031921" cy="599798"/>
          </a:xfrm>
        </p:grpSpPr>
        <p:pic>
          <p:nvPicPr>
            <p:cNvPr id="6" name="Obrázek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9427" y="5889116"/>
              <a:ext cx="2816627" cy="5908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Obrázek 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0258" y="5926178"/>
              <a:ext cx="890820" cy="5537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Obrázek 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38759" y="5917193"/>
              <a:ext cx="2772589" cy="5717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28515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chemeClr val="accent2"/>
                </a:solidFill>
              </a:rPr>
              <a:t>Nezpůsobilé výdaje pro všechny </a:t>
            </a:r>
            <a:r>
              <a:rPr lang="cs-CZ" dirty="0" err="1">
                <a:solidFill>
                  <a:schemeClr val="accent2"/>
                </a:solidFill>
              </a:rPr>
              <a:t>Fiche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837593"/>
            <a:ext cx="8596668" cy="420377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cs-CZ" altLang="cs-CZ" b="1" dirty="0"/>
              <a:t>bioplynové </a:t>
            </a:r>
            <a:r>
              <a:rPr lang="cs-CZ" altLang="cs-CZ" b="1" dirty="0" smtClean="0"/>
              <a:t>stanice </a:t>
            </a:r>
            <a:r>
              <a:rPr lang="pt-BR" altLang="cs-CZ" dirty="0"/>
              <a:t>a stavby s ní provozně spjaté </a:t>
            </a:r>
            <a:endParaRPr lang="cs-CZ" altLang="cs-CZ" dirty="0"/>
          </a:p>
          <a:p>
            <a:pPr>
              <a:buFont typeface="Arial" panose="020B0604020202020204" pitchFamily="34" charset="0"/>
              <a:buChar char="•"/>
            </a:pPr>
            <a:r>
              <a:rPr lang="cs-CZ" altLang="cs-CZ" b="1" dirty="0" smtClean="0"/>
              <a:t>závlahové systémy a </a:t>
            </a:r>
            <a:r>
              <a:rPr lang="cs-CZ" altLang="cs-CZ" b="1" dirty="0"/>
              <a:t>studny </a:t>
            </a:r>
            <a:r>
              <a:rPr lang="cs-CZ" altLang="cs-CZ" dirty="0"/>
              <a:t>včetně průzkumných vrtů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altLang="cs-CZ" dirty="0"/>
              <a:t>n</a:t>
            </a:r>
            <a:r>
              <a:rPr lang="cs-CZ" altLang="cs-CZ" dirty="0" smtClean="0"/>
              <a:t>ákup </a:t>
            </a:r>
            <a:r>
              <a:rPr lang="cs-CZ" altLang="cs-CZ" dirty="0"/>
              <a:t>dopravních prostředků určených zejména pro osobní přepravu (</a:t>
            </a:r>
            <a:r>
              <a:rPr lang="cs-CZ" altLang="cs-CZ" b="1" dirty="0"/>
              <a:t>vozidla kategorie M</a:t>
            </a:r>
            <a:r>
              <a:rPr lang="cs-CZ" altLang="cs-CZ" dirty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altLang="cs-CZ" b="1" i="1" u="sng" dirty="0" smtClean="0"/>
              <a:t>provozní </a:t>
            </a:r>
            <a:r>
              <a:rPr lang="cs-CZ" altLang="cs-CZ" b="1" i="1" u="sng" dirty="0"/>
              <a:t>náklady včetně spotřebního materiálu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altLang="cs-CZ" dirty="0" smtClean="0"/>
              <a:t>technologie </a:t>
            </a:r>
            <a:r>
              <a:rPr lang="cs-CZ" altLang="cs-CZ" dirty="0"/>
              <a:t>pro zpracování vinných hroznů (dále viz. pravidla)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altLang="cs-CZ" dirty="0" smtClean="0"/>
              <a:t>technologie </a:t>
            </a:r>
            <a:r>
              <a:rPr lang="cs-CZ" altLang="cs-CZ" dirty="0"/>
              <a:t>zpracování medu </a:t>
            </a:r>
            <a:r>
              <a:rPr lang="cs-CZ" altLang="cs-CZ" dirty="0" smtClean="0"/>
              <a:t>uvedené </a:t>
            </a:r>
            <a:r>
              <a:rPr lang="cs-CZ" altLang="cs-CZ" dirty="0"/>
              <a:t>v příloze č.5-8 </a:t>
            </a:r>
            <a:r>
              <a:rPr lang="cs-CZ" altLang="cs-CZ" dirty="0" smtClean="0"/>
              <a:t>nařízení vlády č.53/2023 Sb.</a:t>
            </a:r>
            <a:endParaRPr lang="cs-CZ" altLang="cs-CZ" dirty="0"/>
          </a:p>
          <a:p>
            <a:pPr>
              <a:buFont typeface="Arial" panose="020B0604020202020204" pitchFamily="34" charset="0"/>
              <a:buChar char="•"/>
            </a:pPr>
            <a:r>
              <a:rPr lang="cs-CZ" altLang="cs-CZ" dirty="0" smtClean="0"/>
              <a:t>výdaje </a:t>
            </a:r>
            <a:r>
              <a:rPr lang="cs-CZ" altLang="cs-CZ" dirty="0"/>
              <a:t>týkajících se rybolovu, akvakultury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altLang="cs-CZ" dirty="0" smtClean="0"/>
              <a:t>nákup </a:t>
            </a:r>
            <a:r>
              <a:rPr lang="cs-CZ" altLang="cs-CZ" dirty="0"/>
              <a:t>nemovitostí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13</a:t>
            </a:fld>
            <a:endParaRPr lang="en-US" dirty="0"/>
          </a:p>
        </p:txBody>
      </p:sp>
      <p:grpSp>
        <p:nvGrpSpPr>
          <p:cNvPr id="5" name="Skupina 4"/>
          <p:cNvGrpSpPr/>
          <p:nvPr/>
        </p:nvGrpSpPr>
        <p:grpSpPr>
          <a:xfrm>
            <a:off x="677334" y="6041362"/>
            <a:ext cx="8031921" cy="599798"/>
            <a:chOff x="779427" y="5889116"/>
            <a:chExt cx="8031921" cy="599798"/>
          </a:xfrm>
        </p:grpSpPr>
        <p:pic>
          <p:nvPicPr>
            <p:cNvPr id="6" name="Obrázek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9427" y="5889116"/>
              <a:ext cx="2816627" cy="5908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Obrázek 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0258" y="5926178"/>
              <a:ext cx="890820" cy="5537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Obrázek 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38759" y="5917193"/>
              <a:ext cx="2772589" cy="5717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634657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>
                <a:solidFill>
                  <a:schemeClr val="accent2"/>
                </a:solidFill>
              </a:rPr>
              <a:t>Životní cyklus </a:t>
            </a:r>
            <a:r>
              <a:rPr lang="cs-CZ" dirty="0" smtClean="0">
                <a:solidFill>
                  <a:schemeClr val="accent2"/>
                </a:solidFill>
              </a:rPr>
              <a:t>žádosti (min. 10 měsíců)</a:t>
            </a:r>
            <a:endParaRPr lang="cs-CZ" dirty="0">
              <a:solidFill>
                <a:schemeClr val="accent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582615"/>
            <a:ext cx="8596668" cy="445874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2000" dirty="0" smtClean="0"/>
              <a:t>Registrace </a:t>
            </a:r>
            <a:r>
              <a:rPr lang="cs-CZ" sz="2000" dirty="0"/>
              <a:t>žádosti na MAS (Portál Farmáře) </a:t>
            </a:r>
            <a:endParaRPr lang="cs-CZ" sz="2000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000" dirty="0" smtClean="0"/>
              <a:t>Administrativní </a:t>
            </a:r>
            <a:r>
              <a:rPr lang="cs-CZ" sz="2000" dirty="0"/>
              <a:t>kontrola MAS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000" dirty="0" smtClean="0"/>
              <a:t>Výběrová </a:t>
            </a:r>
            <a:r>
              <a:rPr lang="cs-CZ" sz="2000" dirty="0"/>
              <a:t>komise </a:t>
            </a:r>
            <a:r>
              <a:rPr lang="cs-CZ" sz="2000" dirty="0" smtClean="0"/>
              <a:t>a Programový výbor MAS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000" dirty="0" smtClean="0"/>
              <a:t>Podání </a:t>
            </a:r>
            <a:r>
              <a:rPr lang="cs-CZ" sz="2000" dirty="0"/>
              <a:t>na SZIF 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cs-CZ" sz="2000" dirty="0" smtClean="0"/>
              <a:t>Administrativní </a:t>
            </a:r>
            <a:r>
              <a:rPr lang="cs-CZ" sz="2000" dirty="0"/>
              <a:t>kontrola pracovníky SZIF 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cs-CZ" sz="2000" dirty="0" smtClean="0"/>
              <a:t>Vydání </a:t>
            </a:r>
            <a:r>
              <a:rPr lang="cs-CZ" sz="2000" dirty="0"/>
              <a:t>Dohody o poskytnutí dotace </a:t>
            </a:r>
            <a:endParaRPr lang="cs-CZ" sz="2000" dirty="0" smtClean="0"/>
          </a:p>
          <a:p>
            <a:pPr lvl="3">
              <a:buFont typeface="Wingdings" panose="05000000000000000000" pitchFamily="2" charset="2"/>
              <a:buChar char="Ø"/>
            </a:pPr>
            <a:r>
              <a:rPr lang="cs-CZ" sz="2000" dirty="0" smtClean="0"/>
              <a:t>Realizace projektu</a:t>
            </a:r>
          </a:p>
          <a:p>
            <a:pPr lvl="3">
              <a:buFont typeface="Wingdings" panose="05000000000000000000" pitchFamily="2" charset="2"/>
              <a:buChar char="Ø"/>
            </a:pPr>
            <a:r>
              <a:rPr lang="cs-CZ" sz="2000" dirty="0" smtClean="0"/>
              <a:t>Žádost o platbu </a:t>
            </a:r>
          </a:p>
          <a:p>
            <a:pPr lvl="3">
              <a:buFont typeface="Wingdings" panose="05000000000000000000" pitchFamily="2" charset="2"/>
              <a:buChar char="Ø"/>
            </a:pPr>
            <a:r>
              <a:rPr lang="cs-CZ" sz="2000" dirty="0" smtClean="0"/>
              <a:t>Kontrola na místě </a:t>
            </a:r>
          </a:p>
          <a:p>
            <a:pPr lvl="3">
              <a:buFont typeface="Wingdings" panose="05000000000000000000" pitchFamily="2" charset="2"/>
              <a:buChar char="Ø"/>
            </a:pPr>
            <a:r>
              <a:rPr lang="cs-CZ" sz="2000" dirty="0" smtClean="0"/>
              <a:t>Proplacení </a:t>
            </a:r>
            <a:endParaRPr lang="cs-CZ" sz="20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14</a:t>
            </a:fld>
            <a:endParaRPr lang="en-US" dirty="0"/>
          </a:p>
        </p:txBody>
      </p:sp>
      <p:grpSp>
        <p:nvGrpSpPr>
          <p:cNvPr id="5" name="Skupina 4"/>
          <p:cNvGrpSpPr/>
          <p:nvPr/>
        </p:nvGrpSpPr>
        <p:grpSpPr>
          <a:xfrm>
            <a:off x="677334" y="6041362"/>
            <a:ext cx="8031921" cy="599798"/>
            <a:chOff x="779427" y="5889116"/>
            <a:chExt cx="8031921" cy="599798"/>
          </a:xfrm>
        </p:grpSpPr>
        <p:pic>
          <p:nvPicPr>
            <p:cNvPr id="6" name="Obrázek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9427" y="5889116"/>
              <a:ext cx="2816627" cy="5908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Obrázek 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0258" y="5926178"/>
              <a:ext cx="890820" cy="5537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Obrázek 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38759" y="5917193"/>
              <a:ext cx="2772589" cy="5717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758611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>
                <a:solidFill>
                  <a:schemeClr val="accent2"/>
                </a:solidFill>
              </a:rPr>
              <a:t>Podání žádosti o dotaci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  <a:defRPr/>
            </a:pPr>
            <a:r>
              <a:rPr lang="cs-CZ" altLang="cs-CZ" dirty="0"/>
              <a:t>Žádost o dotaci </a:t>
            </a:r>
            <a:r>
              <a:rPr lang="cs-CZ" altLang="cs-CZ" dirty="0" smtClean="0"/>
              <a:t>se podává přes P</a:t>
            </a:r>
            <a:r>
              <a:rPr lang="cs-CZ" altLang="cs-CZ" b="1" dirty="0" smtClean="0"/>
              <a:t>ortál </a:t>
            </a:r>
            <a:r>
              <a:rPr lang="cs-CZ" altLang="cs-CZ" b="1" dirty="0"/>
              <a:t>farmáře</a:t>
            </a:r>
          </a:p>
          <a:p>
            <a:pPr marL="0" indent="0">
              <a:buFont typeface="Calibri" panose="020F0502020204030204" pitchFamily="34" charset="0"/>
              <a:buNone/>
              <a:defRPr/>
            </a:pPr>
            <a:endParaRPr lang="cs-CZ" altLang="cs-CZ" b="1" dirty="0"/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altLang="cs-CZ" dirty="0"/>
              <a:t>Žádost o dotaci je možné nejprve bezplatně konzultovat na MAS</a:t>
            </a:r>
          </a:p>
          <a:p>
            <a:pPr marL="0" indent="0">
              <a:buFont typeface="Calibri" panose="020F0502020204030204" pitchFamily="34" charset="0"/>
              <a:buNone/>
              <a:defRPr/>
            </a:pPr>
            <a:endParaRPr lang="cs-CZ" altLang="cs-CZ" dirty="0"/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altLang="cs-CZ" dirty="0"/>
              <a:t>žadatel podává </a:t>
            </a:r>
            <a:r>
              <a:rPr lang="cs-CZ" altLang="cs-CZ" b="1" dirty="0"/>
              <a:t>kompletně vyplněný formulář Žádosti o dotaci vč. požadovaných příloh na MAS přes Portál farmáře</a:t>
            </a:r>
            <a:r>
              <a:rPr lang="cs-CZ" altLang="cs-CZ" dirty="0"/>
              <a:t> – nejpozději k </a:t>
            </a:r>
            <a:r>
              <a:rPr lang="cs-CZ" altLang="cs-CZ" dirty="0" smtClean="0"/>
              <a:t>20.2.2024 (čtvrtek) </a:t>
            </a:r>
            <a:r>
              <a:rPr lang="cs-CZ" altLang="cs-CZ" dirty="0"/>
              <a:t>do 23:55</a:t>
            </a:r>
          </a:p>
          <a:p>
            <a:pPr marL="0" indent="0">
              <a:buFont typeface="Calibri" panose="020F0502020204030204" pitchFamily="34" charset="0"/>
              <a:buNone/>
              <a:defRPr/>
            </a:pPr>
            <a:r>
              <a:rPr lang="cs-CZ" altLang="cs-CZ" dirty="0"/>
              <a:t>Po 18:00 hod SZIF negarantuje funkčnost. 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15</a:t>
            </a:fld>
            <a:endParaRPr lang="en-US" dirty="0"/>
          </a:p>
        </p:txBody>
      </p:sp>
      <p:grpSp>
        <p:nvGrpSpPr>
          <p:cNvPr id="5" name="Skupina 4"/>
          <p:cNvGrpSpPr/>
          <p:nvPr/>
        </p:nvGrpSpPr>
        <p:grpSpPr>
          <a:xfrm>
            <a:off x="677334" y="6041362"/>
            <a:ext cx="8031921" cy="599798"/>
            <a:chOff x="779427" y="5889116"/>
            <a:chExt cx="8031921" cy="599798"/>
          </a:xfrm>
        </p:grpSpPr>
        <p:pic>
          <p:nvPicPr>
            <p:cNvPr id="6" name="Obrázek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9427" y="5889116"/>
              <a:ext cx="2816627" cy="5908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Obrázek 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0258" y="5926178"/>
              <a:ext cx="890820" cy="5537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Obrázek 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38759" y="5917193"/>
              <a:ext cx="2772589" cy="5717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506246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>
                <a:solidFill>
                  <a:schemeClr val="accent2"/>
                </a:solidFill>
              </a:rPr>
              <a:t>Podání žádosti o dotaci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553497"/>
            <a:ext cx="8596668" cy="448786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2000" dirty="0"/>
              <a:t>Návodná prezentace k procesu podání žádosti je zveřejněna </a:t>
            </a:r>
            <a:r>
              <a:rPr lang="cs-CZ" sz="2000" dirty="0" smtClean="0"/>
              <a:t>na webu </a:t>
            </a:r>
          </a:p>
          <a:p>
            <a:pPr marL="0" indent="0">
              <a:buNone/>
            </a:pPr>
            <a:r>
              <a:rPr lang="cs-CZ" sz="2000" dirty="0" smtClean="0"/>
              <a:t>Nad Orlicí o.p.s. v sekci Výzvy  - SZP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000" dirty="0" smtClean="0"/>
              <a:t>Do žádosti žadatel popíše: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000" dirty="0" smtClean="0"/>
              <a:t>Stručný popis činnosti žadatele, výchozí stav, zdůvodnění projetu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000" dirty="0" smtClean="0"/>
              <a:t>Výsledky </a:t>
            </a:r>
            <a:r>
              <a:rPr lang="cs-CZ" sz="2000" dirty="0"/>
              <a:t>a přínos projektu pro </a:t>
            </a:r>
            <a:r>
              <a:rPr lang="cs-CZ" sz="2000" dirty="0" smtClean="0"/>
              <a:t>žadatele (skutečný přínos pro žadatele)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000" dirty="0" smtClean="0"/>
              <a:t>Popis </a:t>
            </a:r>
            <a:r>
              <a:rPr lang="cs-CZ" sz="2000" dirty="0"/>
              <a:t>inovativnosti projektu (zda je relevantní) </a:t>
            </a:r>
            <a:endParaRPr lang="cs-CZ" sz="2000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000" b="1" dirty="0"/>
              <a:t>V</a:t>
            </a:r>
            <a:r>
              <a:rPr lang="cs-CZ" sz="2000" b="1" dirty="0" smtClean="0"/>
              <a:t>yjádření </a:t>
            </a:r>
            <a:r>
              <a:rPr lang="cs-CZ" sz="2000" b="1" dirty="0"/>
              <a:t>žadatele k přidané hodnotě projektu </a:t>
            </a:r>
            <a:r>
              <a:rPr lang="cs-CZ" sz="2000" b="1" dirty="0" smtClean="0"/>
              <a:t>(pohled </a:t>
            </a:r>
            <a:r>
              <a:rPr lang="cs-CZ" sz="2000" b="1" dirty="0"/>
              <a:t>žadatele jak projekt naplňuje přidanou </a:t>
            </a:r>
            <a:r>
              <a:rPr lang="cs-CZ" sz="2000" b="1" dirty="0" smtClean="0"/>
              <a:t>hodnotu)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000" dirty="0" smtClean="0"/>
              <a:t> </a:t>
            </a:r>
            <a:r>
              <a:rPr lang="cs-CZ" sz="2000" dirty="0"/>
              <a:t>Místo realizace –Adresa, </a:t>
            </a:r>
            <a:r>
              <a:rPr lang="cs-CZ" sz="2000" dirty="0" smtClean="0"/>
              <a:t>popis umístění projektu a další dle instruktážního listu</a:t>
            </a:r>
            <a:endParaRPr lang="cs-CZ" sz="20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16</a:t>
            </a:fld>
            <a:endParaRPr lang="en-US" dirty="0"/>
          </a:p>
        </p:txBody>
      </p:sp>
      <p:grpSp>
        <p:nvGrpSpPr>
          <p:cNvPr id="5" name="Skupina 4"/>
          <p:cNvGrpSpPr/>
          <p:nvPr/>
        </p:nvGrpSpPr>
        <p:grpSpPr>
          <a:xfrm>
            <a:off x="677334" y="6041362"/>
            <a:ext cx="8031921" cy="599798"/>
            <a:chOff x="779427" y="5889116"/>
            <a:chExt cx="8031921" cy="599798"/>
          </a:xfrm>
        </p:grpSpPr>
        <p:pic>
          <p:nvPicPr>
            <p:cNvPr id="6" name="Obrázek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9427" y="5889116"/>
              <a:ext cx="2816627" cy="5908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Obrázek 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0258" y="5926178"/>
              <a:ext cx="890820" cy="5537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Obrázek 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38759" y="5917193"/>
              <a:ext cx="2772589" cy="5717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984037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2"/>
                </a:solidFill>
              </a:rPr>
              <a:t>Přidaná hodnota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199535"/>
            <a:ext cx="8596668" cy="499478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nově </a:t>
            </a:r>
            <a:r>
              <a:rPr lang="cs-CZ" dirty="0" smtClean="0"/>
              <a:t>má MAS povinnost sledovat zda má </a:t>
            </a:r>
            <a:r>
              <a:rPr lang="cs-CZ" b="1" dirty="0" smtClean="0"/>
              <a:t>projekt přidanou hodnotu pro území MAS</a:t>
            </a:r>
          </a:p>
          <a:p>
            <a:pPr marL="0" indent="0">
              <a:buNone/>
            </a:pPr>
            <a:r>
              <a:rPr lang="cs-CZ" b="1" dirty="0" smtClean="0"/>
              <a:t>Projekt </a:t>
            </a:r>
            <a:r>
              <a:rPr lang="cs-CZ" b="1" dirty="0"/>
              <a:t>má přidanou hodnotu, pokud přináší pro území MAS efekty, které by nepřinesl, pokud by byl realizován </a:t>
            </a:r>
            <a:r>
              <a:rPr lang="cs-CZ" b="1" dirty="0" smtClean="0"/>
              <a:t>z jiné intervence SP SZP</a:t>
            </a:r>
            <a:r>
              <a:rPr lang="cs-CZ" dirty="0" smtClean="0"/>
              <a:t>. </a:t>
            </a:r>
            <a:r>
              <a:rPr lang="cs-CZ" dirty="0" err="1" smtClean="0"/>
              <a:t>Např</a:t>
            </a:r>
            <a:r>
              <a:rPr lang="cs-CZ" dirty="0" smtClean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 smtClean="0"/>
              <a:t>Podpora </a:t>
            </a:r>
            <a:r>
              <a:rPr lang="cs-CZ" dirty="0" err="1"/>
              <a:t>prvožadatelů</a:t>
            </a:r>
            <a:r>
              <a:rPr lang="cs-CZ" dirty="0"/>
              <a:t>, kteří by bez pomoci MAS o dotaci nežádali. Jejich zvýhodnění je navíc důležitým aktivizačním prvkem pro nastartování a prohloubení další spolupráce těchto subjektů s MAS, případně s dalšími partnery v regionu MAS. </a:t>
            </a:r>
            <a:endParaRPr lang="cs-CZ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cs-CZ" dirty="0" smtClean="0"/>
              <a:t>Podpora </a:t>
            </a:r>
            <a:r>
              <a:rPr lang="cs-CZ" dirty="0"/>
              <a:t>inovativních projektů, které přináší nová řešení v místním kontextu</a:t>
            </a:r>
            <a:r>
              <a:rPr lang="cs-CZ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 smtClean="0"/>
              <a:t>Sdílení </a:t>
            </a:r>
            <a:r>
              <a:rPr lang="cs-CZ" dirty="0"/>
              <a:t>zkušeností s přípravou a realizací projektu, prezentace zrealizovaných projektů v rámci exkurzí MAS za příklady dobré praxe. </a:t>
            </a:r>
            <a:endParaRPr lang="cs-CZ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cs-CZ" dirty="0" smtClean="0"/>
              <a:t>Zapojování </a:t>
            </a:r>
            <a:r>
              <a:rPr lang="cs-CZ" dirty="0"/>
              <a:t>se do dalších aktivit MAS. </a:t>
            </a:r>
            <a:endParaRPr lang="cs-CZ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cs-CZ" dirty="0" smtClean="0"/>
              <a:t>Šíření </a:t>
            </a:r>
            <a:r>
              <a:rPr lang="cs-CZ" dirty="0"/>
              <a:t>povědomí a společné vize o území MAS. </a:t>
            </a:r>
            <a:endParaRPr lang="cs-CZ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cs-CZ" dirty="0" smtClean="0"/>
              <a:t>Realizací </a:t>
            </a:r>
            <a:r>
              <a:rPr lang="cs-CZ" dirty="0"/>
              <a:t>projektu dojde k podnícení dalších investic či aktivit na území MAS. </a:t>
            </a:r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17</a:t>
            </a:fld>
            <a:endParaRPr lang="en-US" dirty="0"/>
          </a:p>
        </p:txBody>
      </p:sp>
      <p:grpSp>
        <p:nvGrpSpPr>
          <p:cNvPr id="5" name="Skupina 4"/>
          <p:cNvGrpSpPr/>
          <p:nvPr/>
        </p:nvGrpSpPr>
        <p:grpSpPr>
          <a:xfrm>
            <a:off x="677334" y="6223924"/>
            <a:ext cx="8031921" cy="599798"/>
            <a:chOff x="779427" y="5889116"/>
            <a:chExt cx="8031921" cy="599798"/>
          </a:xfrm>
        </p:grpSpPr>
        <p:pic>
          <p:nvPicPr>
            <p:cNvPr id="6" name="Obrázek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9427" y="5889116"/>
              <a:ext cx="2816627" cy="5908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Obrázek 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0258" y="5926178"/>
              <a:ext cx="890820" cy="5537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Obrázek 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38759" y="5917193"/>
              <a:ext cx="2772589" cy="5717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324061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>
                <a:solidFill>
                  <a:schemeClr val="accent2"/>
                </a:solidFill>
              </a:rPr>
              <a:t>Inovace</a:t>
            </a:r>
            <a:endParaRPr lang="cs-CZ" dirty="0">
              <a:solidFill>
                <a:schemeClr val="accent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dále MAS sleduje </a:t>
            </a:r>
            <a:r>
              <a:rPr lang="cs-CZ" dirty="0"/>
              <a:t>zda </a:t>
            </a:r>
            <a:r>
              <a:rPr lang="cs-CZ" dirty="0" smtClean="0"/>
              <a:t>je projekt </a:t>
            </a:r>
            <a:r>
              <a:rPr lang="cs-CZ" b="1" dirty="0" smtClean="0"/>
              <a:t>inovativní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pokud </a:t>
            </a:r>
            <a:r>
              <a:rPr lang="cs-CZ" dirty="0"/>
              <a:t>žadatel cítí, že jeho projekt naplňuje inovativní znaky, může to do </a:t>
            </a:r>
            <a:r>
              <a:rPr lang="cs-CZ" dirty="0" smtClean="0"/>
              <a:t>žádosti </a:t>
            </a:r>
            <a:r>
              <a:rPr lang="cs-CZ" dirty="0"/>
              <a:t>zmínit. </a:t>
            </a:r>
            <a:r>
              <a:rPr lang="cs-CZ" dirty="0" smtClean="0"/>
              <a:t>Není to však </a:t>
            </a:r>
            <a:r>
              <a:rPr lang="cs-CZ" dirty="0"/>
              <a:t>povinné</a:t>
            </a: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18</a:t>
            </a:fld>
            <a:endParaRPr lang="en-US" dirty="0"/>
          </a:p>
        </p:txBody>
      </p:sp>
      <p:grpSp>
        <p:nvGrpSpPr>
          <p:cNvPr id="5" name="Skupina 4"/>
          <p:cNvGrpSpPr/>
          <p:nvPr/>
        </p:nvGrpSpPr>
        <p:grpSpPr>
          <a:xfrm>
            <a:off x="677334" y="6041362"/>
            <a:ext cx="8031921" cy="599798"/>
            <a:chOff x="779427" y="5889116"/>
            <a:chExt cx="8031921" cy="599798"/>
          </a:xfrm>
        </p:grpSpPr>
        <p:pic>
          <p:nvPicPr>
            <p:cNvPr id="6" name="Obrázek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9427" y="5889116"/>
              <a:ext cx="2816627" cy="5908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Obrázek 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0258" y="5926178"/>
              <a:ext cx="890820" cy="5537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Obrázek 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38759" y="5917193"/>
              <a:ext cx="2772589" cy="5717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166123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>
                <a:solidFill>
                  <a:schemeClr val="accent2"/>
                </a:solidFill>
              </a:rPr>
              <a:t>Seznam předkládaných příloh (na webu)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769807"/>
            <a:ext cx="8596668" cy="4271556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cs-CZ" b="1" u="sng" dirty="0"/>
              <a:t>Doporučené přílohy MAS pro všechny </a:t>
            </a:r>
            <a:r>
              <a:rPr lang="cs-CZ" b="1" u="sng" dirty="0" err="1"/>
              <a:t>Fiche</a:t>
            </a:r>
            <a:r>
              <a:rPr lang="cs-CZ" b="1" u="sng" dirty="0"/>
              <a:t> při registraci žádosti na MAS:  </a:t>
            </a:r>
            <a:endParaRPr lang="cs-CZ" u="sng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V </a:t>
            </a:r>
            <a:r>
              <a:rPr lang="cs-CZ" dirty="0"/>
              <a:t>případě, že projekt (či jednotlivé části projektu) nepodléhá/jí řízení stavebního úřadu a součástí projektu jsou stavby, stavební úpravy, udržovací práce na stavbách či terénní úpravy, doloží žadatel </a:t>
            </a:r>
            <a:r>
              <a:rPr lang="cs-CZ" b="1" dirty="0"/>
              <a:t>vyjádření stavebního úřadu</a:t>
            </a:r>
            <a:r>
              <a:rPr lang="cs-CZ" dirty="0"/>
              <a:t>, že na daný projekt není zapotřebí stavební povolení, ohlášení stavby ani jiné opatření stavebního úřadu - prostá kopie. </a:t>
            </a:r>
            <a:endParaRPr lang="cs-CZ" dirty="0" smtClean="0"/>
          </a:p>
          <a:p>
            <a:pPr marL="0" indent="0">
              <a:buNone/>
            </a:pPr>
            <a:r>
              <a:rPr lang="cs-CZ" dirty="0" err="1" smtClean="0"/>
              <a:t>Fiche</a:t>
            </a:r>
            <a:r>
              <a:rPr lang="cs-CZ" dirty="0" smtClean="0"/>
              <a:t> 4 – příloha k preferenčnímu kritériu Velikost podniku – doložit CP nebo…</a:t>
            </a:r>
            <a:endParaRPr lang="cs-CZ" dirty="0"/>
          </a:p>
          <a:p>
            <a:pPr marL="0" indent="0">
              <a:buNone/>
            </a:pPr>
            <a:r>
              <a:rPr lang="cs-CZ" b="1" dirty="0"/>
              <a:t> 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19</a:t>
            </a:fld>
            <a:endParaRPr lang="en-US" dirty="0"/>
          </a:p>
        </p:txBody>
      </p:sp>
      <p:grpSp>
        <p:nvGrpSpPr>
          <p:cNvPr id="5" name="Skupina 4"/>
          <p:cNvGrpSpPr/>
          <p:nvPr/>
        </p:nvGrpSpPr>
        <p:grpSpPr>
          <a:xfrm>
            <a:off x="677334" y="6041362"/>
            <a:ext cx="8031921" cy="599798"/>
            <a:chOff x="779427" y="5889116"/>
            <a:chExt cx="8031921" cy="599798"/>
          </a:xfrm>
        </p:grpSpPr>
        <p:pic>
          <p:nvPicPr>
            <p:cNvPr id="6" name="Obrázek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9427" y="5889116"/>
              <a:ext cx="2816627" cy="5908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Obrázek 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0258" y="5926178"/>
              <a:ext cx="890820" cy="5537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Obrázek 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38759" y="5917193"/>
              <a:ext cx="2772589" cy="5717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640844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b="1" dirty="0">
                <a:solidFill>
                  <a:schemeClr val="accent2"/>
                </a:solidFill>
              </a:rPr>
              <a:t>Program semináře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arenR"/>
            </a:pPr>
            <a:r>
              <a:rPr lang="cs-CZ" altLang="cs-CZ" b="1" dirty="0"/>
              <a:t>Představení základních parametrů </a:t>
            </a:r>
            <a:r>
              <a:rPr lang="cs-CZ" altLang="cs-CZ" b="1" dirty="0" smtClean="0"/>
              <a:t>výzvy</a:t>
            </a:r>
          </a:p>
          <a:p>
            <a:pPr marL="457200" indent="-457200">
              <a:buFont typeface="+mj-lt"/>
              <a:buAutoNum type="arabicParenR"/>
            </a:pPr>
            <a:r>
              <a:rPr lang="cs-CZ" b="1" dirty="0"/>
              <a:t>Společné podmínky pro všechny </a:t>
            </a:r>
            <a:r>
              <a:rPr lang="cs-CZ" b="1" dirty="0" err="1"/>
              <a:t>Fiche</a:t>
            </a:r>
            <a:r>
              <a:rPr lang="cs-CZ" b="1" dirty="0"/>
              <a:t> </a:t>
            </a:r>
            <a:endParaRPr lang="cs-CZ" altLang="cs-CZ" b="1" dirty="0"/>
          </a:p>
          <a:p>
            <a:pPr marL="457200" indent="-457200">
              <a:buFont typeface="+mj-lt"/>
              <a:buAutoNum type="arabicParenR"/>
            </a:pPr>
            <a:r>
              <a:rPr lang="cs-CZ" altLang="cs-CZ" b="1" dirty="0"/>
              <a:t>Postup podání Žádosti o dotaci na MAS a RO </a:t>
            </a:r>
            <a:r>
              <a:rPr lang="cs-CZ" altLang="cs-CZ" b="1" dirty="0" smtClean="0"/>
              <a:t>SZIF</a:t>
            </a:r>
          </a:p>
          <a:p>
            <a:pPr marL="457200" indent="-457200">
              <a:buFont typeface="+mj-lt"/>
              <a:buAutoNum type="arabicParenR"/>
            </a:pPr>
            <a:r>
              <a:rPr lang="cs-CZ" altLang="cs-CZ" b="1" dirty="0" smtClean="0"/>
              <a:t>Seznam příloh</a:t>
            </a:r>
            <a:endParaRPr lang="cs-CZ" altLang="cs-CZ" b="1" dirty="0"/>
          </a:p>
          <a:p>
            <a:pPr marL="457200" indent="-457200">
              <a:buFont typeface="+mj-lt"/>
              <a:buAutoNum type="arabicParenR"/>
            </a:pPr>
            <a:r>
              <a:rPr lang="cs-CZ" altLang="cs-CZ" b="1" dirty="0" smtClean="0"/>
              <a:t>Veřejné zakázky</a:t>
            </a:r>
          </a:p>
          <a:p>
            <a:pPr marL="457200" indent="-457200">
              <a:buFont typeface="+mj-lt"/>
              <a:buAutoNum type="arabicParenR"/>
            </a:pPr>
            <a:r>
              <a:rPr lang="cs-CZ" altLang="cs-CZ" b="1" dirty="0" smtClean="0"/>
              <a:t>Podporované oblasti</a:t>
            </a:r>
          </a:p>
          <a:p>
            <a:pPr marL="457200" indent="-457200">
              <a:buFont typeface="+mj-lt"/>
              <a:buAutoNum type="arabicParenR"/>
            </a:pPr>
            <a:r>
              <a:rPr lang="cs-CZ" altLang="cs-CZ" b="1" dirty="0" smtClean="0"/>
              <a:t>Režimy podpory</a:t>
            </a:r>
          </a:p>
          <a:p>
            <a:pPr marL="457200" indent="-457200">
              <a:buFont typeface="+mj-lt"/>
              <a:buAutoNum type="arabicParenR"/>
            </a:pPr>
            <a:endParaRPr lang="cs-CZ" altLang="cs-CZ" b="1" dirty="0" smtClean="0"/>
          </a:p>
          <a:p>
            <a:pPr marL="457200" indent="-457200">
              <a:buFont typeface="+mj-lt"/>
              <a:buAutoNum type="arabicParenR"/>
            </a:pPr>
            <a:endParaRPr lang="cs-CZ" altLang="cs-CZ" b="1" dirty="0"/>
          </a:p>
          <a:p>
            <a:pPr>
              <a:buFont typeface="Wingdings" panose="05000000000000000000" pitchFamily="2" charset="2"/>
              <a:buChar char="§"/>
            </a:pPr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  <p:grpSp>
        <p:nvGrpSpPr>
          <p:cNvPr id="9" name="Skupina 8"/>
          <p:cNvGrpSpPr/>
          <p:nvPr/>
        </p:nvGrpSpPr>
        <p:grpSpPr>
          <a:xfrm>
            <a:off x="677334" y="5806689"/>
            <a:ext cx="8031921" cy="599798"/>
            <a:chOff x="779427" y="5889116"/>
            <a:chExt cx="8031921" cy="599798"/>
          </a:xfrm>
        </p:grpSpPr>
        <p:pic>
          <p:nvPicPr>
            <p:cNvPr id="10" name="Obrázek 9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9427" y="5889116"/>
              <a:ext cx="2816627" cy="5908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Obrázek 10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0258" y="5926178"/>
              <a:ext cx="890820" cy="5537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Obrázek 11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38759" y="5917193"/>
              <a:ext cx="2772589" cy="5717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267202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6649" y="401625"/>
            <a:ext cx="8596668" cy="61705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 u="sng" dirty="0"/>
              <a:t>Povinné přílohy pro všechny </a:t>
            </a:r>
            <a:r>
              <a:rPr lang="cs-CZ" b="1" u="sng" dirty="0" err="1"/>
              <a:t>Fiche</a:t>
            </a:r>
            <a:r>
              <a:rPr lang="cs-CZ" b="1" u="sng" dirty="0"/>
              <a:t> při podání žádosti na RO SZIF</a:t>
            </a:r>
            <a:r>
              <a:rPr lang="cs-CZ" b="1" u="sng" dirty="0" smtClean="0"/>
              <a:t>:</a:t>
            </a:r>
          </a:p>
          <a:p>
            <a:endParaRPr lang="cs-CZ" b="1" u="sng" dirty="0"/>
          </a:p>
          <a:p>
            <a:pPr lvl="0">
              <a:buFont typeface="Wingdings" panose="05000000000000000000" pitchFamily="2" charset="2"/>
              <a:buChar char="Ø"/>
            </a:pPr>
            <a:r>
              <a:rPr lang="cs-CZ" dirty="0"/>
              <a:t>V případě, že součástí projektu jsou stavební výdaje, </a:t>
            </a:r>
            <a:r>
              <a:rPr lang="cs-CZ" b="1" dirty="0"/>
              <a:t>fotodokumentace</a:t>
            </a:r>
            <a:r>
              <a:rPr lang="cs-CZ" dirty="0"/>
              <a:t> výchozího stavu před realizací projektu. 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cs-CZ" dirty="0"/>
              <a:t>V případě, že projekt/část projektu podléhá řízení stavebního úřadu, pak ke dni podání na RO SZIF platné a pravomocné (v případě veřejnoprávní smlouvy platné a účinné) odpovídající </a:t>
            </a:r>
            <a:r>
              <a:rPr lang="cs-CZ" b="1" dirty="0"/>
              <a:t>povolení stavebního úřadu</a:t>
            </a:r>
            <a:r>
              <a:rPr lang="cs-CZ" dirty="0"/>
              <a:t> </a:t>
            </a:r>
            <a:endParaRPr lang="cs-CZ" dirty="0" smtClean="0"/>
          </a:p>
          <a:p>
            <a:pPr lvl="0">
              <a:buFont typeface="Wingdings" panose="05000000000000000000" pitchFamily="2" charset="2"/>
              <a:buChar char="Ø"/>
            </a:pPr>
            <a:r>
              <a:rPr lang="cs-CZ" dirty="0" smtClean="0"/>
              <a:t>V případě, že projekt/část projektu podléhá řízení stavebního úřadu, pak stavebním úřadem </a:t>
            </a:r>
            <a:r>
              <a:rPr lang="cs-CZ" b="1" dirty="0" smtClean="0"/>
              <a:t>ověřená projektová dokumentace</a:t>
            </a:r>
            <a:endParaRPr lang="cs-CZ" dirty="0" smtClean="0"/>
          </a:p>
          <a:p>
            <a:pPr lvl="0">
              <a:buFont typeface="Wingdings" panose="05000000000000000000" pitchFamily="2" charset="2"/>
              <a:buChar char="Ø"/>
            </a:pPr>
            <a:r>
              <a:rPr lang="cs-CZ" dirty="0" smtClean="0"/>
              <a:t>U </a:t>
            </a:r>
            <a:r>
              <a:rPr lang="cs-CZ" dirty="0"/>
              <a:t>projektu vyžadujícího posouzení vlivu záměru na životní prostředí dle přílohy č. 1 zákona č. 100/2001 Sb., o posuzování vlivů na životní prostředí a o změně některých souvisejících zákonů (zákon o posuzování vlivů na životní prostředí), ve znění pozdějších předpisů, sdělení k podlimitnímu záměru se závěrem, že předložený záměr nepodléhá zjišťovacímu řízení, nebo závěr zjišťovacího řízení s výrokem, že záměr nepodléhá dalšímu posuzování nebo souhlasné stanovisko příslušného úřadu k posouzení vlivů provedení záměru na životní prostředí. 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20</a:t>
            </a:fld>
            <a:endParaRPr lang="en-US" dirty="0"/>
          </a:p>
        </p:txBody>
      </p:sp>
      <p:grpSp>
        <p:nvGrpSpPr>
          <p:cNvPr id="5" name="Skupina 4"/>
          <p:cNvGrpSpPr/>
          <p:nvPr/>
        </p:nvGrpSpPr>
        <p:grpSpPr>
          <a:xfrm>
            <a:off x="558742" y="6258202"/>
            <a:ext cx="8031921" cy="599798"/>
            <a:chOff x="779427" y="5889116"/>
            <a:chExt cx="8031921" cy="599798"/>
          </a:xfrm>
        </p:grpSpPr>
        <p:pic>
          <p:nvPicPr>
            <p:cNvPr id="6" name="Obrázek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9427" y="5889116"/>
              <a:ext cx="2816627" cy="5908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Obrázek 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0258" y="5926178"/>
              <a:ext cx="890820" cy="5537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Obrázek 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38759" y="5917193"/>
              <a:ext cx="2772589" cy="5717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195754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297859"/>
            <a:ext cx="8596668" cy="4743504"/>
          </a:xfrm>
        </p:spPr>
        <p:txBody>
          <a:bodyPr/>
          <a:lstStyle/>
          <a:p>
            <a:pPr lvl="0">
              <a:buFont typeface="Wingdings" panose="05000000000000000000" pitchFamily="2" charset="2"/>
              <a:buChar char="Ø"/>
            </a:pPr>
            <a:r>
              <a:rPr lang="cs-CZ" b="1" dirty="0"/>
              <a:t>Souhlasné stanovisko Ministerstva životního prostředí dle závazného vzoru</a:t>
            </a:r>
            <a:r>
              <a:rPr lang="cs-CZ" dirty="0"/>
              <a:t> (viz příloha č. 8 Pravidel pro konečné žadatele), pouze </a:t>
            </a:r>
            <a:r>
              <a:rPr lang="cs-CZ" dirty="0" smtClean="0"/>
              <a:t>u výstavby, rekonstrukce oplocení pastevního areálu nebo chovu vodní drůbeže, lesní a polní cesty, stezky, prvky územního systému ekologické stability, protierozní opatření a neproduktivní infrastruktura v krajině  </a:t>
            </a:r>
            <a:endParaRPr lang="cs-CZ" dirty="0"/>
          </a:p>
          <a:p>
            <a:pPr lvl="0">
              <a:buFont typeface="Wingdings" panose="05000000000000000000" pitchFamily="2" charset="2"/>
              <a:buChar char="Ø"/>
            </a:pPr>
            <a:r>
              <a:rPr lang="cs-CZ" dirty="0"/>
              <a:t>Pokud se jedná o žadatele, který musí pro splnění definice žadatele či režimu podpory spadat do MSP, </a:t>
            </a:r>
            <a:r>
              <a:rPr lang="cs-CZ" b="1" dirty="0"/>
              <a:t>Prohlášení o zařazení podniku do kategorie </a:t>
            </a:r>
            <a:r>
              <a:rPr lang="cs-CZ" b="1" dirty="0" err="1"/>
              <a:t>mikropodniků</a:t>
            </a:r>
            <a:r>
              <a:rPr lang="cs-CZ" b="1" dirty="0"/>
              <a:t>, malých a středních podniků dle vzoru v příloze č. 4 Pravidel pro konečné žadatele</a:t>
            </a:r>
            <a:r>
              <a:rPr lang="cs-CZ" dirty="0"/>
              <a:t> – elektronický formulář přes PF v sekci “Průřezové přílohy”. 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cs-CZ" b="1" dirty="0"/>
              <a:t>Identifikace příjemců dotací, u nichž je prokázání vyžadováno – elektronický formulář přes PF  v sekci “Průřezové přílohy”. 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81137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>
                <a:solidFill>
                  <a:schemeClr val="accent2"/>
                </a:solidFill>
              </a:rPr>
              <a:t>Administrativní kontrola a kontrola přijatelnosti Žádosti o dotaci na MAS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Po registraci žádosti na MAS provádí MAS administrativní kontrolu -&gt; možnost vrácení žadateli k úpravě </a:t>
            </a:r>
            <a:endParaRPr lang="cs-CZ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Následně </a:t>
            </a:r>
            <a:r>
              <a:rPr lang="cs-CZ" dirty="0"/>
              <a:t>žádost prochází procesem hodnocení a </a:t>
            </a:r>
            <a:r>
              <a:rPr lang="cs-CZ" dirty="0" smtClean="0"/>
              <a:t>výběru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Po udělení bodů ze strany MAS/SZIF jsou </a:t>
            </a:r>
            <a:r>
              <a:rPr lang="cs-CZ" b="1" dirty="0"/>
              <a:t>preferenční kritéria závazná po dobu udržitelnosti projektu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 Vybrané </a:t>
            </a:r>
            <a:r>
              <a:rPr lang="cs-CZ" dirty="0"/>
              <a:t>žádosti schvaluje MAS k podpoře (při nedostatku alokace je nepodpoří) </a:t>
            </a:r>
            <a:endParaRPr lang="cs-CZ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Následně </a:t>
            </a:r>
            <a:r>
              <a:rPr lang="cs-CZ" dirty="0"/>
              <a:t>MAS předává vybrané podepsané žádosti o dotaci žadateli k zaregistrování na SZIF </a:t>
            </a:r>
            <a:endParaRPr lang="cs-CZ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Žadatel </a:t>
            </a:r>
            <a:r>
              <a:rPr lang="cs-CZ" dirty="0"/>
              <a:t>může žádost v každé fázi konzultovat s pracovníky </a:t>
            </a:r>
            <a:r>
              <a:rPr lang="cs-CZ" dirty="0" smtClean="0"/>
              <a:t>MAS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 MAS </a:t>
            </a:r>
            <a:r>
              <a:rPr lang="cs-CZ" dirty="0"/>
              <a:t>provází žadatele celým životním cyklem žádosti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22</a:t>
            </a:fld>
            <a:endParaRPr lang="en-US" dirty="0"/>
          </a:p>
        </p:txBody>
      </p:sp>
      <p:grpSp>
        <p:nvGrpSpPr>
          <p:cNvPr id="5" name="Skupina 4"/>
          <p:cNvGrpSpPr/>
          <p:nvPr/>
        </p:nvGrpSpPr>
        <p:grpSpPr>
          <a:xfrm>
            <a:off x="677334" y="6041362"/>
            <a:ext cx="8031921" cy="599798"/>
            <a:chOff x="779427" y="5889116"/>
            <a:chExt cx="8031921" cy="599798"/>
          </a:xfrm>
        </p:grpSpPr>
        <p:pic>
          <p:nvPicPr>
            <p:cNvPr id="6" name="Obrázek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9427" y="5889116"/>
              <a:ext cx="2816627" cy="5908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Obrázek 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0258" y="5926178"/>
              <a:ext cx="890820" cy="5537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Obrázek 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38759" y="5917193"/>
              <a:ext cx="2772589" cy="5717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5603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>
                <a:solidFill>
                  <a:schemeClr val="accent2"/>
                </a:solidFill>
              </a:rPr>
              <a:t>Bodové hodnocení </a:t>
            </a:r>
            <a:r>
              <a:rPr lang="cs-CZ" dirty="0" smtClean="0">
                <a:solidFill>
                  <a:schemeClr val="accent2"/>
                </a:solidFill>
              </a:rPr>
              <a:t>– preferenční kritéria</a:t>
            </a:r>
            <a:endParaRPr lang="cs-CZ" dirty="0">
              <a:solidFill>
                <a:schemeClr val="accent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Calibri" panose="020F0502020204030204" pitchFamily="34" charset="0"/>
              <a:buNone/>
              <a:defRPr/>
            </a:pPr>
            <a:r>
              <a:rPr lang="cs-CZ" altLang="cs-CZ" u="sng" dirty="0">
                <a:solidFill>
                  <a:schemeClr val="tx2"/>
                </a:solidFill>
              </a:rPr>
              <a:t>Žadatelem při podání Žádosti: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cs-CZ" altLang="cs-CZ" b="1" dirty="0"/>
              <a:t>nemůže být ze strany žadatele/ příjemce </a:t>
            </a:r>
            <a:r>
              <a:rPr lang="cs-CZ" altLang="cs-CZ" dirty="0"/>
              <a:t>dotace </a:t>
            </a:r>
            <a:r>
              <a:rPr lang="cs-CZ" altLang="cs-CZ" b="1" dirty="0"/>
              <a:t>po podání Žádosti o dotaci na MAS jakkoliv měněno a upravováno</a:t>
            </a:r>
            <a:r>
              <a:rPr lang="cs-CZ" altLang="cs-CZ" dirty="0"/>
              <a:t>. 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cs-CZ" altLang="cs-CZ" dirty="0"/>
              <a:t>V případě, že žadatel v Žádosti o dotaci </a:t>
            </a:r>
            <a:r>
              <a:rPr lang="cs-CZ" altLang="cs-CZ" b="1" dirty="0"/>
              <a:t>nevyplní požadované bodové hodnocení </a:t>
            </a:r>
            <a:r>
              <a:rPr lang="cs-CZ" altLang="cs-CZ" dirty="0"/>
              <a:t>konkrétního preferenčního kritéria, pohlíží se na takové kritérium (kritéria), jako by za něj žadatel </a:t>
            </a:r>
            <a:r>
              <a:rPr lang="cs-CZ" altLang="cs-CZ" b="1" dirty="0"/>
              <a:t>body nepožadoval</a:t>
            </a:r>
            <a:r>
              <a:rPr lang="cs-CZ" altLang="cs-CZ" dirty="0"/>
              <a:t>. 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23</a:t>
            </a:fld>
            <a:endParaRPr lang="en-US" dirty="0"/>
          </a:p>
        </p:txBody>
      </p:sp>
      <p:grpSp>
        <p:nvGrpSpPr>
          <p:cNvPr id="5" name="Skupina 4"/>
          <p:cNvGrpSpPr/>
          <p:nvPr/>
        </p:nvGrpSpPr>
        <p:grpSpPr>
          <a:xfrm>
            <a:off x="677334" y="6041362"/>
            <a:ext cx="8031921" cy="599798"/>
            <a:chOff x="779427" y="5889116"/>
            <a:chExt cx="8031921" cy="599798"/>
          </a:xfrm>
        </p:grpSpPr>
        <p:pic>
          <p:nvPicPr>
            <p:cNvPr id="6" name="Obrázek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9427" y="5889116"/>
              <a:ext cx="2816627" cy="5908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Obrázek 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0258" y="5926178"/>
              <a:ext cx="890820" cy="5537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Obrázek 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38759" y="5917193"/>
              <a:ext cx="2772589" cy="5717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439820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>
                <a:solidFill>
                  <a:schemeClr val="accent2"/>
                </a:solidFill>
              </a:rPr>
              <a:t>Předmět veřejné zakázky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cs-CZ" altLang="cs-CZ" dirty="0" smtClean="0"/>
              <a:t>dodávky</a:t>
            </a:r>
            <a:endParaRPr lang="cs-CZ" altLang="cs-CZ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dirty="0" smtClean="0"/>
              <a:t>služby</a:t>
            </a:r>
            <a:endParaRPr lang="cs-CZ" altLang="cs-CZ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dirty="0" smtClean="0"/>
              <a:t>stavební </a:t>
            </a:r>
            <a:r>
              <a:rPr lang="cs-CZ" altLang="cs-CZ" dirty="0"/>
              <a:t>práce</a:t>
            </a:r>
          </a:p>
          <a:p>
            <a:endParaRPr lang="cs-CZ" altLang="cs-CZ" dirty="0"/>
          </a:p>
          <a:p>
            <a:pPr marL="0" indent="0">
              <a:buNone/>
            </a:pPr>
            <a:r>
              <a:rPr lang="cs-CZ" altLang="cs-CZ" dirty="0"/>
              <a:t>Zadavatel (žadatel/příjemce dotace) je povinen ve Smlouvě s dodavatelem nebo v objednávce dohodnout fakturační podmínky tak, aby </a:t>
            </a:r>
            <a:r>
              <a:rPr lang="cs-CZ" altLang="cs-CZ" b="1" dirty="0"/>
              <a:t>fakturace byla prováděna, případně fakturované dodávky, služby a stavební práce členěny způsobem, který umožní zařazení do jednotlivých položek výdajů dle Dohody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313056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>
                <a:solidFill>
                  <a:schemeClr val="accent2"/>
                </a:solidFill>
              </a:rPr>
              <a:t>Zadávání zakázek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  <a:defRPr/>
            </a:pPr>
            <a:r>
              <a:rPr lang="cs-CZ" dirty="0"/>
              <a:t>Samostatná zakázka </a:t>
            </a:r>
            <a:r>
              <a:rPr lang="cs-CZ" dirty="0" smtClean="0"/>
              <a:t>– součet </a:t>
            </a:r>
            <a:r>
              <a:rPr lang="cs-CZ" dirty="0"/>
              <a:t>předpokládaných obdobných dodávek, služeb či stavebních prací, které spolu věcně, časově a místně souvisí. </a:t>
            </a:r>
            <a:endParaRPr lang="cs-CZ" dirty="0" smtClean="0"/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cs-CZ" dirty="0"/>
              <a:t>Žadatel se řídí Příručkou pro zadávání zakázek na projekty rozvoje venkova v rámci SP SZP na období 2023- 2027 (na webu</a:t>
            </a:r>
            <a:r>
              <a:rPr lang="cs-CZ" dirty="0" smtClean="0"/>
              <a:t>)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cs-CZ" dirty="0"/>
              <a:t>Pokud jsou dodavatel i žadatel neplátci DPH, posuzuje se nabídka dle konečné nabídnuté ceny dodavatele (ten DPH neodečítá, ani nepřičítá) 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endParaRPr lang="cs-CZ" dirty="0"/>
          </a:p>
          <a:p>
            <a:pPr>
              <a:buFont typeface="Arial" panose="020B0604020202020204" pitchFamily="34" charset="0"/>
              <a:buChar char="•"/>
              <a:defRPr/>
            </a:pPr>
            <a:endParaRPr lang="cs-CZ" dirty="0"/>
          </a:p>
          <a:p>
            <a:pPr marL="0" indent="0">
              <a:buFont typeface="Calibri" panose="020F0502020204030204" pitchFamily="34" charset="0"/>
              <a:buNone/>
              <a:defRPr/>
            </a:pP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7847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>
                <a:solidFill>
                  <a:schemeClr val="accent2"/>
                </a:solidFill>
              </a:rPr>
              <a:t>Přímý nákup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455175"/>
            <a:ext cx="8596668" cy="4586188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Přímý </a:t>
            </a:r>
            <a:r>
              <a:rPr lang="cs-CZ" dirty="0"/>
              <a:t>nákup – </a:t>
            </a:r>
            <a:r>
              <a:rPr lang="cs-CZ" b="1" dirty="0"/>
              <a:t>neveřejný zadavatel a dotace ≤ 50 % </a:t>
            </a:r>
            <a:r>
              <a:rPr lang="cs-CZ" dirty="0"/>
              <a:t>Pro žadatele, kteří nejsou veřejným zadavatelem a kteří zároveň obdrží na zakázku dotaci 50 % či méně, se limit pro přímý nákup zvýšil u zakázek na dodávky či služby na 2 mil. Kč bez DPH vč. a u zakázek na stavební práce na 6 mil. Kč bez DPH vč</a:t>
            </a:r>
            <a:r>
              <a:rPr lang="cs-CZ" dirty="0" smtClean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Přímý nákup - </a:t>
            </a:r>
            <a:r>
              <a:rPr lang="cs-CZ" b="1" dirty="0"/>
              <a:t>veřejný zadavatel nebo zadavatel s dotací &gt; 50 % </a:t>
            </a:r>
            <a:r>
              <a:rPr lang="cs-CZ" dirty="0"/>
              <a:t>Pro veřejné zadavatele a pro žadatele, kteří mají zakázku, na kterou obdrží více jak 50 % dotaci, se limit pro přímý nákup zvýšil na 500.000 Kč bez DPH vč</a:t>
            </a:r>
            <a:r>
              <a:rPr lang="cs-CZ" dirty="0" smtClean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cena, za kterou přímý nákup realizoval, odpovídá cenám v místě a čase obvyklým. Takovými podklady mohou být např. porovnání srovnatelných produktů, služeb atp. z veřejných nabídek na internetu, ceníkové podklady, z e-mailových nabídek či písemných nabídek získaných jinou cestou. </a:t>
            </a:r>
            <a:endParaRPr lang="cs-CZ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V </a:t>
            </a:r>
            <a:r>
              <a:rPr lang="cs-CZ" dirty="0"/>
              <a:t>případě přímého nákupu nepřesahujícím 100 000,- Kč bez DPH lze nahradit smlouvu/objednávku účetním/daňovým dokladem od prodejce</a:t>
            </a:r>
            <a:r>
              <a:rPr lang="cs-CZ" dirty="0" smtClean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V případě přímého nákupu nepřesahujícím 500.000 Kč bez DPH lze nahradit smlouvu objednávkou.</a:t>
            </a:r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26</a:t>
            </a:fld>
            <a:endParaRPr lang="en-US" dirty="0"/>
          </a:p>
        </p:txBody>
      </p:sp>
      <p:grpSp>
        <p:nvGrpSpPr>
          <p:cNvPr id="5" name="Skupina 4"/>
          <p:cNvGrpSpPr/>
          <p:nvPr/>
        </p:nvGrpSpPr>
        <p:grpSpPr>
          <a:xfrm>
            <a:off x="677334" y="6041362"/>
            <a:ext cx="8031921" cy="599798"/>
            <a:chOff x="779427" y="5889116"/>
            <a:chExt cx="8031921" cy="599798"/>
          </a:xfrm>
        </p:grpSpPr>
        <p:pic>
          <p:nvPicPr>
            <p:cNvPr id="6" name="Obrázek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9427" y="5889116"/>
              <a:ext cx="2816627" cy="5908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Obrázek 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0258" y="5926178"/>
              <a:ext cx="890820" cy="5537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Obrázek 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38759" y="5917193"/>
              <a:ext cx="2772589" cy="5717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623456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>
                <a:solidFill>
                  <a:schemeClr val="accent2"/>
                </a:solidFill>
              </a:rPr>
              <a:t>Cenový marketing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396181"/>
            <a:ext cx="8596668" cy="4645181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Cenový marketing </a:t>
            </a:r>
            <a:r>
              <a:rPr lang="cs-CZ" dirty="0" smtClean="0"/>
              <a:t>pro </a:t>
            </a:r>
            <a:r>
              <a:rPr lang="cs-CZ" dirty="0"/>
              <a:t>zakázky </a:t>
            </a:r>
            <a:r>
              <a:rPr lang="cs-CZ" b="1" dirty="0"/>
              <a:t>s hodnotou vyšší než 500.000 Kč bez DPH </a:t>
            </a:r>
            <a:r>
              <a:rPr lang="cs-CZ" dirty="0"/>
              <a:t>a současně nižší nebo rovnou 2/6 mil. Kč bez DPH zůstává pro veřejné zadavatele a pro žadatele, kteří mají zakázku, na kterou obdrží více jak 50 % dotaci povinnost doložit (minimálně) cenový marketing. </a:t>
            </a:r>
            <a:endParaRPr lang="cs-CZ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Seznam dokumentace k cenovému marketingu (na webu):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 smtClean="0"/>
              <a:t>Aktualizovaný formulář Žádosti o dotaci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 smtClean="0"/>
              <a:t>podklady pro vytvoření tabulky CM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 smtClean="0"/>
              <a:t>tabulku s uvedením alespoň 3 dodavatelů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 smtClean="0"/>
              <a:t>smlouva s vybraným dodavatelem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 smtClean="0"/>
              <a:t>doklad o neexistenci střetu zájmů (pouze pro veřejného zadavatele)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 smtClean="0"/>
              <a:t> </a:t>
            </a:r>
            <a:r>
              <a:rPr lang="cs-CZ" dirty="0"/>
              <a:t>Čestné prohlášení vítězného dodavatele, že dodavatel ani kterýkoli z jeho poddodavatelů nespadají mezi subjekty, které jsou v rozporu s mezinárodními sankcemi podle Zákona č. 69/2006 Sb., o provádění mezinárodních sankcí, ve znění pozdějších předpisů.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27</a:t>
            </a:fld>
            <a:endParaRPr lang="en-US" dirty="0"/>
          </a:p>
        </p:txBody>
      </p:sp>
      <p:grpSp>
        <p:nvGrpSpPr>
          <p:cNvPr id="5" name="Skupina 4"/>
          <p:cNvGrpSpPr/>
          <p:nvPr/>
        </p:nvGrpSpPr>
        <p:grpSpPr>
          <a:xfrm>
            <a:off x="677334" y="6041362"/>
            <a:ext cx="8031921" cy="599798"/>
            <a:chOff x="779427" y="5889116"/>
            <a:chExt cx="8031921" cy="599798"/>
          </a:xfrm>
        </p:grpSpPr>
        <p:pic>
          <p:nvPicPr>
            <p:cNvPr id="6" name="Obrázek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9427" y="5889116"/>
              <a:ext cx="2816627" cy="5908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Obrázek 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0258" y="5926178"/>
              <a:ext cx="890820" cy="5537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Obrázek 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38759" y="5917193"/>
              <a:ext cx="2772589" cy="5717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80185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>
                <a:solidFill>
                  <a:schemeClr val="accent2"/>
                </a:solidFill>
              </a:rPr>
              <a:t>Zakázky s předpokládanou hodnotou vyšší než 2/6 mil. Kč bez DPH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Otevřená výzva – neveřejný zadavatel a dotace ≤ 50 % Žadatelé, kteří nejsou veřejným zadavatelem a kteří zároveň obdrží na zakázku dotaci 50 % či méně, musí u zakázek na dodávky či služby s předpokládanou hodnotou vyšší než 2 mil. Kč bez DPH a u zakázek na stavební práce s předpokládanou hodnotou vyšší než 6 mil. Kč bez DPH, realizovat dle podmínek Příručky výběrové řízení formou otevřené </a:t>
            </a:r>
            <a:r>
              <a:rPr lang="cs-CZ" dirty="0" smtClean="0"/>
              <a:t>výzvy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„ZZVZ“ zakázka - veřejný zadavatel nebo zadavatel s dotací &gt; 50 % Veřejní zadavatelé nebo zadavatelé, kteří mají zakázku, na kterou obdrží více jak 50 % dotaci, musí u zakázek na dodávky či služby s předpokládanou hodnotou vyšší než 2 mil. Kč bez DPH a u zakázek na stavební práce s předpokládanou hodnotou vyšší než 6 mil. Kč bez DPH, realizovat zadávací řízení dle podmínek zákona č. 134/2016 Sb., o zadávání veřejných zakázek, ve znění pozdějších předpisů.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28</a:t>
            </a:fld>
            <a:endParaRPr lang="en-US" dirty="0"/>
          </a:p>
        </p:txBody>
      </p:sp>
      <p:grpSp>
        <p:nvGrpSpPr>
          <p:cNvPr id="5" name="Skupina 4"/>
          <p:cNvGrpSpPr/>
          <p:nvPr/>
        </p:nvGrpSpPr>
        <p:grpSpPr>
          <a:xfrm>
            <a:off x="677334" y="6041362"/>
            <a:ext cx="8031921" cy="599798"/>
            <a:chOff x="779427" y="5889116"/>
            <a:chExt cx="8031921" cy="599798"/>
          </a:xfrm>
        </p:grpSpPr>
        <p:pic>
          <p:nvPicPr>
            <p:cNvPr id="6" name="Obrázek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9427" y="5889116"/>
              <a:ext cx="2816627" cy="5908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Obrázek 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0258" y="5926178"/>
              <a:ext cx="890820" cy="5537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Obrázek 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38759" y="5917193"/>
              <a:ext cx="2772589" cy="5717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752133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>
                <a:solidFill>
                  <a:schemeClr val="accent2"/>
                </a:solidFill>
              </a:rPr>
              <a:t>Termíny předkládání příloh k zakázkám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b="1" dirty="0" smtClean="0"/>
              <a:t>Přímý </a:t>
            </a:r>
            <a:r>
              <a:rPr lang="cs-CZ" b="1" dirty="0"/>
              <a:t>nákup </a:t>
            </a:r>
            <a:r>
              <a:rPr lang="cs-CZ" dirty="0" smtClean="0"/>
              <a:t>–Přílohy </a:t>
            </a:r>
            <a:r>
              <a:rPr lang="cs-CZ" dirty="0"/>
              <a:t>k přímému nákupu jsou dokládány jako součást povinných příloh </a:t>
            </a:r>
            <a:r>
              <a:rPr lang="cs-CZ" b="1" dirty="0"/>
              <a:t>k Žádosti o platbu</a:t>
            </a:r>
            <a:r>
              <a:rPr lang="cs-CZ" dirty="0"/>
              <a:t>. </a:t>
            </a:r>
            <a:endParaRPr lang="cs-CZ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cs-CZ" b="1" dirty="0"/>
              <a:t>Cenový marketing + VŘ v otevřené výzvě </a:t>
            </a:r>
            <a:r>
              <a:rPr lang="cs-CZ" dirty="0" smtClean="0"/>
              <a:t>– Přílohy </a:t>
            </a:r>
            <a:r>
              <a:rPr lang="cs-CZ" dirty="0"/>
              <a:t>k cenovému marketingu jsou dokládány jako součást povinných příloh po podání Žádosti o </a:t>
            </a:r>
            <a:r>
              <a:rPr lang="cs-CZ" dirty="0" smtClean="0"/>
              <a:t>dotaci (do </a:t>
            </a:r>
            <a:r>
              <a:rPr lang="cs-CZ" dirty="0"/>
              <a:t>70. kalendářního dne od finálního data podání Žádosti o dotaci na RO SZIF ve výzvě </a:t>
            </a:r>
            <a:r>
              <a:rPr lang="cs-CZ" dirty="0" smtClean="0"/>
              <a:t>MAS, tj. </a:t>
            </a:r>
            <a:r>
              <a:rPr lang="cs-CZ" b="1" dirty="0" smtClean="0"/>
              <a:t>do 1.8.2025 na MAS a do 8.8.2025 </a:t>
            </a:r>
            <a:r>
              <a:rPr lang="cs-CZ" dirty="0" smtClean="0"/>
              <a:t>na RO SZIF)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29</a:t>
            </a:fld>
            <a:endParaRPr lang="en-US" dirty="0"/>
          </a:p>
        </p:txBody>
      </p:sp>
      <p:grpSp>
        <p:nvGrpSpPr>
          <p:cNvPr id="5" name="Skupina 4"/>
          <p:cNvGrpSpPr/>
          <p:nvPr/>
        </p:nvGrpSpPr>
        <p:grpSpPr>
          <a:xfrm>
            <a:off x="677334" y="6041362"/>
            <a:ext cx="8031921" cy="599798"/>
            <a:chOff x="779427" y="5889116"/>
            <a:chExt cx="8031921" cy="599798"/>
          </a:xfrm>
        </p:grpSpPr>
        <p:pic>
          <p:nvPicPr>
            <p:cNvPr id="6" name="Obrázek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9427" y="5889116"/>
              <a:ext cx="2816627" cy="5908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Obrázek 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0258" y="5926178"/>
              <a:ext cx="890820" cy="5537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Obrázek 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38759" y="5917193"/>
              <a:ext cx="2772589" cy="5717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788481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b="1" dirty="0">
                <a:solidFill>
                  <a:schemeClr val="accent2"/>
                </a:solidFill>
              </a:rPr>
              <a:t>Základní údaje k </a:t>
            </a:r>
            <a:r>
              <a:rPr lang="cs-CZ" b="1" dirty="0" smtClean="0">
                <a:solidFill>
                  <a:schemeClr val="accent2"/>
                </a:solidFill>
              </a:rPr>
              <a:t>2. </a:t>
            </a:r>
            <a:r>
              <a:rPr lang="cs-CZ" b="1" dirty="0">
                <a:solidFill>
                  <a:schemeClr val="accent2"/>
                </a:solidFill>
              </a:rPr>
              <a:t>výzvě SZP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3712673"/>
          </a:xfrm>
        </p:spPr>
        <p:txBody>
          <a:bodyPr>
            <a:normAutofit lnSpcReduction="10000"/>
          </a:bodyPr>
          <a:lstStyle/>
          <a:p>
            <a:r>
              <a:rPr lang="cs-CZ" altLang="cs-CZ" b="1" dirty="0"/>
              <a:t>Datum vyhlášení výzvy:</a:t>
            </a:r>
            <a:r>
              <a:rPr lang="cs-CZ" altLang="cs-CZ" dirty="0"/>
              <a:t>				</a:t>
            </a:r>
            <a:r>
              <a:rPr lang="cs-CZ" altLang="cs-CZ" dirty="0" smtClean="0"/>
              <a:t>13.1.2025</a:t>
            </a:r>
            <a:endParaRPr lang="cs-CZ" altLang="cs-CZ" dirty="0"/>
          </a:p>
          <a:p>
            <a:r>
              <a:rPr lang="cs-CZ" altLang="cs-CZ" b="1" dirty="0"/>
              <a:t>Příjem žádostí na MAS:</a:t>
            </a:r>
            <a:r>
              <a:rPr lang="cs-CZ" altLang="cs-CZ" dirty="0"/>
              <a:t>				</a:t>
            </a:r>
            <a:r>
              <a:rPr lang="cs-CZ" altLang="cs-CZ" dirty="0" smtClean="0"/>
              <a:t>13.1. </a:t>
            </a:r>
            <a:r>
              <a:rPr lang="cs-CZ" altLang="cs-CZ" dirty="0"/>
              <a:t>– </a:t>
            </a:r>
            <a:r>
              <a:rPr lang="cs-CZ" altLang="cs-CZ" dirty="0" smtClean="0"/>
              <a:t>20.2.2025</a:t>
            </a:r>
            <a:endParaRPr lang="cs-CZ" altLang="cs-CZ" dirty="0"/>
          </a:p>
          <a:p>
            <a:r>
              <a:rPr lang="cs-CZ" altLang="cs-CZ" b="1" dirty="0"/>
              <a:t>Způsob podání žádostí:</a:t>
            </a:r>
            <a:r>
              <a:rPr lang="cs-CZ" altLang="cs-CZ" dirty="0"/>
              <a:t>				Portál farmáře (elektronicky)</a:t>
            </a:r>
          </a:p>
          <a:p>
            <a:r>
              <a:rPr lang="cs-CZ" altLang="cs-CZ" b="1" dirty="0"/>
              <a:t>Registrace na RO SZIF:</a:t>
            </a:r>
            <a:r>
              <a:rPr lang="cs-CZ" altLang="cs-CZ" dirty="0"/>
              <a:t>				</a:t>
            </a:r>
            <a:r>
              <a:rPr lang="cs-CZ" altLang="cs-CZ" dirty="0" smtClean="0"/>
              <a:t>	30.5.2025</a:t>
            </a:r>
            <a:endParaRPr lang="cs-CZ" altLang="cs-CZ" dirty="0"/>
          </a:p>
          <a:p>
            <a:r>
              <a:rPr lang="cs-CZ" altLang="cs-CZ" b="1" dirty="0"/>
              <a:t>Minimální výše způsobilých výdajů:</a:t>
            </a:r>
            <a:r>
              <a:rPr lang="cs-CZ" altLang="cs-CZ" dirty="0"/>
              <a:t>	 	100 000,-Kč</a:t>
            </a:r>
          </a:p>
          <a:p>
            <a:pPr>
              <a:lnSpc>
                <a:spcPct val="100000"/>
              </a:lnSpc>
            </a:pPr>
            <a:r>
              <a:rPr lang="cs-CZ" altLang="cs-CZ" b="1" dirty="0"/>
              <a:t>Maximální výše způsobilých výdajů</a:t>
            </a:r>
            <a:r>
              <a:rPr lang="cs-CZ" altLang="cs-CZ" dirty="0"/>
              <a:t>:	</a:t>
            </a:r>
            <a:r>
              <a:rPr lang="cs-CZ" altLang="cs-CZ" dirty="0" smtClean="0"/>
              <a:t>FICHE </a:t>
            </a:r>
            <a:r>
              <a:rPr lang="cs-CZ" altLang="cs-CZ" dirty="0"/>
              <a:t>4</a:t>
            </a:r>
            <a:r>
              <a:rPr lang="cs-CZ" altLang="cs-CZ" dirty="0" smtClean="0"/>
              <a:t> – 2 mil. Kč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altLang="cs-CZ" dirty="0"/>
              <a:t>	                                    </a:t>
            </a:r>
            <a:r>
              <a:rPr lang="cs-CZ" altLang="cs-CZ" dirty="0" smtClean="0"/>
              <a:t>				FICHE </a:t>
            </a:r>
            <a:r>
              <a:rPr lang="cs-CZ" altLang="cs-CZ" dirty="0"/>
              <a:t>5 a 6 – 500 tis. Kč</a:t>
            </a:r>
          </a:p>
          <a:p>
            <a:r>
              <a:rPr lang="cs-CZ" altLang="cs-CZ" dirty="0" smtClean="0"/>
              <a:t>Žadatel </a:t>
            </a:r>
            <a:r>
              <a:rPr lang="cs-CZ" altLang="cs-CZ" dirty="0"/>
              <a:t>není oprávněn předkládat projekty s vyšší dotací než je stanovená alokace na danou </a:t>
            </a:r>
            <a:r>
              <a:rPr lang="cs-CZ" altLang="cs-CZ" dirty="0" err="1"/>
              <a:t>Fichi</a:t>
            </a:r>
            <a:r>
              <a:rPr lang="cs-CZ" altLang="cs-CZ" dirty="0"/>
              <a:t>. </a:t>
            </a:r>
            <a:br>
              <a:rPr lang="cs-CZ" altLang="cs-CZ" dirty="0"/>
            </a:br>
            <a:endParaRPr lang="cs-CZ" altLang="cs-CZ" dirty="0"/>
          </a:p>
          <a:p>
            <a:pPr marL="0" indent="0">
              <a:buNone/>
            </a:pPr>
            <a:endParaRPr lang="cs-CZ" dirty="0"/>
          </a:p>
        </p:txBody>
      </p:sp>
      <p:grpSp>
        <p:nvGrpSpPr>
          <p:cNvPr id="9" name="Skupina 8"/>
          <p:cNvGrpSpPr/>
          <p:nvPr/>
        </p:nvGrpSpPr>
        <p:grpSpPr>
          <a:xfrm>
            <a:off x="779427" y="5889116"/>
            <a:ext cx="8031921" cy="599798"/>
            <a:chOff x="779427" y="5889116"/>
            <a:chExt cx="8031921" cy="599798"/>
          </a:xfrm>
        </p:grpSpPr>
        <p:pic>
          <p:nvPicPr>
            <p:cNvPr id="5" name="Obrázek 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9427" y="5889116"/>
              <a:ext cx="2816627" cy="5908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Obrázek 5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0258" y="5926178"/>
              <a:ext cx="890820" cy="5537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Obrázek 6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38759" y="5917193"/>
              <a:ext cx="2772589" cy="5717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1828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460131"/>
            <a:ext cx="8596668" cy="1320800"/>
          </a:xfrm>
        </p:spPr>
        <p:txBody>
          <a:bodyPr/>
          <a:lstStyle/>
          <a:p>
            <a:r>
              <a:rPr lang="cs-CZ" dirty="0">
                <a:solidFill>
                  <a:schemeClr val="accent2"/>
                </a:solidFill>
              </a:rPr>
              <a:t>Termíny předkládání příloh k zakázkám – přímý nákup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30</a:t>
            </a:fld>
            <a:endParaRPr lang="en-US" dirty="0"/>
          </a:p>
        </p:txBody>
      </p:sp>
      <p:pic>
        <p:nvPicPr>
          <p:cNvPr id="12" name="Zástupný symbol pro obsah 11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8215" y="1612972"/>
            <a:ext cx="6897762" cy="5000553"/>
          </a:xfrm>
        </p:spPr>
      </p:pic>
    </p:spTree>
    <p:extLst>
      <p:ext uri="{BB962C8B-B14F-4D97-AF65-F5344CB8AC3E}">
        <p14:creationId xmlns:p14="http://schemas.microsoft.com/office/powerpoint/2010/main" val="1278154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527" y="143608"/>
            <a:ext cx="8596668" cy="1320800"/>
          </a:xfrm>
        </p:spPr>
        <p:txBody>
          <a:bodyPr/>
          <a:lstStyle/>
          <a:p>
            <a:r>
              <a:rPr lang="cs-CZ" dirty="0">
                <a:solidFill>
                  <a:schemeClr val="accent2"/>
                </a:solidFill>
              </a:rPr>
              <a:t>Termíny předkládání příloh k zakázkám – </a:t>
            </a:r>
            <a:r>
              <a:rPr lang="cs-CZ" dirty="0" smtClean="0">
                <a:solidFill>
                  <a:schemeClr val="accent2"/>
                </a:solidFill>
              </a:rPr>
              <a:t>cenový marketing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31</a:t>
            </a:fld>
            <a:endParaRPr lang="en-US" dirty="0"/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3105" y="1224796"/>
            <a:ext cx="6003110" cy="5181691"/>
          </a:xfrm>
        </p:spPr>
      </p:pic>
    </p:spTree>
    <p:extLst>
      <p:ext uri="{BB962C8B-B14F-4D97-AF65-F5344CB8AC3E}">
        <p14:creationId xmlns:p14="http://schemas.microsoft.com/office/powerpoint/2010/main" val="2219821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>
                <a:solidFill>
                  <a:schemeClr val="accent2"/>
                </a:solidFill>
              </a:rPr>
              <a:t>Personální a majetková propojenost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= </a:t>
            </a:r>
            <a:r>
              <a:rPr lang="cs-CZ" b="1" dirty="0"/>
              <a:t>nejčastější důvod </a:t>
            </a:r>
            <a:r>
              <a:rPr lang="cs-CZ" b="1"/>
              <a:t>udělení </a:t>
            </a:r>
            <a:r>
              <a:rPr lang="cs-CZ" b="1" smtClean="0"/>
              <a:t>korekce </a:t>
            </a:r>
            <a:endParaRPr lang="cs-CZ" b="1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žadatel </a:t>
            </a:r>
            <a:r>
              <a:rPr lang="cs-CZ" dirty="0"/>
              <a:t>nesmí k předložení nabídky vyzvat osobu blízkou zadavateli zakázky –&gt; statutární člen, ani člen orgánu zadavatele zakázky, či orgánu obce </a:t>
            </a:r>
            <a:endParaRPr lang="cs-CZ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Pokud </a:t>
            </a:r>
            <a:r>
              <a:rPr lang="cs-CZ" dirty="0"/>
              <a:t>se zadavatel domnívá, že může vůči němu personálně či majetkově propojený subjekt/osoba podat potenciálně výhodnou nabídku, musí zakázku vyhlásit v otevřené hospodářské soutěži.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32</a:t>
            </a:fld>
            <a:endParaRPr lang="en-US" dirty="0"/>
          </a:p>
        </p:txBody>
      </p:sp>
      <p:grpSp>
        <p:nvGrpSpPr>
          <p:cNvPr id="5" name="Skupina 4"/>
          <p:cNvGrpSpPr/>
          <p:nvPr/>
        </p:nvGrpSpPr>
        <p:grpSpPr>
          <a:xfrm>
            <a:off x="677334" y="6041362"/>
            <a:ext cx="8031921" cy="599798"/>
            <a:chOff x="779427" y="5889116"/>
            <a:chExt cx="8031921" cy="599798"/>
          </a:xfrm>
        </p:grpSpPr>
        <p:pic>
          <p:nvPicPr>
            <p:cNvPr id="6" name="Obrázek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9427" y="5889116"/>
              <a:ext cx="2816627" cy="5908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Obrázek 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0258" y="5926178"/>
              <a:ext cx="890820" cy="5537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Obrázek 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38759" y="5917193"/>
              <a:ext cx="2772589" cy="5717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512065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dirty="0">
                <a:solidFill>
                  <a:schemeClr val="accent2"/>
                </a:solidFill>
              </a:rPr>
              <a:t>Způsob účtování </a:t>
            </a:r>
            <a:r>
              <a:rPr lang="cs-CZ" dirty="0" smtClean="0">
                <a:solidFill>
                  <a:schemeClr val="accent2"/>
                </a:solidFill>
              </a:rPr>
              <a:t>příjemce </a:t>
            </a:r>
            <a:r>
              <a:rPr lang="cs-CZ" dirty="0">
                <a:solidFill>
                  <a:schemeClr val="accent2"/>
                </a:solidFill>
              </a:rPr>
              <a:t>dotace a způsob účtování o poskytované dotaci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  <a:defRPr/>
            </a:pPr>
            <a:r>
              <a:rPr lang="cs-CZ" dirty="0" smtClean="0"/>
              <a:t>žadatel </a:t>
            </a:r>
            <a:r>
              <a:rPr lang="cs-CZ" dirty="0"/>
              <a:t>vede </a:t>
            </a:r>
            <a:r>
              <a:rPr lang="cs-CZ" b="1" dirty="0"/>
              <a:t>samostatnou analytickou účetní evidenci</a:t>
            </a:r>
            <a:r>
              <a:rPr lang="cs-CZ" dirty="0"/>
              <a:t>, případně si zřídí pro tuto účetní evidenci </a:t>
            </a:r>
            <a:r>
              <a:rPr lang="cs-CZ" b="1" dirty="0"/>
              <a:t>samostatné středisko </a:t>
            </a:r>
            <a:r>
              <a:rPr lang="cs-CZ" dirty="0"/>
              <a:t>nebo samostatnou podrobnou evidenci </a:t>
            </a:r>
            <a:endParaRPr lang="cs-CZ" dirty="0" smtClean="0"/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cs-CZ" dirty="0" smtClean="0"/>
              <a:t>příslušný </a:t>
            </a:r>
            <a:r>
              <a:rPr lang="cs-CZ" dirty="0"/>
              <a:t>doklad musí splňovat předepsané náležitosti účetního </a:t>
            </a:r>
            <a:r>
              <a:rPr lang="cs-CZ" dirty="0" smtClean="0"/>
              <a:t>dokladu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cs-CZ" dirty="0" smtClean="0"/>
              <a:t>Provozní náklady a Spotřeba materiálu jsou nezpůsobilé!!!!!!!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cs-CZ" dirty="0" smtClean="0"/>
              <a:t>Žadatel/příjemce </a:t>
            </a:r>
            <a:r>
              <a:rPr lang="cs-CZ" dirty="0"/>
              <a:t>dotace je povinen umožnit vstup kontrolou pověřeným osobám k ověřování plnění podmínek Pravidel, příp. Dohody, od data podání Žádosti o dotaci na MAS po dobu 10 let od proplacení dotace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33</a:t>
            </a:fld>
            <a:endParaRPr lang="en-US" dirty="0"/>
          </a:p>
        </p:txBody>
      </p:sp>
      <p:grpSp>
        <p:nvGrpSpPr>
          <p:cNvPr id="5" name="Skupina 4"/>
          <p:cNvGrpSpPr/>
          <p:nvPr/>
        </p:nvGrpSpPr>
        <p:grpSpPr>
          <a:xfrm>
            <a:off x="677334" y="6041362"/>
            <a:ext cx="8031921" cy="599798"/>
            <a:chOff x="779427" y="5889116"/>
            <a:chExt cx="8031921" cy="599798"/>
          </a:xfrm>
        </p:grpSpPr>
        <p:pic>
          <p:nvPicPr>
            <p:cNvPr id="6" name="Obrázek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9427" y="5889116"/>
              <a:ext cx="2816627" cy="5908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Obrázek 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0258" y="5926178"/>
              <a:ext cx="890820" cy="5537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Obrázek 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38759" y="5917193"/>
              <a:ext cx="2772589" cy="5717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850925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>
                <a:solidFill>
                  <a:schemeClr val="accent2"/>
                </a:solidFill>
              </a:rPr>
              <a:t>Podporované oblasti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err="1"/>
              <a:t>Fiche</a:t>
            </a:r>
            <a:r>
              <a:rPr lang="cs-CZ" dirty="0"/>
              <a:t> 4 Podnikání malých a středních podniků</a:t>
            </a:r>
          </a:p>
          <a:p>
            <a:r>
              <a:rPr lang="cs-CZ" dirty="0" err="1"/>
              <a:t>Fiche</a:t>
            </a:r>
            <a:r>
              <a:rPr lang="cs-CZ" dirty="0"/>
              <a:t> 5 Živo na venkově</a:t>
            </a:r>
          </a:p>
          <a:p>
            <a:r>
              <a:rPr lang="cs-CZ" dirty="0" err="1"/>
              <a:t>Fiche</a:t>
            </a:r>
            <a:r>
              <a:rPr lang="cs-CZ" dirty="0"/>
              <a:t> 6 Krajinou venkova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2626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err="1">
                <a:solidFill>
                  <a:schemeClr val="accent2"/>
                </a:solidFill>
              </a:rPr>
              <a:t>Fiche</a:t>
            </a:r>
            <a:r>
              <a:rPr lang="cs-CZ" dirty="0">
                <a:solidFill>
                  <a:schemeClr val="accent2"/>
                </a:solidFill>
              </a:rPr>
              <a:t> </a:t>
            </a:r>
            <a:r>
              <a:rPr lang="cs-CZ" dirty="0" smtClean="0">
                <a:solidFill>
                  <a:schemeClr val="accent2"/>
                </a:solidFill>
              </a:rPr>
              <a:t>4 </a:t>
            </a:r>
            <a:r>
              <a:rPr lang="cs-CZ" dirty="0">
                <a:solidFill>
                  <a:schemeClr val="accent2"/>
                </a:solidFill>
              </a:rPr>
              <a:t>– </a:t>
            </a:r>
            <a:r>
              <a:rPr lang="cs-CZ" dirty="0" smtClean="0">
                <a:solidFill>
                  <a:schemeClr val="accent2"/>
                </a:solidFill>
              </a:rPr>
              <a:t>Podnikání malých a středních podniků</a:t>
            </a:r>
            <a:endParaRPr lang="cs-CZ" dirty="0">
              <a:solidFill>
                <a:schemeClr val="accent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Podpora zahrnuje podnikání malých a středních podniků a zahrnuje výdaje, které se týkají zemědělského, lesnického i nezemědělského podnikání, včetně zpracování produktů a jejich uvádění na trh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Žadatelem </a:t>
            </a:r>
            <a:r>
              <a:rPr lang="cs-CZ" dirty="0"/>
              <a:t>je </a:t>
            </a:r>
            <a:r>
              <a:rPr lang="cs-CZ" dirty="0" smtClean="0"/>
              <a:t>podnikatelský subjekt, který splňuje definici malého a středního podniku</a:t>
            </a:r>
            <a:endParaRPr lang="cs-CZ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Výše dotace je 50 %, min. ZV 100 tis. Kč max. ZV 2 mil. Kč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35</a:t>
            </a:fld>
            <a:endParaRPr lang="en-US" dirty="0"/>
          </a:p>
        </p:txBody>
      </p:sp>
      <p:grpSp>
        <p:nvGrpSpPr>
          <p:cNvPr id="5" name="Skupina 4"/>
          <p:cNvGrpSpPr/>
          <p:nvPr/>
        </p:nvGrpSpPr>
        <p:grpSpPr>
          <a:xfrm>
            <a:off x="677334" y="6041362"/>
            <a:ext cx="8031921" cy="599798"/>
            <a:chOff x="779427" y="5889116"/>
            <a:chExt cx="8031921" cy="599798"/>
          </a:xfrm>
        </p:grpSpPr>
        <p:pic>
          <p:nvPicPr>
            <p:cNvPr id="6" name="Obrázek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9427" y="5889116"/>
              <a:ext cx="2816627" cy="5908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Obrázek 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0258" y="5926178"/>
              <a:ext cx="890820" cy="5537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Obrázek 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38759" y="5917193"/>
              <a:ext cx="2772589" cy="5717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412645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err="1">
                <a:solidFill>
                  <a:schemeClr val="accent2"/>
                </a:solidFill>
              </a:rPr>
              <a:t>Fiche</a:t>
            </a:r>
            <a:r>
              <a:rPr lang="cs-CZ" dirty="0">
                <a:solidFill>
                  <a:schemeClr val="accent2"/>
                </a:solidFill>
              </a:rPr>
              <a:t> 4 – Podnikání malých a středních podniků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 smtClean="0"/>
              <a:t>a) Zemědělské podnikání</a:t>
            </a:r>
            <a:r>
              <a:rPr lang="cs-CZ" dirty="0" smtClean="0"/>
              <a:t>: investice do staveb strojů, technologií a další vybavení pro zemědělské podnikání (např. investice pro živočišnou a rostlinnou výrobu, skladování, expedice, výstavba skleníků, nákup mobilních strojů a další)</a:t>
            </a:r>
          </a:p>
          <a:p>
            <a:pPr marL="0" indent="0">
              <a:buNone/>
            </a:pPr>
            <a:r>
              <a:rPr lang="cs-CZ" b="1" dirty="0" smtClean="0"/>
              <a:t>b) Zpracování a uvádění na trh zemědělských produktů</a:t>
            </a:r>
            <a:r>
              <a:rPr lang="cs-CZ" dirty="0" smtClean="0"/>
              <a:t>: investice do staveb, strojů a technologií a dalšího vybavení (např. investice související s finální úpravou, balením, značením výrobku, investice do staveb zpracovatelských provozů, skladování surovin, výrobků, uvádění zemědělských produktů na trh, zázemí pro zaměstnance)</a:t>
            </a:r>
          </a:p>
          <a:p>
            <a:pPr marL="0" indent="0">
              <a:buNone/>
            </a:pPr>
            <a:r>
              <a:rPr lang="cs-CZ" b="1" dirty="0" smtClean="0"/>
              <a:t>c) Lesnické podnikání</a:t>
            </a:r>
            <a:r>
              <a:rPr lang="cs-CZ" dirty="0" smtClean="0"/>
              <a:t>: investice do staveb, strojů, technologií a dalšího vybavení pro lesnické podnikání i pro hospodaření v </a:t>
            </a:r>
          </a:p>
          <a:p>
            <a:pPr marL="0" indent="0">
              <a:buNone/>
            </a:pPr>
            <a:r>
              <a:rPr lang="cs-CZ" b="1" dirty="0" smtClean="0"/>
              <a:t>d) Nezemědělské </a:t>
            </a:r>
            <a:r>
              <a:rPr lang="cs-CZ" b="1" dirty="0" err="1" smtClean="0"/>
              <a:t>podnikání</a:t>
            </a:r>
            <a:r>
              <a:rPr lang="cs-CZ" dirty="0" err="1" smtClean="0"/>
              <a:t>:investice</a:t>
            </a:r>
            <a:r>
              <a:rPr lang="cs-CZ" dirty="0" smtClean="0"/>
              <a:t> do staveb, strojů, technologií a dalšího vybavení pro nezemědělské podnikání</a:t>
            </a:r>
          </a:p>
          <a:p>
            <a:pPr>
              <a:buAutoNum type="alphaLcParenR"/>
            </a:pPr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36</a:t>
            </a:fld>
            <a:endParaRPr lang="en-US" dirty="0"/>
          </a:p>
        </p:txBody>
      </p:sp>
      <p:grpSp>
        <p:nvGrpSpPr>
          <p:cNvPr id="5" name="Skupina 4"/>
          <p:cNvGrpSpPr/>
          <p:nvPr/>
        </p:nvGrpSpPr>
        <p:grpSpPr>
          <a:xfrm>
            <a:off x="677334" y="6151605"/>
            <a:ext cx="8031921" cy="599798"/>
            <a:chOff x="779427" y="5889116"/>
            <a:chExt cx="8031921" cy="599798"/>
          </a:xfrm>
        </p:grpSpPr>
        <p:pic>
          <p:nvPicPr>
            <p:cNvPr id="6" name="Obrázek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9427" y="5889116"/>
              <a:ext cx="2816627" cy="5908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Obrázek 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0258" y="5926178"/>
              <a:ext cx="890820" cy="5537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Obrázek 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38759" y="5917193"/>
              <a:ext cx="2772589" cy="5717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518151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err="1">
                <a:solidFill>
                  <a:schemeClr val="accent2"/>
                </a:solidFill>
              </a:rPr>
              <a:t>Fiche</a:t>
            </a:r>
            <a:r>
              <a:rPr lang="cs-CZ" dirty="0">
                <a:solidFill>
                  <a:schemeClr val="accent2"/>
                </a:solidFill>
              </a:rPr>
              <a:t> 5 – Živo na venkově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592827"/>
            <a:ext cx="8596668" cy="444853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Vazba na </a:t>
            </a:r>
            <a:r>
              <a:rPr lang="cs-CZ" dirty="0" err="1" smtClean="0"/>
              <a:t>Fichi</a:t>
            </a:r>
            <a:r>
              <a:rPr lang="cs-CZ" dirty="0" smtClean="0"/>
              <a:t> 5 – Základní služby a obnova obcí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Žadatelem jsou obce, svazky, jejích PO a NNO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Výše dotace je </a:t>
            </a:r>
            <a:r>
              <a:rPr lang="cs-CZ" dirty="0" smtClean="0"/>
              <a:t>80 </a:t>
            </a:r>
            <a:r>
              <a:rPr lang="cs-CZ" dirty="0"/>
              <a:t>%, min. ZV 100 tis. Kč max. ZV </a:t>
            </a:r>
            <a:r>
              <a:rPr lang="cs-CZ" dirty="0" smtClean="0"/>
              <a:t>500 tis. Kč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Režimy podpory: nezakládající veřejnou podporu, režim ABER (čl.60 a 61), režim de </a:t>
            </a:r>
            <a:r>
              <a:rPr lang="cs-CZ" dirty="0" err="1" smtClean="0"/>
              <a:t>minimis</a:t>
            </a:r>
            <a:endParaRPr lang="cs-CZ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V </a:t>
            </a:r>
            <a:r>
              <a:rPr lang="cs-CZ" dirty="0"/>
              <a:t>případě realizace dětských hřišť a sportovišť se musí jednat o hřiště veřejné přístupné a nezpoplatněné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V případě, že je žadatelem NNO musí mít historii min. 2 roky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V případě, že je  předmět dotace využit i na </a:t>
            </a:r>
            <a:r>
              <a:rPr lang="cs-CZ" dirty="0" smtClean="0"/>
              <a:t>hospodářskou činnost</a:t>
            </a:r>
            <a:r>
              <a:rPr lang="cs-CZ" dirty="0"/>
              <a:t>, nelze zvolit režim nezakládající veřejnou podporu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Dotaci nelze poskytnout na SŠ a VŠ, profesionální knihovny, nákup knih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37</a:t>
            </a:fld>
            <a:endParaRPr lang="en-US" dirty="0"/>
          </a:p>
        </p:txBody>
      </p:sp>
      <p:grpSp>
        <p:nvGrpSpPr>
          <p:cNvPr id="5" name="Skupina 4"/>
          <p:cNvGrpSpPr/>
          <p:nvPr/>
        </p:nvGrpSpPr>
        <p:grpSpPr>
          <a:xfrm>
            <a:off x="677334" y="6041362"/>
            <a:ext cx="8031921" cy="599798"/>
            <a:chOff x="779427" y="5889116"/>
            <a:chExt cx="8031921" cy="599798"/>
          </a:xfrm>
        </p:grpSpPr>
        <p:pic>
          <p:nvPicPr>
            <p:cNvPr id="6" name="Obrázek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9427" y="5889116"/>
              <a:ext cx="2816627" cy="5908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Obrázek 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0258" y="5926178"/>
              <a:ext cx="890820" cy="5537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Obrázek 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38759" y="5917193"/>
              <a:ext cx="2772589" cy="5717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521748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err="1">
                <a:solidFill>
                  <a:schemeClr val="accent2"/>
                </a:solidFill>
              </a:rPr>
              <a:t>Fiche</a:t>
            </a:r>
            <a:r>
              <a:rPr lang="cs-CZ" dirty="0">
                <a:solidFill>
                  <a:schemeClr val="accent2"/>
                </a:solidFill>
              </a:rPr>
              <a:t> 5 – Živo na venkově, aktivity: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514169"/>
            <a:ext cx="8596668" cy="452719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 smtClean="0"/>
              <a:t>a) Kulturní, spolková a společenská zařízení, včetně komunitních center, center vzdělávání a knihoven </a:t>
            </a:r>
            <a:r>
              <a:rPr lang="cs-CZ" dirty="0"/>
              <a:t>– investice do staveb, strojů, technologií a dalšího vybavení pro vyjmenované zařízení </a:t>
            </a:r>
            <a:endParaRPr lang="cs-CZ" dirty="0" smtClean="0"/>
          </a:p>
          <a:p>
            <a:pPr>
              <a:buAutoNum type="alphaLcParenR"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Jedná </a:t>
            </a:r>
            <a:r>
              <a:rPr lang="cs-CZ" dirty="0"/>
              <a:t>se např. o výstavbu či rekonstrukci kulturního, spolkového a společenského zařízení, komunitního centra, centra vzdělávání, obecní knihovny, včetně příslušného zázemí (šatny, umývárny, toalety, sklady, kuchyňky, technické místnosti apod.). Pořízení technologií a dalšího vybavení pro výše uvedená zařízení či kulturní a spolkovou činnost, včetně mobilního zařízení pro kulturní či spolkové akce pro veřejnost – např. mobilní přístřešky (velkokapacitní stany, party stany, nůžkové stany apod.), mobilní stánky, pódia včetně zastřešení, pivní sety, mobilní toalety, venkovní topidla, ozvučovací, osvětlovací a projekční vybavení.</a:t>
            </a:r>
            <a:endParaRPr lang="cs-CZ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38</a:t>
            </a:fld>
            <a:endParaRPr lang="en-US" dirty="0"/>
          </a:p>
        </p:txBody>
      </p:sp>
      <p:grpSp>
        <p:nvGrpSpPr>
          <p:cNvPr id="5" name="Skupina 4"/>
          <p:cNvGrpSpPr/>
          <p:nvPr/>
        </p:nvGrpSpPr>
        <p:grpSpPr>
          <a:xfrm>
            <a:off x="677334" y="6041362"/>
            <a:ext cx="8031921" cy="599798"/>
            <a:chOff x="779427" y="5889116"/>
            <a:chExt cx="8031921" cy="599798"/>
          </a:xfrm>
        </p:grpSpPr>
        <p:pic>
          <p:nvPicPr>
            <p:cNvPr id="6" name="Obrázek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9427" y="5889116"/>
              <a:ext cx="2816627" cy="5908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Obrázek 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0258" y="5926178"/>
              <a:ext cx="890820" cy="5537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Obrázek 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38759" y="5917193"/>
              <a:ext cx="2772589" cy="5717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83043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err="1">
                <a:solidFill>
                  <a:schemeClr val="accent2"/>
                </a:solidFill>
              </a:rPr>
              <a:t>Fiche</a:t>
            </a:r>
            <a:r>
              <a:rPr lang="cs-CZ" dirty="0">
                <a:solidFill>
                  <a:schemeClr val="accent2"/>
                </a:solidFill>
              </a:rPr>
              <a:t> 5 – Živo na venkově, aktivity: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425677"/>
            <a:ext cx="8596668" cy="476864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 smtClean="0"/>
              <a:t>b) Drobná </a:t>
            </a:r>
            <a:r>
              <a:rPr lang="cs-CZ" b="1" dirty="0"/>
              <a:t>infrastruktura a základní </a:t>
            </a:r>
            <a:r>
              <a:rPr lang="cs-CZ" b="1" dirty="0" smtClean="0"/>
              <a:t>služby:</a:t>
            </a:r>
          </a:p>
          <a:p>
            <a:pPr marL="0" indent="0">
              <a:buNone/>
            </a:pPr>
            <a:r>
              <a:rPr lang="cs-CZ" b="1" dirty="0" smtClean="0"/>
              <a:t> </a:t>
            </a:r>
            <a:r>
              <a:rPr lang="cs-CZ" u="sng" dirty="0" smtClean="0"/>
              <a:t>Zastávky </a:t>
            </a:r>
            <a:r>
              <a:rPr lang="cs-CZ" u="sng" dirty="0"/>
              <a:t>veřejné dopravy </a:t>
            </a:r>
            <a:r>
              <a:rPr lang="cs-CZ" dirty="0" smtClean="0"/>
              <a:t>autobusová zastávka – zastávkový pruh, nástupiště, </a:t>
            </a:r>
            <a:r>
              <a:rPr lang="cs-CZ" dirty="0"/>
              <a:t>přístřešek, ochranné prvky, </a:t>
            </a:r>
            <a:r>
              <a:rPr lang="cs-CZ" dirty="0" smtClean="0"/>
              <a:t>osvětlení, vlaková zastávka – nástupiště, přístřešek, dále vybavení </a:t>
            </a:r>
            <a:r>
              <a:rPr lang="cs-CZ" dirty="0"/>
              <a:t>zastávky např. označení zastávky, informace o provozu, nádoby na odpad, lavičky apod. </a:t>
            </a:r>
            <a:endParaRPr lang="cs-CZ" dirty="0" smtClean="0"/>
          </a:p>
          <a:p>
            <a:pPr marL="0" indent="0">
              <a:buNone/>
            </a:pPr>
            <a:r>
              <a:rPr lang="cs-CZ" u="sng" dirty="0" smtClean="0"/>
              <a:t>Hřbitovy</a:t>
            </a:r>
            <a:r>
              <a:rPr lang="cs-CZ" dirty="0" smtClean="0"/>
              <a:t> (cesty</a:t>
            </a:r>
            <a:r>
              <a:rPr lang="cs-CZ" dirty="0"/>
              <a:t>, kolumbária, ohrazení/oplocení, osvětlení, terénní úpravy, zeleň, márnice a drobné památky (sochy, kříže apod.), nádoby na odpad a lavičky. Způsobilý je vodovod na vlastním území hřbitova maximálně po přípojku na hlavní vodovodní řad. </a:t>
            </a:r>
            <a:endParaRPr lang="cs-CZ" dirty="0" smtClean="0"/>
          </a:p>
          <a:p>
            <a:pPr marL="0" indent="0">
              <a:buNone/>
            </a:pPr>
            <a:r>
              <a:rPr lang="cs-CZ" u="sng" dirty="0" smtClean="0"/>
              <a:t>Dětská </a:t>
            </a:r>
            <a:r>
              <a:rPr lang="cs-CZ" u="sng" dirty="0"/>
              <a:t>hřiště a sportoviště </a:t>
            </a:r>
            <a:r>
              <a:rPr lang="cs-CZ" dirty="0" smtClean="0"/>
              <a:t>(dětská či </a:t>
            </a:r>
            <a:r>
              <a:rPr lang="cs-CZ" dirty="0"/>
              <a:t>sportovní hřiště pro různé druhy sportů, ale i </a:t>
            </a:r>
            <a:r>
              <a:rPr lang="cs-CZ" dirty="0" err="1"/>
              <a:t>workoutová</a:t>
            </a:r>
            <a:r>
              <a:rPr lang="cs-CZ" dirty="0"/>
              <a:t> hřiště, nebo samostatné herní a sportovní prvky pro volnočasové aktivity široké </a:t>
            </a:r>
            <a:r>
              <a:rPr lang="cs-CZ" dirty="0" smtClean="0"/>
              <a:t>veřejnosti, související </a:t>
            </a:r>
            <a:r>
              <a:rPr lang="cs-CZ" dirty="0"/>
              <a:t>zázemí a sociálního zařízení (např. šatny, sprchy, toalety, včetně zařizovacích předmětů atp.), tribuny, střídačky (pevně zabudované), oplocení, osvětlení, mobiliář (např. lavičky, odpadkové koše</a:t>
            </a:r>
            <a:r>
              <a:rPr lang="cs-CZ" dirty="0" smtClean="0"/>
              <a:t>).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39</a:t>
            </a:fld>
            <a:endParaRPr lang="en-US" dirty="0"/>
          </a:p>
        </p:txBody>
      </p:sp>
      <p:grpSp>
        <p:nvGrpSpPr>
          <p:cNvPr id="5" name="Skupina 4"/>
          <p:cNvGrpSpPr/>
          <p:nvPr/>
        </p:nvGrpSpPr>
        <p:grpSpPr>
          <a:xfrm>
            <a:off x="677334" y="6041362"/>
            <a:ext cx="8031921" cy="599798"/>
            <a:chOff x="779427" y="5889116"/>
            <a:chExt cx="8031921" cy="599798"/>
          </a:xfrm>
        </p:grpSpPr>
        <p:pic>
          <p:nvPicPr>
            <p:cNvPr id="6" name="Obrázek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9427" y="5889116"/>
              <a:ext cx="2816627" cy="5908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Obrázek 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0258" y="5926178"/>
              <a:ext cx="890820" cy="5537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Obrázek 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38759" y="5917193"/>
              <a:ext cx="2772589" cy="5717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515185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b="1" dirty="0">
                <a:solidFill>
                  <a:schemeClr val="accent2"/>
                </a:solidFill>
              </a:rPr>
              <a:t>Základní pojmy a zkratky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altLang="cs-CZ" b="1" dirty="0"/>
              <a:t>SZIF –</a:t>
            </a:r>
            <a:r>
              <a:rPr lang="cs-CZ" altLang="cs-CZ" dirty="0"/>
              <a:t>Státní zemědělský intervenční fond –platební agentura</a:t>
            </a:r>
          </a:p>
          <a:p>
            <a:pPr marL="0" indent="0">
              <a:buNone/>
            </a:pPr>
            <a:r>
              <a:rPr lang="cs-CZ" altLang="cs-CZ" b="1" dirty="0"/>
              <a:t>MAS –</a:t>
            </a:r>
            <a:r>
              <a:rPr lang="cs-CZ" altLang="cs-CZ" dirty="0"/>
              <a:t>Místní akční skupina</a:t>
            </a:r>
          </a:p>
          <a:p>
            <a:pPr marL="0" indent="0">
              <a:buNone/>
            </a:pPr>
            <a:r>
              <a:rPr lang="cs-CZ" altLang="cs-CZ" b="1" dirty="0" err="1"/>
              <a:t>Fiche</a:t>
            </a:r>
            <a:r>
              <a:rPr lang="cs-CZ" altLang="cs-CZ" b="1" dirty="0"/>
              <a:t>–</a:t>
            </a:r>
            <a:r>
              <a:rPr lang="cs-CZ" altLang="cs-CZ" dirty="0"/>
              <a:t>opatření (zemědělství, občanská vybavenost)</a:t>
            </a:r>
          </a:p>
          <a:p>
            <a:pPr marL="0" indent="0">
              <a:buNone/>
            </a:pPr>
            <a:r>
              <a:rPr lang="cs-CZ" altLang="cs-CZ" b="1" dirty="0"/>
              <a:t>Portál farmáře </a:t>
            </a:r>
            <a:r>
              <a:rPr lang="cs-CZ" altLang="cs-CZ" dirty="0"/>
              <a:t>–komunikační nástroj se SZIF</a:t>
            </a:r>
          </a:p>
          <a:p>
            <a:pPr marL="0" indent="0">
              <a:buNone/>
            </a:pPr>
            <a:r>
              <a:rPr lang="cs-CZ" altLang="cs-CZ" b="1" dirty="0" err="1"/>
              <a:t>ŽoD</a:t>
            </a:r>
            <a:r>
              <a:rPr lang="cs-CZ" altLang="cs-CZ" b="1" dirty="0"/>
              <a:t>–</a:t>
            </a:r>
            <a:r>
              <a:rPr lang="cs-CZ" altLang="cs-CZ" dirty="0"/>
              <a:t>Žádost o dotaci</a:t>
            </a:r>
          </a:p>
          <a:p>
            <a:pPr marL="0" indent="0">
              <a:buNone/>
            </a:pPr>
            <a:r>
              <a:rPr lang="cs-CZ" altLang="cs-CZ" b="1" dirty="0" err="1"/>
              <a:t>ŽoPl</a:t>
            </a:r>
            <a:r>
              <a:rPr lang="cs-CZ" altLang="cs-CZ" b="1" dirty="0"/>
              <a:t>–</a:t>
            </a:r>
            <a:r>
              <a:rPr lang="cs-CZ" altLang="cs-CZ" dirty="0"/>
              <a:t>Žádost o platbu</a:t>
            </a:r>
          </a:p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  <p:grpSp>
        <p:nvGrpSpPr>
          <p:cNvPr id="6" name="Skupina 5"/>
          <p:cNvGrpSpPr/>
          <p:nvPr/>
        </p:nvGrpSpPr>
        <p:grpSpPr>
          <a:xfrm>
            <a:off x="677334" y="5806689"/>
            <a:ext cx="8031921" cy="599798"/>
            <a:chOff x="779427" y="5889116"/>
            <a:chExt cx="8031921" cy="599798"/>
          </a:xfrm>
        </p:grpSpPr>
        <p:pic>
          <p:nvPicPr>
            <p:cNvPr id="7" name="Obrázek 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9427" y="5889116"/>
              <a:ext cx="2816627" cy="5908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Obrázek 7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0258" y="5926178"/>
              <a:ext cx="890820" cy="5537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Obrázek 8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38759" y="5917193"/>
              <a:ext cx="2772589" cy="5717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839224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>
                <a:solidFill>
                  <a:schemeClr val="accent2"/>
                </a:solidFill>
              </a:rPr>
              <a:t>Fiche</a:t>
            </a:r>
            <a:r>
              <a:rPr lang="cs-CZ" dirty="0">
                <a:solidFill>
                  <a:schemeClr val="accent2"/>
                </a:solidFill>
              </a:rPr>
              <a:t> 5 – Živo na venkově, aktivity: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u="sng" dirty="0"/>
              <a:t>Prostorem pro separaci odpadu</a:t>
            </a:r>
            <a:r>
              <a:rPr lang="cs-CZ" dirty="0"/>
              <a:t> se rozumí zpevněná plocha sběrného místa odpadu, která slouží pro ukládání komunálního odpadu, součástí jsou i odpadní nádoby na separaci komunálního odpadu či přístřešky, konstrukce a jiné ohraničení/oplocení tohoto prostoru. Prostor se může nacházet i na sběrném dvoře. </a:t>
            </a:r>
          </a:p>
          <a:p>
            <a:pPr marL="0" indent="0">
              <a:buNone/>
            </a:pPr>
            <a:r>
              <a:rPr lang="cs-CZ" u="sng" dirty="0"/>
              <a:t>Komunální technikou </a:t>
            </a:r>
            <a:r>
              <a:rPr lang="cs-CZ" dirty="0"/>
              <a:t>se rozumí technika využívaná pro péči a úpravu komunálních ploch, silnic a chodníků, technika pro zimní údržbu, technika pro svoz odpadu a příslušné zázemí pro danou techniku (např. sklady, garáže, zázemí pro zaměstnance). Jedná se např. o malotraktory s různými nástavbami, </a:t>
            </a:r>
            <a:r>
              <a:rPr lang="cs-CZ" dirty="0" err="1"/>
              <a:t>štěpkovače</a:t>
            </a:r>
            <a:r>
              <a:rPr lang="cs-CZ" dirty="0"/>
              <a:t>, sekačky, křovinořezy, sypače, frézy. 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6568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err="1">
                <a:solidFill>
                  <a:schemeClr val="accent2"/>
                </a:solidFill>
              </a:rPr>
              <a:t>Fiche</a:t>
            </a:r>
            <a:r>
              <a:rPr lang="cs-CZ" dirty="0">
                <a:solidFill>
                  <a:schemeClr val="accent2"/>
                </a:solidFill>
              </a:rPr>
              <a:t> 5 – Živo na venkově, aktivity: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 smtClean="0"/>
              <a:t>c) Drobné </a:t>
            </a:r>
            <a:r>
              <a:rPr lang="cs-CZ" b="1" dirty="0"/>
              <a:t>památky místního významu </a:t>
            </a:r>
            <a:r>
              <a:rPr lang="cs-CZ" dirty="0"/>
              <a:t>– rekonstrukce a opravy včetně restaurování drobných památek místního </a:t>
            </a:r>
            <a:r>
              <a:rPr lang="cs-CZ" dirty="0" smtClean="0"/>
              <a:t>významu, např</a:t>
            </a:r>
            <a:r>
              <a:rPr lang="cs-CZ" dirty="0"/>
              <a:t>. smírčí kříže, křížky, pomníky padlým, historické pamětní desky, význačné náhrobky či hrobky, morové sloupy, boží muka, milníky, kapličky, zvoničky, kašny, sochy a sousoší, plastiky, </a:t>
            </a:r>
            <a:r>
              <a:rPr lang="cs-CZ" dirty="0" smtClean="0"/>
              <a:t>p</a:t>
            </a:r>
            <a:r>
              <a:rPr lang="cs-CZ" dirty="0"/>
              <a:t>opř. i skalní reliéfy či pamětní nápisy a jiné veřejné přístupné drobné památky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b="1" dirty="0" smtClean="0"/>
              <a:t>d</a:t>
            </a:r>
            <a:r>
              <a:rPr lang="cs-CZ" b="1" dirty="0"/>
              <a:t>) Školská zařízení (zařízení školního stravování, školní sportoviště/tělocvičny a venkovní prostory)</a:t>
            </a:r>
            <a:r>
              <a:rPr lang="cs-CZ" dirty="0"/>
              <a:t> – investice do staveb, strojů, technologií a dalšího vybavení pro vyjmenovaná </a:t>
            </a:r>
            <a:r>
              <a:rPr lang="cs-CZ" dirty="0" smtClean="0"/>
              <a:t>zařízení, např</a:t>
            </a:r>
            <a:r>
              <a:rPr lang="cs-CZ" dirty="0"/>
              <a:t>. </a:t>
            </a:r>
            <a:r>
              <a:rPr lang="cs-CZ" dirty="0" smtClean="0"/>
              <a:t>výstavba </a:t>
            </a:r>
            <a:r>
              <a:rPr lang="cs-CZ" dirty="0"/>
              <a:t>či </a:t>
            </a:r>
            <a:r>
              <a:rPr lang="cs-CZ" dirty="0" smtClean="0"/>
              <a:t>rekonstrukce </a:t>
            </a:r>
            <a:r>
              <a:rPr lang="cs-CZ" dirty="0"/>
              <a:t>stravovacího zařízení (kuchyně, jídelny, výdejny), školního sportoviště, tělocvičny, školní zahrady, altánu; pořízení vybavení stravovacího zařízení, sportovního náčiní, venkovní mobiliář a herní prvky</a:t>
            </a: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41</a:t>
            </a:fld>
            <a:endParaRPr lang="en-US" dirty="0"/>
          </a:p>
        </p:txBody>
      </p:sp>
      <p:grpSp>
        <p:nvGrpSpPr>
          <p:cNvPr id="5" name="Skupina 4"/>
          <p:cNvGrpSpPr/>
          <p:nvPr/>
        </p:nvGrpSpPr>
        <p:grpSpPr>
          <a:xfrm>
            <a:off x="677334" y="6041362"/>
            <a:ext cx="8031921" cy="599798"/>
            <a:chOff x="779427" y="5889116"/>
            <a:chExt cx="8031921" cy="599798"/>
          </a:xfrm>
        </p:grpSpPr>
        <p:pic>
          <p:nvPicPr>
            <p:cNvPr id="6" name="Obrázek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9427" y="5889116"/>
              <a:ext cx="2816627" cy="5908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Obrázek 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0258" y="5926178"/>
              <a:ext cx="890820" cy="5537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Obrázek 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38759" y="5917193"/>
              <a:ext cx="2772589" cy="5717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161369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err="1">
                <a:solidFill>
                  <a:schemeClr val="accent2"/>
                </a:solidFill>
              </a:rPr>
              <a:t>Fiche</a:t>
            </a:r>
            <a:r>
              <a:rPr lang="cs-CZ" dirty="0">
                <a:solidFill>
                  <a:schemeClr val="accent2"/>
                </a:solidFill>
              </a:rPr>
              <a:t> 6 – Krajinou venkova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524001"/>
            <a:ext cx="8596668" cy="4517362"/>
          </a:xfrm>
        </p:spPr>
        <p:txBody>
          <a:bodyPr/>
          <a:lstStyle/>
          <a:p>
            <a:r>
              <a:rPr lang="cs-CZ" dirty="0" smtClean="0"/>
              <a:t>Vazba na </a:t>
            </a:r>
            <a:r>
              <a:rPr lang="cs-CZ" dirty="0" err="1" smtClean="0"/>
              <a:t>Fichi</a:t>
            </a:r>
            <a:r>
              <a:rPr lang="cs-CZ" dirty="0" smtClean="0"/>
              <a:t> 6 – Neproduktivní infrastruktura v krajině</a:t>
            </a:r>
          </a:p>
          <a:p>
            <a:r>
              <a:rPr lang="cs-CZ" dirty="0" smtClean="0"/>
              <a:t>Podpora zahrnuje výdaje, které souvisejí s rekonstrukcí a budováním cest či stezek (značení, odpočinková místa, související mobiliář a další)</a:t>
            </a:r>
          </a:p>
          <a:p>
            <a:r>
              <a:rPr lang="cs-CZ" dirty="0" smtClean="0"/>
              <a:t>Projekt musí být realizován mimo zastavěné území obce</a:t>
            </a:r>
          </a:p>
          <a:p>
            <a:r>
              <a:rPr lang="cs-CZ" dirty="0" smtClean="0"/>
              <a:t>Nelze podpořit cyklostezky</a:t>
            </a:r>
          </a:p>
          <a:p>
            <a:r>
              <a:rPr lang="cs-CZ" dirty="0"/>
              <a:t>Výše dotace je 80 %, min. ZV 100 tis. Kč max. ZV 500 tis. </a:t>
            </a:r>
            <a:r>
              <a:rPr lang="cs-CZ" dirty="0" smtClean="0"/>
              <a:t>Kč</a:t>
            </a:r>
          </a:p>
          <a:p>
            <a:r>
              <a:rPr lang="cs-CZ" dirty="0" smtClean="0"/>
              <a:t>Žadatelem jsou obce, svazky obcí, jejich PO, NNO, zemědělský podnikatel a držitel lesa</a:t>
            </a:r>
          </a:p>
          <a:p>
            <a:r>
              <a:rPr lang="cs-CZ" dirty="0" smtClean="0"/>
              <a:t>Režimy podpory: nezakládající veřejnou podporu (projekt musí být přístupný veřejnosti bez poplatků), režim ABER, režim de </a:t>
            </a:r>
            <a:r>
              <a:rPr lang="cs-CZ" dirty="0" err="1" smtClean="0"/>
              <a:t>minimis</a:t>
            </a:r>
            <a:endParaRPr lang="cs-CZ" dirty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42</a:t>
            </a:fld>
            <a:endParaRPr lang="en-US" dirty="0"/>
          </a:p>
        </p:txBody>
      </p:sp>
      <p:grpSp>
        <p:nvGrpSpPr>
          <p:cNvPr id="5" name="Skupina 4"/>
          <p:cNvGrpSpPr/>
          <p:nvPr/>
        </p:nvGrpSpPr>
        <p:grpSpPr>
          <a:xfrm>
            <a:off x="677334" y="6041362"/>
            <a:ext cx="8031921" cy="599798"/>
            <a:chOff x="779427" y="5889116"/>
            <a:chExt cx="8031921" cy="599798"/>
          </a:xfrm>
        </p:grpSpPr>
        <p:pic>
          <p:nvPicPr>
            <p:cNvPr id="6" name="Obrázek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9427" y="5889116"/>
              <a:ext cx="2816627" cy="5908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Obrázek 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0258" y="5926178"/>
              <a:ext cx="890820" cy="5537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Obrázek 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38759" y="5917193"/>
              <a:ext cx="2772589" cy="5717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817234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err="1">
                <a:solidFill>
                  <a:schemeClr val="accent2"/>
                </a:solidFill>
              </a:rPr>
              <a:t>Fiche</a:t>
            </a:r>
            <a:r>
              <a:rPr lang="cs-CZ" dirty="0">
                <a:solidFill>
                  <a:schemeClr val="accent2"/>
                </a:solidFill>
              </a:rPr>
              <a:t> 6 – Krajinou venkova, aktivity: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710813"/>
            <a:ext cx="8596668" cy="4330549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a) </a:t>
            </a:r>
            <a:r>
              <a:rPr lang="cs-CZ" b="1" dirty="0" smtClean="0"/>
              <a:t>Neproduktivní </a:t>
            </a:r>
            <a:r>
              <a:rPr lang="cs-CZ" b="1" dirty="0"/>
              <a:t>infrastruktura v krajině </a:t>
            </a:r>
            <a:r>
              <a:rPr lang="cs-CZ" b="1" dirty="0" smtClean="0"/>
              <a:t>- </a:t>
            </a:r>
            <a:r>
              <a:rPr lang="cs-CZ" dirty="0" smtClean="0"/>
              <a:t>např</a:t>
            </a:r>
            <a:r>
              <a:rPr lang="cs-CZ" dirty="0"/>
              <a:t>. </a:t>
            </a:r>
            <a:r>
              <a:rPr lang="cs-CZ" dirty="0" smtClean="0"/>
              <a:t>zřizování </a:t>
            </a:r>
            <a:r>
              <a:rPr lang="cs-CZ" dirty="0"/>
              <a:t>odpočinkových stanovišť, přístřešků, značení významných přírodních prvků, výstavba herních a naučných prvků, fitness prvků, zařízení k odkládání odpadků apod.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b</a:t>
            </a:r>
            <a:r>
              <a:rPr lang="cs-CZ" b="1" dirty="0"/>
              <a:t>) Lesní a polní cesty </a:t>
            </a:r>
            <a:r>
              <a:rPr lang="cs-CZ" dirty="0"/>
              <a:t>– investice do výstavby i rekonstrukce lesních a polních cest a souvisejících objektů a technického vybavení; v rámci projektu lze vysadit i zeleň. Mezi související objekty a technické vybavení může patřit: mosty, propustky, brody, silniční příkopy a jejich zaústění do recipientů, svodnice, trativody, pramenné jímky, 55 nájezdy, sjezdy ze silnice, výhybny, obratiště a veškeré bezpečnostní zařízení na polní cestě přiměřené kategorii cesty (svodidla, zábradlí, dopravní značky), lesní sklady.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43</a:t>
            </a:fld>
            <a:endParaRPr lang="en-US" dirty="0"/>
          </a:p>
        </p:txBody>
      </p:sp>
      <p:grpSp>
        <p:nvGrpSpPr>
          <p:cNvPr id="5" name="Skupina 4"/>
          <p:cNvGrpSpPr/>
          <p:nvPr/>
        </p:nvGrpSpPr>
        <p:grpSpPr>
          <a:xfrm>
            <a:off x="677334" y="6041362"/>
            <a:ext cx="8031921" cy="599798"/>
            <a:chOff x="779427" y="5889116"/>
            <a:chExt cx="8031921" cy="599798"/>
          </a:xfrm>
        </p:grpSpPr>
        <p:pic>
          <p:nvPicPr>
            <p:cNvPr id="6" name="Obrázek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9427" y="5889116"/>
              <a:ext cx="2816627" cy="5908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Obrázek 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0258" y="5926178"/>
              <a:ext cx="890820" cy="5537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Obrázek 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38759" y="5917193"/>
              <a:ext cx="2772589" cy="5717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473609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err="1">
                <a:solidFill>
                  <a:schemeClr val="accent2"/>
                </a:solidFill>
              </a:rPr>
              <a:t>Fiche</a:t>
            </a:r>
            <a:r>
              <a:rPr lang="cs-CZ" dirty="0">
                <a:solidFill>
                  <a:schemeClr val="accent2"/>
                </a:solidFill>
              </a:rPr>
              <a:t> 6 – Krajinou venkova, aktivity: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337186"/>
            <a:ext cx="8596668" cy="569287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c) </a:t>
            </a:r>
            <a:r>
              <a:rPr lang="cs-CZ" b="1" dirty="0" smtClean="0"/>
              <a:t>Prvky </a:t>
            </a:r>
            <a:r>
              <a:rPr lang="cs-CZ" b="1" dirty="0"/>
              <a:t>územního systému ekologické stability a protierozní opatření </a:t>
            </a:r>
            <a:r>
              <a:rPr lang="cs-CZ" dirty="0"/>
              <a:t>– investice do výstavby i rekonstrukce prvků ÚSES a protierozních </a:t>
            </a:r>
            <a:r>
              <a:rPr lang="cs-CZ" dirty="0" smtClean="0"/>
              <a:t>opatření. Prvky </a:t>
            </a:r>
            <a:r>
              <a:rPr lang="cs-CZ" dirty="0"/>
              <a:t>ÚSES jsou biocentra, biokoridory a interakční prvky</a:t>
            </a:r>
            <a:r>
              <a:rPr lang="cs-CZ" dirty="0" smtClean="0"/>
              <a:t>.. </a:t>
            </a:r>
            <a:r>
              <a:rPr lang="cs-CZ" dirty="0"/>
              <a:t>Protierozní </a:t>
            </a:r>
            <a:r>
              <a:rPr lang="cs-CZ" dirty="0" smtClean="0"/>
              <a:t>opatření - vegetační </a:t>
            </a:r>
            <a:r>
              <a:rPr lang="cs-CZ" dirty="0"/>
              <a:t>pásy mezi pozemky či příkopy, </a:t>
            </a:r>
            <a:r>
              <a:rPr lang="cs-CZ" dirty="0" err="1"/>
              <a:t>průlehy</a:t>
            </a:r>
            <a:r>
              <a:rPr lang="cs-CZ" dirty="0"/>
              <a:t>, terasy, protierozní nádrže.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d) </a:t>
            </a:r>
            <a:r>
              <a:rPr lang="cs-CZ" b="1" dirty="0" smtClean="0"/>
              <a:t>Stezky </a:t>
            </a:r>
            <a:r>
              <a:rPr lang="cs-CZ" b="1" dirty="0"/>
              <a:t>v lese i mimo les </a:t>
            </a:r>
            <a:r>
              <a:rPr lang="cs-CZ" dirty="0"/>
              <a:t>– značení, výstavba a rekonstrukce stezek pro turisty (do šíře 2 metrů) a souvisejících </a:t>
            </a:r>
            <a:r>
              <a:rPr lang="cs-CZ" dirty="0" smtClean="0"/>
              <a:t>prvků, např</a:t>
            </a:r>
            <a:r>
              <a:rPr lang="cs-CZ" dirty="0"/>
              <a:t>. o výstavbu/rekonstrukci a rozšíření pěších (včetně </a:t>
            </a:r>
            <a:r>
              <a:rPr lang="cs-CZ" dirty="0" err="1"/>
              <a:t>ferrat</a:t>
            </a:r>
            <a:r>
              <a:rPr lang="cs-CZ" dirty="0"/>
              <a:t>), lyžařských stezek, </a:t>
            </a:r>
            <a:r>
              <a:rPr lang="cs-CZ" dirty="0" err="1"/>
              <a:t>hippostezek</a:t>
            </a:r>
            <a:r>
              <a:rPr lang="cs-CZ" dirty="0"/>
              <a:t> i jiných tematických či naučných stezek, součástí jsou i směrové a informační tabule či interaktivní prvky. Dále lze zřizovat odpočinková stanoviště, přístřešky, úvaziště pro koně či herní a fitness prvky apod.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e</a:t>
            </a:r>
            <a:r>
              <a:rPr lang="cs-CZ" dirty="0"/>
              <a:t>) </a:t>
            </a:r>
            <a:r>
              <a:rPr lang="cs-CZ" b="1" dirty="0"/>
              <a:t>Drobné památky v krajině </a:t>
            </a:r>
            <a:r>
              <a:rPr lang="cs-CZ" dirty="0"/>
              <a:t>– rekonstrukce a opravy včetně restaurování drobných památek místního </a:t>
            </a:r>
            <a:r>
              <a:rPr lang="cs-CZ" dirty="0" smtClean="0"/>
              <a:t>významu, např</a:t>
            </a:r>
            <a:r>
              <a:rPr lang="cs-CZ" dirty="0"/>
              <a:t>. smírčí kříže, křížky, pomníky padlým, historické pamětní desky, význačné náhrobky či hrobky, morové sloupy, boží muka, milníky, kapličky, zvoničky, kašny, sochy a sousoší, plastiky, popř. i skalní reliéfy či pamětní nápisy a jiné veřejné přístupné drobné památky.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44</a:t>
            </a:fld>
            <a:endParaRPr lang="en-US" dirty="0"/>
          </a:p>
        </p:txBody>
      </p:sp>
      <p:grpSp>
        <p:nvGrpSpPr>
          <p:cNvPr id="5" name="Skupina 4"/>
          <p:cNvGrpSpPr/>
          <p:nvPr/>
        </p:nvGrpSpPr>
        <p:grpSpPr>
          <a:xfrm>
            <a:off x="677334" y="6223924"/>
            <a:ext cx="8031921" cy="599798"/>
            <a:chOff x="779427" y="5889116"/>
            <a:chExt cx="8031921" cy="599798"/>
          </a:xfrm>
        </p:grpSpPr>
        <p:pic>
          <p:nvPicPr>
            <p:cNvPr id="6" name="Obrázek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9427" y="5889116"/>
              <a:ext cx="2816627" cy="5908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Obrázek 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0258" y="5926178"/>
              <a:ext cx="890820" cy="5537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Obrázek 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38759" y="5917193"/>
              <a:ext cx="2772589" cy="5717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022855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>
                <a:solidFill>
                  <a:schemeClr val="accent2"/>
                </a:solidFill>
              </a:rPr>
              <a:t>Režimy podpory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Nezakládající veřejnou </a:t>
            </a:r>
            <a:r>
              <a:rPr lang="cs-CZ" dirty="0" smtClean="0"/>
              <a:t>podporu (</a:t>
            </a:r>
            <a:r>
              <a:rPr lang="cs-CZ" dirty="0" err="1" smtClean="0"/>
              <a:t>Fiche</a:t>
            </a:r>
            <a:r>
              <a:rPr lang="cs-CZ" dirty="0" smtClean="0"/>
              <a:t> 5,6)</a:t>
            </a:r>
            <a:endParaRPr lang="cs-CZ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režim de </a:t>
            </a:r>
            <a:r>
              <a:rPr lang="cs-CZ" dirty="0" err="1" smtClean="0"/>
              <a:t>miminis</a:t>
            </a:r>
            <a:r>
              <a:rPr lang="cs-CZ" dirty="0" smtClean="0"/>
              <a:t> (</a:t>
            </a:r>
            <a:r>
              <a:rPr lang="cs-CZ" dirty="0" err="1" smtClean="0"/>
              <a:t>Fiche</a:t>
            </a:r>
            <a:r>
              <a:rPr lang="cs-CZ" dirty="0" smtClean="0"/>
              <a:t> 5,6)</a:t>
            </a:r>
            <a:endParaRPr lang="cs-CZ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Na základě Zemědělského nařízení o blokových výjimkách (ABER </a:t>
            </a:r>
            <a:r>
              <a:rPr lang="cs-CZ" dirty="0"/>
              <a:t>v souladu s </a:t>
            </a:r>
            <a:r>
              <a:rPr lang="cs-CZ" dirty="0" smtClean="0"/>
              <a:t>čl.61 (</a:t>
            </a:r>
            <a:r>
              <a:rPr lang="cs-CZ" dirty="0" err="1" smtClean="0"/>
              <a:t>Fiche</a:t>
            </a:r>
            <a:r>
              <a:rPr lang="cs-CZ" dirty="0" smtClean="0"/>
              <a:t> 4) a s čl. 60 a 61 (</a:t>
            </a:r>
            <a:r>
              <a:rPr lang="cs-CZ" dirty="0" err="1" smtClean="0"/>
              <a:t>Fiche</a:t>
            </a:r>
            <a:r>
              <a:rPr lang="cs-CZ" dirty="0" smtClean="0"/>
              <a:t> 5,6)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Podpora podle čl.60 ABER nesmí celkově pro jeden podnik překročit 2 mil. EUR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Pole podle č. 61 ABER nesmí přesáhnou výši 200 000 EUR na projekt.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V případě, že je podpora poskytována dle čl. 60a 61 ABER, příjemcem dotace musí být MSP (v určitých oblastech i obec, svazek obcí a jejich PO)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1621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>
                <a:solidFill>
                  <a:schemeClr val="accent2"/>
                </a:solidFill>
              </a:rPr>
              <a:t>Režimy </a:t>
            </a:r>
            <a:r>
              <a:rPr lang="cs-CZ" dirty="0" smtClean="0">
                <a:solidFill>
                  <a:schemeClr val="accent2"/>
                </a:solidFill>
              </a:rPr>
              <a:t>podpory – Nezakládající veřejnou podporu</a:t>
            </a:r>
            <a:endParaRPr lang="cs-CZ" dirty="0">
              <a:solidFill>
                <a:schemeClr val="accent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Jeden projekt nesmí kombinovat více režimů podpory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cs-CZ" dirty="0" smtClean="0"/>
              <a:t>Obecné </a:t>
            </a:r>
            <a:r>
              <a:rPr lang="cs-CZ" dirty="0"/>
              <a:t>znaky veřejné podpory:</a:t>
            </a: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cs-CZ" dirty="0"/>
              <a:t>1)podpora je poskytnutá z veřejných </a:t>
            </a:r>
            <a:r>
              <a:rPr lang="cs-CZ" dirty="0" smtClean="0"/>
              <a:t>prostředků – dotace ze SZP, tento bod vždy splněn,</a:t>
            </a:r>
            <a:endParaRPr lang="cs-CZ" dirty="0"/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cs-CZ" dirty="0" smtClean="0"/>
              <a:t>2)podpora </a:t>
            </a:r>
            <a:r>
              <a:rPr lang="cs-CZ" dirty="0"/>
              <a:t>je selektivní </a:t>
            </a:r>
            <a:r>
              <a:rPr lang="cs-CZ" dirty="0" smtClean="0"/>
              <a:t>- zvýhodňuje určité podniky nebo odvětví výroby,</a:t>
            </a: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cs-CZ" dirty="0"/>
              <a:t>3</a:t>
            </a:r>
            <a:r>
              <a:rPr lang="cs-CZ" dirty="0" smtClean="0"/>
              <a:t>)podpora narušuje nebo hrozí narušením hospodářské soutěže (zvýhodnění konkrétních podniků)</a:t>
            </a: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cs-CZ" dirty="0" smtClean="0"/>
              <a:t>4)Ovlivnění nebo hrozba ovlivnění obchodu mezi členskými státy EU (zde se hledí na to, zda v dané oblasti existuje tzv. relevantní trh, a jako další hledisko se poté bere v potaz ovlivnění obchodu mezi členskými státy.</a:t>
            </a:r>
          </a:p>
          <a:p>
            <a:pPr marL="0" indent="0">
              <a:buNone/>
            </a:pPr>
            <a:r>
              <a:rPr lang="cs-CZ" dirty="0" smtClean="0"/>
              <a:t>Pokud </a:t>
            </a:r>
            <a:r>
              <a:rPr lang="cs-CZ" dirty="0"/>
              <a:t>není alespoň jeden z výše uvedených znaků naplněn, nejedná se o veřejnou podporu.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46</a:t>
            </a:fld>
            <a:endParaRPr lang="en-US" dirty="0"/>
          </a:p>
        </p:txBody>
      </p:sp>
      <p:grpSp>
        <p:nvGrpSpPr>
          <p:cNvPr id="5" name="Skupina 4"/>
          <p:cNvGrpSpPr/>
          <p:nvPr/>
        </p:nvGrpSpPr>
        <p:grpSpPr>
          <a:xfrm>
            <a:off x="677334" y="6041362"/>
            <a:ext cx="8031921" cy="599798"/>
            <a:chOff x="779427" y="5889116"/>
            <a:chExt cx="8031921" cy="599798"/>
          </a:xfrm>
        </p:grpSpPr>
        <p:pic>
          <p:nvPicPr>
            <p:cNvPr id="6" name="Obrázek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9427" y="5889116"/>
              <a:ext cx="2816627" cy="5908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Obrázek 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0258" y="5926178"/>
              <a:ext cx="890820" cy="5537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Obrázek 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38759" y="5917193"/>
              <a:ext cx="2772589" cy="5717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017621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chemeClr val="accent2"/>
                </a:solidFill>
              </a:rPr>
              <a:t>Režimy podpory </a:t>
            </a:r>
            <a:r>
              <a:rPr lang="cs-CZ" dirty="0" smtClean="0">
                <a:solidFill>
                  <a:schemeClr val="accent2"/>
                </a:solidFill>
              </a:rPr>
              <a:t>–nezákládající veřejnou podporu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/>
              <a:t>Příklady projektů nezakládajících veřejnou podporu: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b="1" dirty="0" smtClean="0"/>
              <a:t>Budování </a:t>
            </a:r>
            <a:r>
              <a:rPr lang="cs-CZ" b="1" dirty="0"/>
              <a:t>obecné infrastruktury </a:t>
            </a:r>
            <a:r>
              <a:rPr lang="cs-CZ" dirty="0"/>
              <a:t>– zastávky veřejné dopravy, dětská hřiště, hřbitovy, veřejně přístupné drobné památky místního významu, prostory pro separaci odpadu na veřejném prostranství, zeleň.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Projekty </a:t>
            </a:r>
            <a:r>
              <a:rPr lang="cs-CZ" dirty="0"/>
              <a:t>v oblastech základního vzdělávacího či sociálního systému, </a:t>
            </a:r>
            <a:r>
              <a:rPr lang="cs-CZ" b="1" dirty="0"/>
              <a:t>pokud neovlivňují ekonomické činnosti jiných subjektů</a:t>
            </a:r>
            <a:r>
              <a:rPr lang="cs-CZ" dirty="0"/>
              <a:t>. Např. školská zařízení sloužící jen mateřské/základní škole. V případě pochybností je vhodné zařadit celý projekt do režimu „de </a:t>
            </a:r>
            <a:r>
              <a:rPr lang="cs-CZ" dirty="0" err="1"/>
              <a:t>minimis</a:t>
            </a:r>
            <a:r>
              <a:rPr lang="cs-CZ" dirty="0"/>
              <a:t>“/blokové výjimky.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Infrastruktura </a:t>
            </a:r>
            <a:r>
              <a:rPr lang="cs-CZ" dirty="0"/>
              <a:t>v oblasti kultury je postavena mimo oblast veřejné podpory, pokud součástí </a:t>
            </a:r>
            <a:r>
              <a:rPr lang="cs-CZ" b="1" dirty="0"/>
              <a:t>není provozování „ekonomických aktivit</a:t>
            </a:r>
            <a:r>
              <a:rPr lang="cs-CZ" dirty="0"/>
              <a:t>“, bez dotace by nebylo možné uvedený projekt realizovat a je zaměřena pouze na místní obyvatele, kteří v současné době mají omezenou nebo nemají žádnou možnost využívat podporované aktivity. </a:t>
            </a:r>
            <a:endParaRPr lang="cs-CZ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cs-CZ" b="1" dirty="0" smtClean="0"/>
              <a:t>Veřejné </a:t>
            </a:r>
            <a:r>
              <a:rPr lang="cs-CZ" b="1" dirty="0"/>
              <a:t>knihovny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47</a:t>
            </a:fld>
            <a:endParaRPr lang="en-US" dirty="0"/>
          </a:p>
        </p:txBody>
      </p:sp>
      <p:grpSp>
        <p:nvGrpSpPr>
          <p:cNvPr id="5" name="Skupina 4"/>
          <p:cNvGrpSpPr/>
          <p:nvPr/>
        </p:nvGrpSpPr>
        <p:grpSpPr>
          <a:xfrm>
            <a:off x="677334" y="6041362"/>
            <a:ext cx="8031921" cy="599798"/>
            <a:chOff x="779427" y="5889116"/>
            <a:chExt cx="8031921" cy="599798"/>
          </a:xfrm>
        </p:grpSpPr>
        <p:pic>
          <p:nvPicPr>
            <p:cNvPr id="6" name="Obrázek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9427" y="5889116"/>
              <a:ext cx="2816627" cy="5908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Obrázek 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0258" y="5926178"/>
              <a:ext cx="890820" cy="5537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Obrázek 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38759" y="5917193"/>
              <a:ext cx="2772589" cy="5717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51678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chemeClr val="accent2"/>
                </a:solidFill>
              </a:rPr>
              <a:t>Režimy podpory </a:t>
            </a:r>
            <a:r>
              <a:rPr lang="cs-CZ" dirty="0" smtClean="0">
                <a:solidFill>
                  <a:schemeClr val="accent2"/>
                </a:solidFill>
              </a:rPr>
              <a:t>–režim de </a:t>
            </a:r>
            <a:r>
              <a:rPr lang="cs-CZ" dirty="0" err="1" smtClean="0">
                <a:solidFill>
                  <a:schemeClr val="accent2"/>
                </a:solidFill>
              </a:rPr>
              <a:t>miminis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930399"/>
            <a:ext cx="8596668" cy="4110963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Projekty jsou podporovány v souladu s nařízením Komise (EU) 2023/2831 ze dne 13. prosince 2023 o použití článků 107 a 108 Smlouvy o fungování Evropské unie na podporu de </a:t>
            </a:r>
            <a:r>
              <a:rPr lang="cs-CZ" dirty="0" err="1"/>
              <a:t>minimis</a:t>
            </a:r>
            <a:r>
              <a:rPr lang="cs-CZ" dirty="0"/>
              <a:t>, tzn., </a:t>
            </a:r>
            <a:r>
              <a:rPr lang="cs-CZ" dirty="0" smtClean="0"/>
              <a:t>celková </a:t>
            </a:r>
            <a:r>
              <a:rPr lang="cs-CZ" dirty="0"/>
              <a:t>výše podpory de </a:t>
            </a:r>
            <a:r>
              <a:rPr lang="cs-CZ" dirty="0" err="1"/>
              <a:t>minimis</a:t>
            </a:r>
            <a:r>
              <a:rPr lang="cs-CZ" dirty="0"/>
              <a:t> poskytnutá jednomu subjektu nesmí v žádném tříletém období přesáhnout </a:t>
            </a:r>
            <a:r>
              <a:rPr lang="cs-CZ" dirty="0" smtClean="0"/>
              <a:t>částku 300 </a:t>
            </a:r>
            <a:r>
              <a:rPr lang="cs-CZ" dirty="0"/>
              <a:t>000 EUR</a:t>
            </a:r>
            <a:r>
              <a:rPr lang="cs-CZ" dirty="0" smtClean="0"/>
              <a:t>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Režim de </a:t>
            </a:r>
            <a:r>
              <a:rPr lang="cs-CZ" dirty="0" err="1"/>
              <a:t>minimis</a:t>
            </a:r>
            <a:r>
              <a:rPr lang="cs-CZ" dirty="0"/>
              <a:t> představuje podpory malého rozsahu, u nichž se předpokládá, že nemají potenciál ovlivnit trh. Doporučujeme využít tento režim v případě, že se </a:t>
            </a:r>
            <a:r>
              <a:rPr lang="cs-CZ" dirty="0" smtClean="0"/>
              <a:t>vyskytuje </a:t>
            </a:r>
            <a:r>
              <a:rPr lang="cs-CZ" dirty="0"/>
              <a:t>pochybnost, zda projekt zakládá či nezakládá veřejnou podporu. </a:t>
            </a:r>
            <a:endParaRPr lang="cs-CZ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Údaje </a:t>
            </a:r>
            <a:r>
              <a:rPr lang="cs-CZ" dirty="0"/>
              <a:t>o této podpoře a o jejím příjemci budou do 5 pracovních dní od poskytnutí podpory de </a:t>
            </a:r>
            <a:r>
              <a:rPr lang="cs-CZ" dirty="0" err="1"/>
              <a:t>minimis</a:t>
            </a:r>
            <a:r>
              <a:rPr lang="cs-CZ" dirty="0"/>
              <a:t> zaznamenány poskytovatelem do centrálního registru podpor malého rozsahu (registr de </a:t>
            </a:r>
            <a:r>
              <a:rPr lang="cs-CZ" dirty="0" err="1"/>
              <a:t>minimis</a:t>
            </a:r>
            <a:r>
              <a:rPr lang="cs-CZ" dirty="0"/>
              <a:t>).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48</a:t>
            </a:fld>
            <a:endParaRPr lang="en-US" dirty="0"/>
          </a:p>
        </p:txBody>
      </p:sp>
      <p:grpSp>
        <p:nvGrpSpPr>
          <p:cNvPr id="5" name="Skupina 4"/>
          <p:cNvGrpSpPr/>
          <p:nvPr/>
        </p:nvGrpSpPr>
        <p:grpSpPr>
          <a:xfrm>
            <a:off x="677334" y="6041362"/>
            <a:ext cx="8031921" cy="599798"/>
            <a:chOff x="779427" y="5889116"/>
            <a:chExt cx="8031921" cy="599798"/>
          </a:xfrm>
        </p:grpSpPr>
        <p:pic>
          <p:nvPicPr>
            <p:cNvPr id="6" name="Obrázek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9427" y="5889116"/>
              <a:ext cx="2816627" cy="5908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Obrázek 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0258" y="5926178"/>
              <a:ext cx="890820" cy="5537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Obrázek 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38759" y="5917193"/>
              <a:ext cx="2772589" cy="5717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497182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dirty="0">
                <a:solidFill>
                  <a:schemeClr val="accent2"/>
                </a:solidFill>
              </a:rPr>
              <a:t>Projekty podpořené na základě Zemědělského nařízení o blokových výjimkách - ABER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2664542"/>
            <a:ext cx="8596668" cy="33768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Projekty musí být v souladu s podmínkami nařízení Komise (EU) 2022/2472 ze dne 14. prosince 2022, kterým se v souladu s články 107 a 108 Smlouvy o fungování Evropské unie prohlašují určité kategorie podpory v odvětvích zemědělství a lesnictví a ve venkovských oblastech za slučitelné s vnitřním trhem (Zemědělské </a:t>
            </a:r>
            <a:r>
              <a:rPr lang="cs-CZ" dirty="0" smtClean="0"/>
              <a:t>nařízení </a:t>
            </a:r>
            <a:r>
              <a:rPr lang="cs-CZ" dirty="0"/>
              <a:t>o blokových výjimkách – ABER), zejména s čl. 49, 50, 60 a 61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49</a:t>
            </a:fld>
            <a:endParaRPr lang="en-US" dirty="0"/>
          </a:p>
        </p:txBody>
      </p:sp>
      <p:grpSp>
        <p:nvGrpSpPr>
          <p:cNvPr id="5" name="Skupina 4"/>
          <p:cNvGrpSpPr/>
          <p:nvPr/>
        </p:nvGrpSpPr>
        <p:grpSpPr>
          <a:xfrm>
            <a:off x="677334" y="6041362"/>
            <a:ext cx="8031921" cy="599798"/>
            <a:chOff x="779427" y="5889116"/>
            <a:chExt cx="8031921" cy="599798"/>
          </a:xfrm>
        </p:grpSpPr>
        <p:pic>
          <p:nvPicPr>
            <p:cNvPr id="6" name="Obrázek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9427" y="5889116"/>
              <a:ext cx="2816627" cy="5908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Obrázek 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0258" y="5926178"/>
              <a:ext cx="890820" cy="5537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Obrázek 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38759" y="5917193"/>
              <a:ext cx="2772589" cy="5717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909624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>
                <a:solidFill>
                  <a:schemeClr val="accent2"/>
                </a:solidFill>
              </a:rPr>
              <a:t>Doručování dokumentů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  <p:grpSp>
        <p:nvGrpSpPr>
          <p:cNvPr id="5" name="Skupina 4"/>
          <p:cNvGrpSpPr/>
          <p:nvPr/>
        </p:nvGrpSpPr>
        <p:grpSpPr>
          <a:xfrm>
            <a:off x="677334" y="6041362"/>
            <a:ext cx="8031921" cy="599798"/>
            <a:chOff x="779427" y="5889116"/>
            <a:chExt cx="8031921" cy="599798"/>
          </a:xfrm>
        </p:grpSpPr>
        <p:pic>
          <p:nvPicPr>
            <p:cNvPr id="6" name="Obrázek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9427" y="5889116"/>
              <a:ext cx="2816627" cy="5908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Obrázek 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0258" y="5926178"/>
              <a:ext cx="890820" cy="5537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Obrázek 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38759" y="5917193"/>
              <a:ext cx="2772589" cy="5717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" name="Zástupný symbol pro obsah 2"/>
          <p:cNvSpPr>
            <a:spLocks noGrp="1"/>
          </p:cNvSpPr>
          <p:nvPr>
            <p:ph idx="1"/>
          </p:nvPr>
        </p:nvSpPr>
        <p:spPr>
          <a:xfrm>
            <a:off x="677334" y="1759975"/>
            <a:ext cx="8596668" cy="4281388"/>
          </a:xfrm>
        </p:spPr>
        <p:txBody>
          <a:bodyPr/>
          <a:lstStyle/>
          <a:p>
            <a:pPr marL="0" indent="0" algn="just">
              <a:buNone/>
            </a:pPr>
            <a:r>
              <a:rPr lang="cs-CZ" altLang="cs-CZ" b="1" dirty="0" smtClean="0"/>
              <a:t>Komunikace s MAS: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dirty="0" smtClean="0"/>
              <a:t>Probíhá přes e-maily – </a:t>
            </a:r>
            <a:r>
              <a:rPr lang="cs-CZ" altLang="cs-CZ" dirty="0" err="1" smtClean="0"/>
              <a:t>chybníky</a:t>
            </a:r>
            <a:r>
              <a:rPr lang="cs-CZ" altLang="cs-CZ" dirty="0" smtClean="0"/>
              <a:t>, rozhodnutí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dirty="0" smtClean="0"/>
              <a:t>Žadatelé dokládají přílohy přes Portál farmáře. </a:t>
            </a:r>
          </a:p>
          <a:p>
            <a:pPr marL="0" indent="0" algn="just">
              <a:buNone/>
            </a:pPr>
            <a:r>
              <a:rPr lang="cs-CZ" altLang="cs-CZ" b="1" dirty="0" smtClean="0"/>
              <a:t>Komunikace se SZIF: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dirty="0" smtClean="0"/>
              <a:t>Pouze přes Portál farmáře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dirty="0" smtClean="0"/>
              <a:t>Dokumenty se považují za doručené okamžikem, kdy se žadatel/příjemce dotace přihlásí do svého účtu na Portálu farmáře nebo jsou přečteny v datové schránce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dirty="0" smtClean="0"/>
              <a:t>Nepřihlásí-li se žadatel/příjemce dotace do svého účtu ve lhůtě 10 dnů ode dne, kdy byl dokument na Portálu farmáře zveřejněn, považuje se tento dokument za doručený posledním dnem této lhůty.</a:t>
            </a:r>
          </a:p>
        </p:txBody>
      </p:sp>
    </p:spTree>
    <p:extLst>
      <p:ext uri="{BB962C8B-B14F-4D97-AF65-F5344CB8AC3E}">
        <p14:creationId xmlns:p14="http://schemas.microsoft.com/office/powerpoint/2010/main" val="2396011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58064"/>
          </a:xfrm>
        </p:spPr>
        <p:txBody>
          <a:bodyPr>
            <a:noAutofit/>
          </a:bodyPr>
          <a:lstStyle/>
          <a:p>
            <a:r>
              <a:rPr lang="cs-CZ" sz="2800" dirty="0" smtClean="0">
                <a:solidFill>
                  <a:schemeClr val="accent2"/>
                </a:solidFill>
              </a:rPr>
              <a:t>ABER </a:t>
            </a:r>
            <a:r>
              <a:rPr lang="cs-CZ" sz="2800" dirty="0">
                <a:solidFill>
                  <a:schemeClr val="accent2"/>
                </a:solidFill>
              </a:rPr>
              <a:t>v souladu s </a:t>
            </a:r>
            <a:r>
              <a:rPr lang="cs-CZ" sz="2800" dirty="0" smtClean="0">
                <a:solidFill>
                  <a:schemeClr val="accent2"/>
                </a:solidFill>
              </a:rPr>
              <a:t>čl.60 a 61 – </a:t>
            </a:r>
            <a:r>
              <a:rPr lang="cs-CZ" sz="2800" dirty="0" err="1" smtClean="0">
                <a:solidFill>
                  <a:schemeClr val="accent2"/>
                </a:solidFill>
              </a:rPr>
              <a:t>Fiche</a:t>
            </a:r>
            <a:r>
              <a:rPr lang="cs-CZ" sz="2800" dirty="0" smtClean="0">
                <a:solidFill>
                  <a:schemeClr val="accent2"/>
                </a:solidFill>
              </a:rPr>
              <a:t> 5,6, čl.61 </a:t>
            </a:r>
            <a:r>
              <a:rPr lang="cs-CZ" sz="2800" dirty="0" err="1" smtClean="0">
                <a:solidFill>
                  <a:schemeClr val="accent2"/>
                </a:solidFill>
              </a:rPr>
              <a:t>Fiche</a:t>
            </a:r>
            <a:r>
              <a:rPr lang="cs-CZ" sz="2800" dirty="0" smtClean="0">
                <a:solidFill>
                  <a:schemeClr val="accent2"/>
                </a:solidFill>
              </a:rPr>
              <a:t> 2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75241" y="1199535"/>
            <a:ext cx="8596668" cy="4878889"/>
          </a:xfrm>
        </p:spPr>
        <p:txBody>
          <a:bodyPr>
            <a:normAutofit/>
          </a:bodyPr>
          <a:lstStyle/>
          <a:p>
            <a:r>
              <a:rPr lang="cs-CZ" dirty="0"/>
              <a:t>V případě, že podpora je poskytována dle čl. 60 a 61 ABER, žadatelem/příjemcem dotace musí být MSP; </a:t>
            </a:r>
            <a:r>
              <a:rPr lang="cs-CZ" dirty="0" smtClean="0"/>
              <a:t>v </a:t>
            </a:r>
            <a:r>
              <a:rPr lang="cs-CZ" dirty="0"/>
              <a:t>oblastech: </a:t>
            </a:r>
            <a:endParaRPr lang="cs-CZ" dirty="0" smtClean="0"/>
          </a:p>
          <a:p>
            <a:r>
              <a:rPr lang="cs-CZ" dirty="0" smtClean="0"/>
              <a:t>a</a:t>
            </a:r>
            <a:r>
              <a:rPr lang="cs-CZ" dirty="0"/>
              <a:t>) výzkum, vývoj, a inovace</a:t>
            </a:r>
            <a:r>
              <a:rPr lang="cs-CZ" dirty="0" smtClean="0"/>
              <a:t>,</a:t>
            </a:r>
          </a:p>
          <a:p>
            <a:r>
              <a:rPr lang="cs-CZ" dirty="0" smtClean="0"/>
              <a:t> </a:t>
            </a:r>
            <a:r>
              <a:rPr lang="cs-CZ" dirty="0"/>
              <a:t>b) životní prostředí</a:t>
            </a:r>
            <a:r>
              <a:rPr lang="cs-CZ" dirty="0" smtClean="0"/>
              <a:t>,</a:t>
            </a:r>
          </a:p>
          <a:p>
            <a:r>
              <a:rPr lang="cs-CZ" dirty="0" smtClean="0"/>
              <a:t> </a:t>
            </a:r>
            <a:r>
              <a:rPr lang="cs-CZ" dirty="0"/>
              <a:t>c) zaměstnanost a odborná příprava, </a:t>
            </a:r>
            <a:endParaRPr lang="cs-CZ" dirty="0" smtClean="0"/>
          </a:p>
          <a:p>
            <a:r>
              <a:rPr lang="cs-CZ" dirty="0" smtClean="0"/>
              <a:t>d</a:t>
            </a:r>
            <a:r>
              <a:rPr lang="cs-CZ" dirty="0"/>
              <a:t>) kultura a zachování kulturního dědictví, </a:t>
            </a:r>
            <a:endParaRPr lang="cs-CZ" dirty="0" smtClean="0"/>
          </a:p>
          <a:p>
            <a:r>
              <a:rPr lang="cs-CZ" dirty="0" smtClean="0"/>
              <a:t>e</a:t>
            </a:r>
            <a:r>
              <a:rPr lang="cs-CZ" dirty="0"/>
              <a:t>) lesnictví, </a:t>
            </a:r>
            <a:endParaRPr lang="cs-CZ" dirty="0" smtClean="0"/>
          </a:p>
          <a:p>
            <a:r>
              <a:rPr lang="cs-CZ" dirty="0" smtClean="0"/>
              <a:t>f</a:t>
            </a:r>
            <a:r>
              <a:rPr lang="cs-CZ" dirty="0"/>
              <a:t>) propagace potravinářských výrobků neuvedených v příloze I Smlouvy, </a:t>
            </a:r>
            <a:endParaRPr lang="cs-CZ" dirty="0" smtClean="0"/>
          </a:p>
          <a:p>
            <a:r>
              <a:rPr lang="cs-CZ" dirty="0" smtClean="0"/>
              <a:t>g</a:t>
            </a:r>
            <a:r>
              <a:rPr lang="cs-CZ" dirty="0"/>
              <a:t>) sport může být také žadatelem/příjemcem dotace obec, svazek obcí či jejich příspěvkové organizace; </a:t>
            </a:r>
          </a:p>
          <a:p>
            <a:r>
              <a:rPr lang="cs-CZ" dirty="0" smtClean="0"/>
              <a:t>Podpora </a:t>
            </a:r>
            <a:r>
              <a:rPr lang="cs-CZ" dirty="0"/>
              <a:t>podle čl. 61 ABER nesmí přesáhnout výši 200 000 EUR na projekt. </a:t>
            </a:r>
            <a:endParaRPr lang="cs-CZ" dirty="0" smtClean="0"/>
          </a:p>
          <a:p>
            <a:r>
              <a:rPr lang="cs-CZ" dirty="0" smtClean="0"/>
              <a:t>Podpora </a:t>
            </a:r>
            <a:r>
              <a:rPr lang="cs-CZ" dirty="0"/>
              <a:t>podle čl. 60 ABER nesmí celkově pro jeden podnik překročit 2 miliony EUR</a:t>
            </a:r>
            <a:r>
              <a:rPr lang="cs-CZ" dirty="0" smtClean="0"/>
              <a:t>;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50</a:t>
            </a:fld>
            <a:endParaRPr lang="en-US" dirty="0"/>
          </a:p>
        </p:txBody>
      </p:sp>
      <p:grpSp>
        <p:nvGrpSpPr>
          <p:cNvPr id="5" name="Skupina 4"/>
          <p:cNvGrpSpPr/>
          <p:nvPr/>
        </p:nvGrpSpPr>
        <p:grpSpPr>
          <a:xfrm>
            <a:off x="677334" y="6041362"/>
            <a:ext cx="8031921" cy="599798"/>
            <a:chOff x="779427" y="5889116"/>
            <a:chExt cx="8031921" cy="599798"/>
          </a:xfrm>
        </p:grpSpPr>
        <p:pic>
          <p:nvPicPr>
            <p:cNvPr id="6" name="Obrázek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9427" y="5889116"/>
              <a:ext cx="2816627" cy="5908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Obrázek 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0258" y="5926178"/>
              <a:ext cx="890820" cy="5537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Obrázek 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38759" y="5917193"/>
              <a:ext cx="2772589" cy="5717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800290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altLang="cs-CZ" dirty="0">
                <a:solidFill>
                  <a:schemeClr val="accent2"/>
                </a:solidFill>
              </a:rPr>
              <a:t>Děkujeme za pozornost</a:t>
            </a:r>
            <a:endParaRPr lang="cs-CZ" dirty="0">
              <a:solidFill>
                <a:schemeClr val="accent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cs-CZ" altLang="cs-CZ" dirty="0" smtClean="0">
              <a:solidFill>
                <a:srgbClr val="000000"/>
              </a:solidFill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cs-CZ" altLang="cs-CZ" dirty="0">
              <a:solidFill>
                <a:srgbClr val="000000"/>
              </a:solidFill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cs-CZ" altLang="cs-CZ" dirty="0" smtClean="0">
              <a:solidFill>
                <a:srgbClr val="000000"/>
              </a:solidFill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cs-CZ" altLang="cs-CZ" dirty="0">
              <a:solidFill>
                <a:srgbClr val="000000"/>
              </a:solidFill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cs-CZ" altLang="cs-CZ" dirty="0" smtClean="0">
              <a:solidFill>
                <a:srgbClr val="000000"/>
              </a:solidFill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cs-CZ" altLang="cs-CZ" dirty="0">
              <a:solidFill>
                <a:srgbClr val="000000"/>
              </a:solidFill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cs-CZ" altLang="cs-CZ" dirty="0" smtClean="0">
              <a:solidFill>
                <a:srgbClr val="000000"/>
              </a:solidFill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cs-CZ" altLang="cs-CZ" dirty="0" smtClean="0">
                <a:solidFill>
                  <a:srgbClr val="000000"/>
                </a:solidFill>
                <a:ea typeface="Arial" panose="020B0604020202020204" pitchFamily="34" charset="0"/>
                <a:cs typeface="Times New Roman" panose="02020603050405020304" pitchFamily="18" charset="0"/>
              </a:rPr>
              <a:t>Za </a:t>
            </a:r>
            <a:r>
              <a:rPr lang="cs-CZ" altLang="cs-CZ" dirty="0">
                <a:solidFill>
                  <a:srgbClr val="000000"/>
                </a:solidFill>
                <a:ea typeface="Arial" panose="020B0604020202020204" pitchFamily="34" charset="0"/>
                <a:cs typeface="Times New Roman" panose="02020603050405020304" pitchFamily="18" charset="0"/>
              </a:rPr>
              <a:t>NAD ORLICÍ, o.p.s.</a:t>
            </a:r>
          </a:p>
          <a:p>
            <a:pPr marL="0" inden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cs-CZ" altLang="cs-CZ" dirty="0">
              <a:solidFill>
                <a:schemeClr val="tx1"/>
              </a:solidFill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cs-CZ" altLang="cs-CZ" dirty="0">
                <a:solidFill>
                  <a:srgbClr val="000000"/>
                </a:solidFill>
                <a:ea typeface="Arial" panose="020B0604020202020204" pitchFamily="34" charset="0"/>
                <a:cs typeface="Times New Roman" panose="02020603050405020304" pitchFamily="18" charset="0"/>
              </a:rPr>
              <a:t>Bc. Martina Lorencová, tel: 733 351 657,  </a:t>
            </a:r>
            <a:r>
              <a:rPr lang="cs-CZ" altLang="cs-CZ" b="1" dirty="0">
                <a:solidFill>
                  <a:srgbClr val="000000"/>
                </a:solidFill>
                <a:ea typeface="Arial" panose="020B0604020202020204" pitchFamily="34" charset="0"/>
                <a:cs typeface="Times New Roman" panose="02020603050405020304" pitchFamily="18" charset="0"/>
                <a:hlinkClick r:id="rId2"/>
              </a:rPr>
              <a:t>martina.lorencova@nadorlici.cz</a:t>
            </a:r>
            <a:endParaRPr lang="cs-CZ" altLang="cs-CZ" b="1" dirty="0">
              <a:solidFill>
                <a:srgbClr val="000000"/>
              </a:solidFill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cs-CZ" altLang="cs-CZ" dirty="0">
              <a:solidFill>
                <a:srgbClr val="000000"/>
              </a:solidFill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cs-CZ" altLang="cs-CZ" dirty="0">
                <a:solidFill>
                  <a:srgbClr val="000000"/>
                </a:solidFill>
                <a:ea typeface="Arial" panose="020B0604020202020204" pitchFamily="34" charset="0"/>
                <a:cs typeface="Times New Roman" panose="02020603050405020304" pitchFamily="18" charset="0"/>
              </a:rPr>
              <a:t>Ing. Iveta Punová, tel: </a:t>
            </a:r>
            <a:r>
              <a:rPr lang="cs-CZ" altLang="cs-CZ" dirty="0">
                <a:ea typeface="Arial" panose="020B0604020202020204" pitchFamily="34" charset="0"/>
                <a:cs typeface="Times New Roman" panose="02020603050405020304" pitchFamily="18" charset="0"/>
              </a:rPr>
              <a:t>737 839 798, </a:t>
            </a:r>
            <a:r>
              <a:rPr lang="cs-CZ" altLang="cs-CZ" b="1" dirty="0">
                <a:solidFill>
                  <a:srgbClr val="000000"/>
                </a:solidFill>
                <a:ea typeface="Arial" panose="020B0604020202020204" pitchFamily="34" charset="0"/>
                <a:cs typeface="Times New Roman" panose="02020603050405020304" pitchFamily="18" charset="0"/>
                <a:hlinkClick r:id="rId3"/>
              </a:rPr>
              <a:t>iveta.punova@nadorlici.cz</a:t>
            </a:r>
            <a:endParaRPr lang="cs-CZ" altLang="cs-CZ" b="1" dirty="0">
              <a:solidFill>
                <a:srgbClr val="000000"/>
              </a:solidFill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51</a:t>
            </a:fld>
            <a:endParaRPr lang="en-US" dirty="0"/>
          </a:p>
        </p:txBody>
      </p:sp>
      <p:pic>
        <p:nvPicPr>
          <p:cNvPr id="9" name="Obrázek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0116" y="1137960"/>
            <a:ext cx="4431104" cy="2750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3437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b="1" dirty="0">
                <a:solidFill>
                  <a:schemeClr val="accent2"/>
                </a:solidFill>
              </a:rPr>
              <a:t>Společné</a:t>
            </a:r>
            <a:r>
              <a:rPr lang="cs-CZ" dirty="0"/>
              <a:t> </a:t>
            </a:r>
            <a:r>
              <a:rPr lang="cs-CZ" b="1" dirty="0">
                <a:solidFill>
                  <a:schemeClr val="accent2"/>
                </a:solidFill>
              </a:rPr>
              <a:t>podmínky pro všechny </a:t>
            </a:r>
            <a:r>
              <a:rPr lang="cs-CZ" b="1" dirty="0" err="1">
                <a:solidFill>
                  <a:schemeClr val="accent2"/>
                </a:solidFill>
              </a:rPr>
              <a:t>Fiche</a:t>
            </a:r>
            <a:r>
              <a:rPr lang="cs-CZ" b="1" dirty="0">
                <a:solidFill>
                  <a:schemeClr val="accent2"/>
                </a:solidFill>
              </a:rPr>
              <a:t> </a:t>
            </a:r>
          </a:p>
        </p:txBody>
      </p:sp>
      <p:graphicFrame>
        <p:nvGraphicFramePr>
          <p:cNvPr id="21" name="Zástupný symbol pro obsah 2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4992235"/>
              </p:ext>
            </p:extLst>
          </p:nvPr>
        </p:nvGraphicFramePr>
        <p:xfrm>
          <a:off x="268365" y="1705710"/>
          <a:ext cx="8745690" cy="251003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53986">
                  <a:extLst>
                    <a:ext uri="{9D8B030D-6E8A-4147-A177-3AD203B41FA5}">
                      <a16:colId xmlns:a16="http://schemas.microsoft.com/office/drawing/2014/main" val="3924653604"/>
                    </a:ext>
                  </a:extLst>
                </a:gridCol>
                <a:gridCol w="2621397">
                  <a:extLst>
                    <a:ext uri="{9D8B030D-6E8A-4147-A177-3AD203B41FA5}">
                      <a16:colId xmlns:a16="http://schemas.microsoft.com/office/drawing/2014/main" val="3009986241"/>
                    </a:ext>
                  </a:extLst>
                </a:gridCol>
                <a:gridCol w="3666445">
                  <a:extLst>
                    <a:ext uri="{9D8B030D-6E8A-4147-A177-3AD203B41FA5}">
                      <a16:colId xmlns:a16="http://schemas.microsoft.com/office/drawing/2014/main" val="3023045867"/>
                    </a:ext>
                  </a:extLst>
                </a:gridCol>
                <a:gridCol w="1703862">
                  <a:extLst>
                    <a:ext uri="{9D8B030D-6E8A-4147-A177-3AD203B41FA5}">
                      <a16:colId xmlns:a16="http://schemas.microsoft.com/office/drawing/2014/main" val="4085683863"/>
                    </a:ext>
                  </a:extLst>
                </a:gridCol>
              </a:tblGrid>
              <a:tr h="489764">
                <a:tc>
                  <a:txBody>
                    <a:bodyPr/>
                    <a:lstStyle/>
                    <a:p>
                      <a:pPr marL="6350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Číslo Fiche </a:t>
                      </a:r>
                      <a:endParaRPr lang="cs-CZ" sz="10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28575" marT="30480" marB="0"/>
                </a:tc>
                <a:tc>
                  <a:txBody>
                    <a:bodyPr/>
                    <a:lstStyle/>
                    <a:p>
                      <a:pPr marL="6350" marR="41910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Název Fiche </a:t>
                      </a:r>
                      <a:endParaRPr lang="cs-CZ" sz="10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28575" marT="30480" marB="0"/>
                </a:tc>
                <a:tc>
                  <a:txBody>
                    <a:bodyPr/>
                    <a:lstStyle/>
                    <a:p>
                      <a:pPr marL="6350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Vazba na vzorovou Fichi SP SZP</a:t>
                      </a:r>
                      <a:endParaRPr lang="cs-CZ" sz="10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28575" marT="30480" marB="0"/>
                </a:tc>
                <a:tc>
                  <a:txBody>
                    <a:bodyPr/>
                    <a:lstStyle/>
                    <a:p>
                      <a:pPr marL="79375" marR="114300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</a:rPr>
                        <a:t>Alokace pro </a:t>
                      </a:r>
                      <a:endParaRPr lang="cs-CZ" sz="1000" dirty="0">
                        <a:effectLst/>
                      </a:endParaRPr>
                    </a:p>
                    <a:p>
                      <a:pPr marL="79375" marR="114300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</a:rPr>
                        <a:t>2</a:t>
                      </a:r>
                      <a:r>
                        <a:rPr lang="cs-CZ" sz="1100" dirty="0" smtClean="0">
                          <a:effectLst/>
                        </a:rPr>
                        <a:t>. </a:t>
                      </a:r>
                      <a:r>
                        <a:rPr lang="cs-CZ" sz="1100" dirty="0">
                          <a:effectLst/>
                        </a:rPr>
                        <a:t>výzvu </a:t>
                      </a:r>
                      <a:endParaRPr lang="cs-CZ" sz="10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28575" marT="30480" marB="0"/>
                </a:tc>
                <a:extLst>
                  <a:ext uri="{0D108BD9-81ED-4DB2-BD59-A6C34878D82A}">
                    <a16:rowId xmlns:a16="http://schemas.microsoft.com/office/drawing/2014/main" val="2625676935"/>
                  </a:ext>
                </a:extLst>
              </a:tr>
              <a:tr h="673425">
                <a:tc>
                  <a:txBody>
                    <a:bodyPr/>
                    <a:lstStyle/>
                    <a:p>
                      <a:pPr marL="6350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F4</a:t>
                      </a:r>
                      <a:endParaRPr lang="cs-CZ" sz="10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28575" marT="30480" marB="0"/>
                </a:tc>
                <a:tc>
                  <a:txBody>
                    <a:bodyPr/>
                    <a:lstStyle/>
                    <a:p>
                      <a:pPr marL="1270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Podpora malých podnikatelů</a:t>
                      </a:r>
                      <a:endParaRPr lang="cs-CZ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28575" marT="30480" marB="0"/>
                </a:tc>
                <a:tc>
                  <a:txBody>
                    <a:bodyPr/>
                    <a:lstStyle/>
                    <a:p>
                      <a:pPr marL="6350" marR="38735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err="1" smtClean="0">
                          <a:effectLst/>
                        </a:rPr>
                        <a:t>Fiche</a:t>
                      </a:r>
                      <a:r>
                        <a:rPr lang="cs-CZ" sz="1200" dirty="0" smtClean="0">
                          <a:effectLst/>
                        </a:rPr>
                        <a:t> 4 - Podnikání malých a středních podniků</a:t>
                      </a:r>
                      <a:endParaRPr lang="cs-CZ" sz="10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28575" marT="30480" marB="0"/>
                </a:tc>
                <a:tc>
                  <a:txBody>
                    <a:bodyPr/>
                    <a:lstStyle/>
                    <a:p>
                      <a:pPr marL="6350" indent="-6350" algn="r">
                        <a:lnSpc>
                          <a:spcPct val="104000"/>
                        </a:lnSpc>
                        <a:spcAft>
                          <a:spcPts val="2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4</a:t>
                      </a:r>
                      <a:r>
                        <a:rPr lang="cs-CZ" sz="1200" dirty="0">
                          <a:effectLst/>
                        </a:rPr>
                        <a:t> 500 000,- Kč</a:t>
                      </a:r>
                      <a:endParaRPr lang="cs-CZ" sz="10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28575" marT="30480" marB="0"/>
                </a:tc>
                <a:extLst>
                  <a:ext uri="{0D108BD9-81ED-4DB2-BD59-A6C34878D82A}">
                    <a16:rowId xmlns:a16="http://schemas.microsoft.com/office/drawing/2014/main" val="3130149722"/>
                  </a:ext>
                </a:extLst>
              </a:tr>
              <a:tr h="673425">
                <a:tc>
                  <a:txBody>
                    <a:bodyPr/>
                    <a:lstStyle/>
                    <a:p>
                      <a:pPr marL="6350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F5</a:t>
                      </a:r>
                      <a:endParaRPr lang="cs-CZ" sz="10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28575" marT="30480" marB="0"/>
                </a:tc>
                <a:tc>
                  <a:txBody>
                    <a:bodyPr/>
                    <a:lstStyle/>
                    <a:p>
                      <a:pPr marL="1270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Živo na venkově</a:t>
                      </a:r>
                      <a:endParaRPr lang="cs-CZ" sz="10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28575" marT="30480" marB="0"/>
                </a:tc>
                <a:tc>
                  <a:txBody>
                    <a:bodyPr/>
                    <a:lstStyle/>
                    <a:p>
                      <a:pPr marL="6350" marR="38735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err="1">
                          <a:effectLst/>
                        </a:rPr>
                        <a:t>Fiche</a:t>
                      </a:r>
                      <a:r>
                        <a:rPr lang="cs-CZ" sz="1200" dirty="0">
                          <a:effectLst/>
                        </a:rPr>
                        <a:t> 5 – Základní služby a obnova obcí</a:t>
                      </a:r>
                      <a:endParaRPr lang="cs-CZ" sz="10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28575" marT="30480" marB="0"/>
                </a:tc>
                <a:tc>
                  <a:txBody>
                    <a:bodyPr/>
                    <a:lstStyle/>
                    <a:p>
                      <a:pPr marL="6350" indent="-6350" algn="r">
                        <a:lnSpc>
                          <a:spcPct val="104000"/>
                        </a:lnSpc>
                        <a:spcAft>
                          <a:spcPts val="2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4</a:t>
                      </a:r>
                      <a:r>
                        <a:rPr lang="cs-CZ" sz="1200" dirty="0">
                          <a:effectLst/>
                        </a:rPr>
                        <a:t> </a:t>
                      </a:r>
                      <a:r>
                        <a:rPr lang="cs-CZ" sz="1200" dirty="0" smtClean="0">
                          <a:effectLst/>
                        </a:rPr>
                        <a:t>500 </a:t>
                      </a:r>
                      <a:r>
                        <a:rPr lang="cs-CZ" sz="1200" dirty="0">
                          <a:effectLst/>
                        </a:rPr>
                        <a:t>000,- Kč</a:t>
                      </a:r>
                      <a:endParaRPr lang="cs-CZ" sz="10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28575" marT="30480" marB="0"/>
                </a:tc>
                <a:extLst>
                  <a:ext uri="{0D108BD9-81ED-4DB2-BD59-A6C34878D82A}">
                    <a16:rowId xmlns:a16="http://schemas.microsoft.com/office/drawing/2014/main" val="239904578"/>
                  </a:ext>
                </a:extLst>
              </a:tr>
              <a:tr h="673425">
                <a:tc>
                  <a:txBody>
                    <a:bodyPr/>
                    <a:lstStyle/>
                    <a:p>
                      <a:pPr marL="6350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F6</a:t>
                      </a:r>
                      <a:endParaRPr lang="cs-CZ" sz="10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28575" marT="30480" marB="0"/>
                </a:tc>
                <a:tc>
                  <a:txBody>
                    <a:bodyPr/>
                    <a:lstStyle/>
                    <a:p>
                      <a:pPr marL="1270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Krajinou venkova</a:t>
                      </a:r>
                      <a:endParaRPr lang="cs-CZ" sz="10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28575" marT="30480" marB="0"/>
                </a:tc>
                <a:tc>
                  <a:txBody>
                    <a:bodyPr/>
                    <a:lstStyle/>
                    <a:p>
                      <a:pPr marL="6350" marR="38735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err="1">
                          <a:effectLst/>
                        </a:rPr>
                        <a:t>Fiche</a:t>
                      </a:r>
                      <a:r>
                        <a:rPr lang="cs-CZ" sz="1200" dirty="0">
                          <a:effectLst/>
                        </a:rPr>
                        <a:t> 6 – Neproduktivní infrastruktura v krajině</a:t>
                      </a:r>
                      <a:endParaRPr lang="cs-CZ" sz="10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28575" marT="30480" marB="0"/>
                </a:tc>
                <a:tc>
                  <a:txBody>
                    <a:bodyPr/>
                    <a:lstStyle/>
                    <a:p>
                      <a:pPr marL="6350" indent="-6350" algn="r">
                        <a:lnSpc>
                          <a:spcPct val="104000"/>
                        </a:lnSpc>
                        <a:spcAft>
                          <a:spcPts val="2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1</a:t>
                      </a:r>
                      <a:r>
                        <a:rPr lang="cs-CZ" sz="1200" dirty="0">
                          <a:effectLst/>
                        </a:rPr>
                        <a:t> </a:t>
                      </a:r>
                      <a:r>
                        <a:rPr lang="cs-CZ" sz="1200" dirty="0" smtClean="0">
                          <a:effectLst/>
                        </a:rPr>
                        <a:t>000</a:t>
                      </a:r>
                      <a:r>
                        <a:rPr lang="cs-CZ" sz="1200" dirty="0">
                          <a:effectLst/>
                        </a:rPr>
                        <a:t> 000,- Kč</a:t>
                      </a:r>
                      <a:endParaRPr lang="cs-CZ" sz="10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28575" marT="30480" marB="0"/>
                </a:tc>
                <a:extLst>
                  <a:ext uri="{0D108BD9-81ED-4DB2-BD59-A6C34878D82A}">
                    <a16:rowId xmlns:a16="http://schemas.microsoft.com/office/drawing/2014/main" val="1165539073"/>
                  </a:ext>
                </a:extLst>
              </a:tr>
            </a:tbl>
          </a:graphicData>
        </a:graphic>
      </p:graphicFrame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  <p:grpSp>
        <p:nvGrpSpPr>
          <p:cNvPr id="5" name="Skupina 4"/>
          <p:cNvGrpSpPr/>
          <p:nvPr/>
        </p:nvGrpSpPr>
        <p:grpSpPr>
          <a:xfrm>
            <a:off x="677334" y="6041362"/>
            <a:ext cx="8031921" cy="599798"/>
            <a:chOff x="779427" y="5889116"/>
            <a:chExt cx="8031921" cy="599798"/>
          </a:xfrm>
        </p:grpSpPr>
        <p:pic>
          <p:nvPicPr>
            <p:cNvPr id="6" name="Obrázek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9427" y="5889116"/>
              <a:ext cx="2816627" cy="5908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Obrázek 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0258" y="5926178"/>
              <a:ext cx="890820" cy="5537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Obrázek 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38759" y="5917193"/>
              <a:ext cx="2772589" cy="5717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619580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>
                <a:solidFill>
                  <a:schemeClr val="accent2"/>
                </a:solidFill>
              </a:rPr>
              <a:t>Společné podmínky pro všechny </a:t>
            </a:r>
            <a:r>
              <a:rPr lang="cs-CZ" b="1" dirty="0" err="1">
                <a:solidFill>
                  <a:schemeClr val="accent2"/>
                </a:solidFill>
              </a:rPr>
              <a:t>Fiche</a:t>
            </a:r>
            <a:r>
              <a:rPr lang="cs-CZ" b="1" dirty="0">
                <a:solidFill>
                  <a:schemeClr val="accent2"/>
                </a:solidFill>
              </a:rPr>
              <a:t>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644162"/>
            <a:ext cx="8596668" cy="4397199"/>
          </a:xfrm>
        </p:spPr>
        <p:txBody>
          <a:bodyPr>
            <a:normAutofit fontScale="55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altLang="cs-CZ" sz="4900" dirty="0"/>
              <a:t>Žadatel je povinen řídit se </a:t>
            </a:r>
            <a:r>
              <a:rPr lang="cs-CZ" altLang="cs-CZ" sz="4900" b="1" dirty="0"/>
              <a:t>aktuálními Pravidly </a:t>
            </a:r>
            <a:r>
              <a:rPr lang="cs-CZ" altLang="cs-CZ" sz="4900" dirty="0"/>
              <a:t>platnými pro rok </a:t>
            </a:r>
            <a:r>
              <a:rPr lang="cs-CZ" altLang="cs-CZ" sz="4900" dirty="0" smtClean="0"/>
              <a:t>2024, </a:t>
            </a:r>
            <a:r>
              <a:rPr lang="cs-CZ" altLang="cs-CZ" sz="4900" dirty="0"/>
              <a:t>účinné jsou od </a:t>
            </a:r>
            <a:r>
              <a:rPr lang="cs-CZ" altLang="cs-CZ" sz="4900" dirty="0" smtClean="0"/>
              <a:t>11.3.2024 </a:t>
            </a:r>
            <a:endParaRPr lang="cs-CZ" altLang="cs-CZ" sz="4900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sz="4900" dirty="0"/>
              <a:t>Projekt lze realizovat </a:t>
            </a:r>
            <a:r>
              <a:rPr lang="cs-CZ" altLang="cs-CZ" sz="4900" b="1" dirty="0"/>
              <a:t>na území příslušné MAS </a:t>
            </a:r>
            <a:r>
              <a:rPr lang="cs-CZ" altLang="cs-CZ" sz="4900" dirty="0"/>
              <a:t>(místo realizace projektu)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sz="4900" dirty="0" smtClean="0"/>
              <a:t>Výzva </a:t>
            </a:r>
            <a:r>
              <a:rPr lang="cs-CZ" altLang="cs-CZ" sz="4900" dirty="0"/>
              <a:t>je v souladu s SCLLD – dokument Strategie MAS NAD ORLICÍ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sz="4900" dirty="0" smtClean="0"/>
              <a:t>Realizací </a:t>
            </a:r>
            <a:r>
              <a:rPr lang="cs-CZ" altLang="cs-CZ" sz="4900" dirty="0"/>
              <a:t>projektu vznikne </a:t>
            </a:r>
            <a:r>
              <a:rPr lang="cs-CZ" altLang="cs-CZ" sz="4900" b="1" dirty="0"/>
              <a:t>samostatný funkční celek</a:t>
            </a:r>
            <a:r>
              <a:rPr lang="cs-CZ" altLang="cs-CZ" sz="4900" dirty="0"/>
              <a:t>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sz="4900" dirty="0" smtClean="0"/>
              <a:t>Žadatel/příjemce </a:t>
            </a:r>
            <a:r>
              <a:rPr lang="cs-CZ" altLang="cs-CZ" sz="4900" dirty="0"/>
              <a:t>dotace </a:t>
            </a:r>
            <a:r>
              <a:rPr lang="cs-CZ" altLang="cs-CZ" sz="4900" b="1" dirty="0"/>
              <a:t>zabezpečuje financování </a:t>
            </a:r>
            <a:r>
              <a:rPr lang="cs-CZ" altLang="cs-CZ" sz="4900" dirty="0"/>
              <a:t>realizace projektu </a:t>
            </a:r>
            <a:r>
              <a:rPr lang="cs-CZ" altLang="cs-CZ" sz="4900" b="1" dirty="0"/>
              <a:t>nejprve z vlastních zdrojů</a:t>
            </a:r>
            <a:r>
              <a:rPr lang="cs-CZ" altLang="cs-CZ" sz="4900" dirty="0"/>
              <a:t>. </a:t>
            </a:r>
            <a:endParaRPr lang="cs-CZ" altLang="cs-CZ" sz="4900" dirty="0" smtClean="0"/>
          </a:p>
          <a:p>
            <a:pPr>
              <a:defRPr/>
            </a:pPr>
            <a:endParaRPr lang="cs-CZ" sz="4900" dirty="0"/>
          </a:p>
          <a:p>
            <a:pPr>
              <a:buFont typeface="Arial" panose="020B0604020202020204" pitchFamily="34" charset="0"/>
              <a:buChar char="•"/>
            </a:pPr>
            <a:endParaRPr lang="cs-CZ" altLang="cs-CZ" sz="3600" dirty="0"/>
          </a:p>
          <a:p>
            <a:endParaRPr lang="cs-CZ" sz="3600" b="1" dirty="0">
              <a:solidFill>
                <a:schemeClr val="accent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  <p:grpSp>
        <p:nvGrpSpPr>
          <p:cNvPr id="5" name="Skupina 4"/>
          <p:cNvGrpSpPr/>
          <p:nvPr/>
        </p:nvGrpSpPr>
        <p:grpSpPr>
          <a:xfrm>
            <a:off x="677334" y="6041362"/>
            <a:ext cx="8031921" cy="599798"/>
            <a:chOff x="779427" y="5889116"/>
            <a:chExt cx="8031921" cy="599798"/>
          </a:xfrm>
        </p:grpSpPr>
        <p:pic>
          <p:nvPicPr>
            <p:cNvPr id="6" name="Obrázek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9427" y="5889116"/>
              <a:ext cx="2816627" cy="5908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Obrázek 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0258" y="5926178"/>
              <a:ext cx="890820" cy="5537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Obrázek 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38759" y="5917193"/>
              <a:ext cx="2772589" cy="5717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801986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chemeClr val="accent2"/>
                </a:solidFill>
              </a:rPr>
              <a:t>Společné podmínky pro všechny </a:t>
            </a:r>
            <a:r>
              <a:rPr lang="cs-CZ" b="1" dirty="0" err="1">
                <a:solidFill>
                  <a:schemeClr val="accent2"/>
                </a:solidFill>
              </a:rPr>
              <a:t>Fiche</a:t>
            </a:r>
            <a:r>
              <a:rPr lang="cs-CZ" b="1" dirty="0">
                <a:solidFill>
                  <a:schemeClr val="accent2"/>
                </a:solidFill>
              </a:rPr>
              <a:t>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2700" dirty="0"/>
              <a:t>Za danou </a:t>
            </a:r>
            <a:r>
              <a:rPr lang="cs-CZ" sz="2700" dirty="0" err="1"/>
              <a:t>Fichi</a:t>
            </a:r>
            <a:r>
              <a:rPr lang="cs-CZ" sz="2700" dirty="0"/>
              <a:t> v dané výzvě MAS je možné odeslat pouze jednu Žádost o dotaci konkrétního žadatele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sz="2700" dirty="0"/>
              <a:t>Za plnění podmínek stanovených Pravidly zodpovídá výhradně </a:t>
            </a:r>
            <a:r>
              <a:rPr lang="cs-CZ" altLang="cs-CZ" sz="2700" dirty="0" smtClean="0"/>
              <a:t>žadatel</a:t>
            </a:r>
            <a:r>
              <a:rPr lang="cs-CZ" altLang="cs-CZ" sz="2700" dirty="0"/>
              <a:t>/ příjemce dotace. </a:t>
            </a:r>
            <a:endParaRPr lang="cs-CZ" altLang="cs-CZ" sz="2700" dirty="0" smtClean="0"/>
          </a:p>
          <a:p>
            <a:pPr marL="0" indent="0">
              <a:buNone/>
            </a:pPr>
            <a:endParaRPr lang="cs-CZ" altLang="cs-CZ" sz="27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  <p:grpSp>
        <p:nvGrpSpPr>
          <p:cNvPr id="5" name="Skupina 4"/>
          <p:cNvGrpSpPr/>
          <p:nvPr/>
        </p:nvGrpSpPr>
        <p:grpSpPr>
          <a:xfrm>
            <a:off x="677334" y="6041362"/>
            <a:ext cx="8031921" cy="599798"/>
            <a:chOff x="779427" y="5889116"/>
            <a:chExt cx="8031921" cy="599798"/>
          </a:xfrm>
        </p:grpSpPr>
        <p:pic>
          <p:nvPicPr>
            <p:cNvPr id="6" name="Obrázek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9427" y="5889116"/>
              <a:ext cx="2816627" cy="5908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Obrázek 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0258" y="5926178"/>
              <a:ext cx="890820" cy="5537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Obrázek 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38759" y="5917193"/>
              <a:ext cx="2772589" cy="5717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" name="Obdélník 8"/>
          <p:cNvSpPr/>
          <p:nvPr/>
        </p:nvSpPr>
        <p:spPr>
          <a:xfrm>
            <a:off x="3048000" y="2967335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endParaRPr lang="cs-CZ" dirty="0" smtClean="0"/>
          </a:p>
          <a:p>
            <a:pPr>
              <a:defRPr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76917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solidFill>
                  <a:schemeClr val="accent2"/>
                </a:solidFill>
              </a:rPr>
              <a:t>Lhůta vázanosti projektu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386348"/>
            <a:ext cx="8596668" cy="5132439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altLang="cs-CZ" dirty="0"/>
              <a:t>Lhůta vázanosti projektu na účel trvá </a:t>
            </a:r>
            <a:r>
              <a:rPr lang="cs-CZ" altLang="cs-CZ" b="1" dirty="0"/>
              <a:t>5 let od data převedení dotace na účet příjemce dotace 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dirty="0"/>
              <a:t>Předmět dotace musí být ve vlastnictví žadatele/příjemce dotace od okamžiku pořízení až do termínu skončení lhůty vázanosti projektu na účel 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dirty="0"/>
              <a:t>Žadatel/příjemce dotace musí mít uspořádány právní vztahy k nemovitostem, na kterých jsou realizovány stavební výdaje, nebo do kterých budou umístěny podpořené stroje, technologie nebo vybavení od data podání Žádosti o platbu na MAS do konce lhůty vázanosti projektu </a:t>
            </a:r>
          </a:p>
          <a:p>
            <a:pPr marL="0" indent="0" algn="ctr">
              <a:buNone/>
            </a:pPr>
            <a:r>
              <a:rPr lang="cs-CZ" dirty="0" smtClean="0"/>
              <a:t>Nelze </a:t>
            </a:r>
            <a:r>
              <a:rPr lang="cs-CZ" dirty="0"/>
              <a:t>akceptovat smlouvu na dobu neurčitou !</a:t>
            </a:r>
          </a:p>
          <a:p>
            <a:pPr marL="0" indent="0">
              <a:buNone/>
            </a:pPr>
            <a:r>
              <a:rPr lang="cs-CZ" dirty="0"/>
              <a:t>									 x </a:t>
            </a:r>
          </a:p>
          <a:p>
            <a:pPr marL="0" indent="0" algn="ctr">
              <a:buNone/>
            </a:pPr>
            <a:r>
              <a:rPr lang="cs-CZ" dirty="0"/>
              <a:t>doporučujeme uzavřít smlouvu na dobu určitou ….minimálně 5 let od proplacení projektu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  <p:grpSp>
        <p:nvGrpSpPr>
          <p:cNvPr id="5" name="Skupina 4"/>
          <p:cNvGrpSpPr/>
          <p:nvPr/>
        </p:nvGrpSpPr>
        <p:grpSpPr>
          <a:xfrm>
            <a:off x="677334" y="6041362"/>
            <a:ext cx="8031921" cy="599798"/>
            <a:chOff x="779427" y="5889116"/>
            <a:chExt cx="8031921" cy="599798"/>
          </a:xfrm>
        </p:grpSpPr>
        <p:pic>
          <p:nvPicPr>
            <p:cNvPr id="6" name="Obrázek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9427" y="5889116"/>
              <a:ext cx="2816627" cy="5908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Obrázek 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0258" y="5926178"/>
              <a:ext cx="890820" cy="5537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Obrázek 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38759" y="5917193"/>
              <a:ext cx="2772589" cy="5717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005838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z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Facet">
    <a:dk1>
      <a:sysClr val="windowText" lastClr="000000"/>
    </a:dk1>
    <a:lt1>
      <a:sysClr val="window" lastClr="FFFFFF"/>
    </a:lt1>
    <a:dk2>
      <a:srgbClr val="2C3C43"/>
    </a:dk2>
    <a:lt2>
      <a:srgbClr val="EBEBEB"/>
    </a:lt2>
    <a:accent1>
      <a:srgbClr val="90C226"/>
    </a:accent1>
    <a:accent2>
      <a:srgbClr val="54A021"/>
    </a:accent2>
    <a:accent3>
      <a:srgbClr val="E6B91E"/>
    </a:accent3>
    <a:accent4>
      <a:srgbClr val="E76618"/>
    </a:accent4>
    <a:accent5>
      <a:srgbClr val="C42F1A"/>
    </a:accent5>
    <a:accent6>
      <a:srgbClr val="918655"/>
    </a:accent6>
    <a:hlink>
      <a:srgbClr val="99CA3C"/>
    </a:hlink>
    <a:folHlink>
      <a:srgbClr val="B9D181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64780</TotalTime>
  <Words>4709</Words>
  <Application>Microsoft Office PowerPoint</Application>
  <PresentationFormat>Širokoúhlá obrazovka</PresentationFormat>
  <Paragraphs>361</Paragraphs>
  <Slides>51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8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51</vt:i4>
      </vt:variant>
    </vt:vector>
  </HeadingPairs>
  <TitlesOfParts>
    <vt:vector size="60" baseType="lpstr">
      <vt:lpstr>Arial</vt:lpstr>
      <vt:lpstr>Arial Narrow</vt:lpstr>
      <vt:lpstr>Calibri</vt:lpstr>
      <vt:lpstr>Times New Roman</vt:lpstr>
      <vt:lpstr>Trebuchet MS</vt:lpstr>
      <vt:lpstr>Verdana</vt:lpstr>
      <vt:lpstr>Wingdings</vt:lpstr>
      <vt:lpstr>Wingdings 3</vt:lpstr>
      <vt:lpstr>Fazeta</vt:lpstr>
      <vt:lpstr>Výzva č. 2 SZP  v rámci intervence 52.77 Strategického plánu SP SZP a v souladu se strategií CLLD Společně tvoříme region NAD ORLICÍ  Místní akční skupina NAD ORLICÍ, o.p.s. </vt:lpstr>
      <vt:lpstr>Program semináře</vt:lpstr>
      <vt:lpstr>Základní údaje k 2. výzvě SZP</vt:lpstr>
      <vt:lpstr>Základní pojmy a zkratky</vt:lpstr>
      <vt:lpstr>Doručování dokumentů</vt:lpstr>
      <vt:lpstr>Společné podmínky pro všechny Fiche </vt:lpstr>
      <vt:lpstr>Společné podmínky pro všechny Fiche </vt:lpstr>
      <vt:lpstr>Společné podmínky pro všechny Fiche </vt:lpstr>
      <vt:lpstr>Lhůta vázanosti projektu</vt:lpstr>
      <vt:lpstr>Způsobilé výdaje</vt:lpstr>
      <vt:lpstr>Výše způsobilých výdajů </vt:lpstr>
      <vt:lpstr>Nezpůsobilé výdaje pro všechny Fiche</vt:lpstr>
      <vt:lpstr>Nezpůsobilé výdaje pro všechny Fiche</vt:lpstr>
      <vt:lpstr>Životní cyklus žádosti (min. 10 měsíců)</vt:lpstr>
      <vt:lpstr>Podání žádosti o dotaci</vt:lpstr>
      <vt:lpstr>Podání žádosti o dotaci</vt:lpstr>
      <vt:lpstr>Přidaná hodnota</vt:lpstr>
      <vt:lpstr>Inovace</vt:lpstr>
      <vt:lpstr>Seznam předkládaných příloh (na webu)</vt:lpstr>
      <vt:lpstr>Prezentace aplikace PowerPoint</vt:lpstr>
      <vt:lpstr>Prezentace aplikace PowerPoint</vt:lpstr>
      <vt:lpstr>Administrativní kontrola a kontrola přijatelnosti Žádosti o dotaci na MAS</vt:lpstr>
      <vt:lpstr>Bodové hodnocení – preferenční kritéria</vt:lpstr>
      <vt:lpstr>Předmět veřejné zakázky</vt:lpstr>
      <vt:lpstr>Zadávání zakázek</vt:lpstr>
      <vt:lpstr>Přímý nákup</vt:lpstr>
      <vt:lpstr>Cenový marketing</vt:lpstr>
      <vt:lpstr>Zakázky s předpokládanou hodnotou vyšší než 2/6 mil. Kč bez DPH </vt:lpstr>
      <vt:lpstr>Termíny předkládání příloh k zakázkám</vt:lpstr>
      <vt:lpstr>Termíny předkládání příloh k zakázkám – přímý nákup</vt:lpstr>
      <vt:lpstr>Termíny předkládání příloh k zakázkám – cenový marketing</vt:lpstr>
      <vt:lpstr>Personální a majetková propojenost</vt:lpstr>
      <vt:lpstr>Způsob účtování příjemce dotace a způsob účtování o poskytované dotaci </vt:lpstr>
      <vt:lpstr>Podporované oblasti</vt:lpstr>
      <vt:lpstr>Fiche 4 – Podnikání malých a středních podniků</vt:lpstr>
      <vt:lpstr>Fiche 4 – Podnikání malých a středních podniků</vt:lpstr>
      <vt:lpstr>Fiche 5 – Živo na venkově</vt:lpstr>
      <vt:lpstr>Fiche 5 – Živo na venkově, aktivity:</vt:lpstr>
      <vt:lpstr>Fiche 5 – Živo na venkově, aktivity:</vt:lpstr>
      <vt:lpstr>Fiche 5 – Živo na venkově, aktivity:</vt:lpstr>
      <vt:lpstr>Fiche 5 – Živo na venkově, aktivity:</vt:lpstr>
      <vt:lpstr>Fiche 6 – Krajinou venkova</vt:lpstr>
      <vt:lpstr>Fiche 6 – Krajinou venkova, aktivity:</vt:lpstr>
      <vt:lpstr>Fiche 6 – Krajinou venkova, aktivity:</vt:lpstr>
      <vt:lpstr>Režimy podpory</vt:lpstr>
      <vt:lpstr>Režimy podpory – Nezakládající veřejnou podporu</vt:lpstr>
      <vt:lpstr>Režimy podpory –nezákládající veřejnou podporu</vt:lpstr>
      <vt:lpstr>Režimy podpory –režim de miminis</vt:lpstr>
      <vt:lpstr>Projekty podpořené na základě Zemědělského nařízení o blokových výjimkách - ABER</vt:lpstr>
      <vt:lpstr>ABER v souladu s čl.60 a 61 – Fiche 5,6, čl.61 Fiche 2</vt:lpstr>
      <vt:lpstr>Děkujeme za pozornost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Výzva č. 1 SZP  v rámci intervence 52.77 Strategického plánu SP SZP a v souladu se strategií CLLD Společně tvoříme region NAD ORLICÍ  Místní akční skupina NAD ORLICÍ, o.p.s.</dc:title>
  <dc:creator>Iveta</dc:creator>
  <cp:lastModifiedBy>Iveta</cp:lastModifiedBy>
  <cp:revision>82</cp:revision>
  <cp:lastPrinted>2025-01-16T10:37:52Z</cp:lastPrinted>
  <dcterms:created xsi:type="dcterms:W3CDTF">2024-04-06T19:38:26Z</dcterms:created>
  <dcterms:modified xsi:type="dcterms:W3CDTF">2026-03-09T13:36:58Z</dcterms:modified>
</cp:coreProperties>
</file>