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  <p:sldMasterId id="2147483720" r:id="rId2"/>
  </p:sldMasterIdLst>
  <p:notesMasterIdLst>
    <p:notesMasterId r:id="rId82"/>
  </p:notesMasterIdLst>
  <p:handoutMasterIdLst>
    <p:handoutMasterId r:id="rId83"/>
  </p:handoutMasterIdLst>
  <p:sldIdLst>
    <p:sldId id="256" r:id="rId3"/>
    <p:sldId id="464" r:id="rId4"/>
    <p:sldId id="465" r:id="rId5"/>
    <p:sldId id="466" r:id="rId6"/>
    <p:sldId id="467" r:id="rId7"/>
    <p:sldId id="468" r:id="rId8"/>
    <p:sldId id="469" r:id="rId9"/>
    <p:sldId id="470" r:id="rId10"/>
    <p:sldId id="471" r:id="rId11"/>
    <p:sldId id="472" r:id="rId12"/>
    <p:sldId id="473" r:id="rId13"/>
    <p:sldId id="474" r:id="rId14"/>
    <p:sldId id="475" r:id="rId15"/>
    <p:sldId id="476" r:id="rId16"/>
    <p:sldId id="477" r:id="rId17"/>
    <p:sldId id="478" r:id="rId18"/>
    <p:sldId id="479" r:id="rId19"/>
    <p:sldId id="480" r:id="rId20"/>
    <p:sldId id="481" r:id="rId21"/>
    <p:sldId id="482" r:id="rId22"/>
    <p:sldId id="483" r:id="rId23"/>
    <p:sldId id="484" r:id="rId24"/>
    <p:sldId id="485" r:id="rId25"/>
    <p:sldId id="486" r:id="rId26"/>
    <p:sldId id="487" r:id="rId27"/>
    <p:sldId id="488" r:id="rId28"/>
    <p:sldId id="489" r:id="rId29"/>
    <p:sldId id="490" r:id="rId30"/>
    <p:sldId id="491" r:id="rId31"/>
    <p:sldId id="492" r:id="rId32"/>
    <p:sldId id="493" r:id="rId33"/>
    <p:sldId id="494" r:id="rId34"/>
    <p:sldId id="495" r:id="rId35"/>
    <p:sldId id="496" r:id="rId36"/>
    <p:sldId id="497" r:id="rId37"/>
    <p:sldId id="498" r:id="rId38"/>
    <p:sldId id="499" r:id="rId39"/>
    <p:sldId id="500" r:id="rId40"/>
    <p:sldId id="501" r:id="rId41"/>
    <p:sldId id="538" r:id="rId42"/>
    <p:sldId id="503" r:id="rId43"/>
    <p:sldId id="504" r:id="rId44"/>
    <p:sldId id="505" r:id="rId45"/>
    <p:sldId id="506" r:id="rId46"/>
    <p:sldId id="507" r:id="rId47"/>
    <p:sldId id="508" r:id="rId48"/>
    <p:sldId id="509" r:id="rId49"/>
    <p:sldId id="539" r:id="rId50"/>
    <p:sldId id="511" r:id="rId51"/>
    <p:sldId id="512" r:id="rId52"/>
    <p:sldId id="513" r:id="rId53"/>
    <p:sldId id="462" r:id="rId54"/>
    <p:sldId id="366" r:id="rId55"/>
    <p:sldId id="367" r:id="rId56"/>
    <p:sldId id="368" r:id="rId57"/>
    <p:sldId id="369" r:id="rId58"/>
    <p:sldId id="370" r:id="rId59"/>
    <p:sldId id="371" r:id="rId60"/>
    <p:sldId id="372" r:id="rId61"/>
    <p:sldId id="373" r:id="rId62"/>
    <p:sldId id="374" r:id="rId63"/>
    <p:sldId id="375" r:id="rId64"/>
    <p:sldId id="378" r:id="rId65"/>
    <p:sldId id="379" r:id="rId66"/>
    <p:sldId id="380" r:id="rId67"/>
    <p:sldId id="381" r:id="rId68"/>
    <p:sldId id="382" r:id="rId69"/>
    <p:sldId id="524" r:id="rId70"/>
    <p:sldId id="444" r:id="rId71"/>
    <p:sldId id="445" r:id="rId72"/>
    <p:sldId id="446" r:id="rId73"/>
    <p:sldId id="448" r:id="rId74"/>
    <p:sldId id="450" r:id="rId75"/>
    <p:sldId id="451" r:id="rId76"/>
    <p:sldId id="393" r:id="rId77"/>
    <p:sldId id="452" r:id="rId78"/>
    <p:sldId id="461" r:id="rId79"/>
    <p:sldId id="456" r:id="rId80"/>
    <p:sldId id="540" r:id="rId8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3" autoAdjust="0"/>
    <p:restoredTop sz="81529" autoAdjust="0"/>
  </p:normalViewPr>
  <p:slideViewPr>
    <p:cSldViewPr showGuides="1">
      <p:cViewPr>
        <p:scale>
          <a:sx n="70" d="100"/>
          <a:sy n="70" d="100"/>
        </p:scale>
        <p:origin x="606" y="486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838C8-DDE3-416C-8D96-B17DB27981F3}" type="datetimeFigureOut">
              <a:rPr lang="cs-CZ" smtClean="0"/>
              <a:t>20.02.2018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B40A2-CA55-434D-AC0F-0AE141699B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924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0"/>
              <a:t>20.02.2018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1134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9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194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626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177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335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436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919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195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74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44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7589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46400" marR="0" lvl="3" indent="-432000" algn="l" defTabSz="914400" rtl="0" eaLnBrk="1" fontAlgn="auto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"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8238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8">
              <a:defRPr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510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8">
              <a:defRPr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510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5606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2195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572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462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5974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92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369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062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2721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7924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9326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5316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3490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6793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5093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644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54583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8630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0626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7580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53057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79443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7880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94955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4018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6757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6757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4292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429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hangingPunct="0"/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0626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4292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0187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0187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0187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01874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3617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1955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5311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7975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66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31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hangingPunct="0"/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06260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64806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746550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45583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104854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90657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944851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91501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23597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527696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6551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037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211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39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38826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487318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75959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3575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053916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635391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423347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0974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91397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280373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116672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144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6031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7670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150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04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7" Type="http://schemas.openxmlformats.org/officeDocument/2006/relationships/hyperlink" Target="https://www.esfcr.cz/2-3-opz-komunitne-vedeny-mistni-rozvoj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esfcr.cz/dokumenty-opz" TargetMode="External"/><Relationship Id="rId5" Type="http://schemas.openxmlformats.org/officeDocument/2006/relationships/hyperlink" Target="http://www.strukturalni-fondy.cz/cs/Jak-na-projekt/Elektronicka-zadost/Edukacni-videa" TargetMode="External"/><Relationship Id="rId4" Type="http://schemas.openxmlformats.org/officeDocument/2006/relationships/hyperlink" Target="mailto:iskp@mpsv.cz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iskp@mpsv.cz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formulare-pro-uzavreni-pravniho-aktu-a-vzory-pravnich-aktu-o-poskytnuti-podpory-na-projekt-opz?p_p_id=DocumentDetailStandalonePortlet_WAR_esfportalportletapplication&amp;p_p_lifecycle=2&amp;p_p_state=normal&amp;p_p_mode=view&amp;p_p_resource_id=downloadRevision&amp;p_p_cacheability=cacheLevelPage&amp;p_p_col_id=column-3&amp;p_p_col_pos=3&amp;p_p_col_count=4&amp;_DocumentDetailStandalonePortlet_WAR_esfportalportletapplication_revisionId=798825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iskp@mpsv.cz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sv.cz/ISPV.php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pravidla-pro-zadatele-a-prijemce-opz/-/dokument/797767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pravidla-pro-zadatele-a-prijemce-opz/-/dokument/797767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esfcr.cz/pravidla-pro-zadatele-a-prijemce-opz/-/dokument/797817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a.lorencova@nadorlici.cz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mailto:helena.sulkova@nadorlici.cz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63688" y="1844824"/>
            <a:ext cx="6696744" cy="1224000"/>
          </a:xfrm>
        </p:spPr>
        <p:txBody>
          <a:bodyPr>
            <a:noAutofit/>
          </a:bodyPr>
          <a:lstStyle/>
          <a:p>
            <a:r>
              <a:rPr lang="cs-CZ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Seminář</a:t>
            </a:r>
            <a:br>
              <a:rPr lang="cs-CZ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žadatele</a:t>
            </a:r>
            <a:endParaRPr lang="cs-CZ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1763688" y="4005064"/>
            <a:ext cx="7272000" cy="5400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Místní akční skupina NAD ORLICÍ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763688" y="5301208"/>
            <a:ext cx="7272000" cy="540000"/>
          </a:xfrm>
        </p:spPr>
        <p:txBody>
          <a:bodyPr>
            <a:normAutofit fontScale="25000" lnSpcReduction="20000"/>
          </a:bodyPr>
          <a:lstStyle/>
          <a:p>
            <a:r>
              <a:rPr lang="cs-CZ" sz="12800" dirty="0" smtClean="0">
                <a:solidFill>
                  <a:schemeClr val="bg1"/>
                </a:solidFill>
              </a:rPr>
              <a:t>21. 2. 2018</a:t>
            </a:r>
            <a:br>
              <a:rPr lang="cs-CZ" sz="12800" dirty="0" smtClean="0">
                <a:solidFill>
                  <a:schemeClr val="bg1"/>
                </a:solidFill>
              </a:rPr>
            </a:br>
            <a:r>
              <a:rPr lang="cs-CZ" sz="12800" dirty="0" smtClean="0">
                <a:solidFill>
                  <a:schemeClr val="bg1"/>
                </a:solidFill>
              </a:rPr>
              <a:t>Kostelecké Horky 57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Podání projektové žádosti v opz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1964" y="1916832"/>
            <a:ext cx="7897525" cy="43204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Zřízení </a:t>
            </a:r>
            <a:r>
              <a:rPr lang="cs-CZ" b="1" dirty="0"/>
              <a:t>elektronického podpisu a datové schránky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90657" y="2708920"/>
            <a:ext cx="748883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b="1" dirty="0" smtClean="0"/>
              <a:t> Registrace </a:t>
            </a:r>
            <a:r>
              <a:rPr lang="cs-CZ" sz="2400" b="1" dirty="0"/>
              <a:t>do systému IS KP14+</a:t>
            </a:r>
          </a:p>
        </p:txBody>
      </p:sp>
      <p:sp>
        <p:nvSpPr>
          <p:cNvPr id="6" name="Obdélník 5"/>
          <p:cNvSpPr/>
          <p:nvPr/>
        </p:nvSpPr>
        <p:spPr>
          <a:xfrm>
            <a:off x="1466380" y="3573016"/>
            <a:ext cx="691276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b="1" dirty="0"/>
              <a:t>Vyplnění žádosti o podporu</a:t>
            </a:r>
          </a:p>
        </p:txBody>
      </p:sp>
      <p:sp>
        <p:nvSpPr>
          <p:cNvPr id="7" name="Obdélník 6"/>
          <p:cNvSpPr/>
          <p:nvPr/>
        </p:nvSpPr>
        <p:spPr>
          <a:xfrm>
            <a:off x="1898428" y="4432837"/>
            <a:ext cx="648072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b="1" dirty="0" smtClean="0"/>
              <a:t>Finalizace žádosti o podporu</a:t>
            </a:r>
            <a:endParaRPr lang="cs-CZ" sz="2400" b="1" dirty="0"/>
          </a:p>
        </p:txBody>
      </p:sp>
      <p:sp>
        <p:nvSpPr>
          <p:cNvPr id="8" name="Obdélník 7"/>
          <p:cNvSpPr/>
          <p:nvPr/>
        </p:nvSpPr>
        <p:spPr>
          <a:xfrm>
            <a:off x="2355702" y="5302272"/>
            <a:ext cx="6023787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Podepsání a odeslání žádosti o podporu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8676456" y="1988840"/>
            <a:ext cx="0" cy="3327176"/>
          </a:xfrm>
          <a:prstGeom prst="straightConnector1">
            <a:avLst/>
          </a:prstGeom>
          <a:ln w="38100" cap="rnd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86605"/>
            <a:ext cx="7899216" cy="69412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Podání projektové žádosti v opz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352928" cy="4824536"/>
          </a:xfrm>
          <a:ln>
            <a:noFill/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3300" b="1" u="sng" dirty="0"/>
              <a:t>PORTÁL </a:t>
            </a:r>
            <a:r>
              <a:rPr lang="cs-CZ" sz="3300" b="1" u="sng" dirty="0" smtClean="0"/>
              <a:t>IS KP14+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300" b="1" dirty="0" smtClean="0"/>
              <a:t>Produkční </a:t>
            </a:r>
            <a:r>
              <a:rPr lang="cs-CZ" sz="3300" dirty="0" smtClean="0"/>
              <a:t>(ostré)</a:t>
            </a:r>
            <a:r>
              <a:rPr lang="cs-CZ" sz="3300" dirty="0"/>
              <a:t> </a:t>
            </a:r>
            <a:r>
              <a:rPr lang="cs-CZ" sz="3300" b="1" dirty="0" smtClean="0"/>
              <a:t>prostředí </a:t>
            </a:r>
            <a:r>
              <a:rPr lang="cs-CZ" sz="3300" dirty="0"/>
              <a:t>(slouží pro realizaci OP, zadávají se pouze ostrá </a:t>
            </a:r>
            <a:r>
              <a:rPr lang="cs-CZ" sz="3300" dirty="0" smtClean="0"/>
              <a:t>data)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33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  <a:hlinkClick r:id="rId3"/>
              </a:rPr>
              <a:t>https</a:t>
            </a:r>
            <a:r>
              <a:rPr lang="cs-CZ" sz="3300" b="1" u="sng" dirty="0">
                <a:solidFill>
                  <a:schemeClr val="tx1">
                    <a:lumMod val="60000"/>
                    <a:lumOff val="40000"/>
                  </a:schemeClr>
                </a:solidFill>
                <a:hlinkClick r:id="rId3"/>
              </a:rPr>
              <a:t>://</a:t>
            </a:r>
            <a:r>
              <a:rPr lang="cs-CZ" sz="33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  <a:hlinkClick r:id="rId3"/>
              </a:rPr>
              <a:t>mseu.mssf.cz</a:t>
            </a:r>
            <a:r>
              <a:rPr lang="cs-CZ" sz="33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</a:t>
            </a:r>
            <a:endParaRPr lang="cs-CZ" sz="3300" b="1" u="sng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3300" b="1" dirty="0" smtClean="0"/>
              <a:t>Technická podpora IS KP14+ </a:t>
            </a:r>
            <a:r>
              <a:rPr lang="cs-CZ" sz="3300" dirty="0" smtClean="0"/>
              <a:t>v rámci OPZ </a:t>
            </a:r>
            <a:endParaRPr lang="cs-CZ" sz="33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3300" b="1" u="sng" dirty="0" smtClean="0">
                <a:hlinkClick r:id="rId4"/>
              </a:rPr>
              <a:t>iskp@mpsv.cz</a:t>
            </a:r>
            <a:endParaRPr lang="cs-CZ" sz="3300" b="1" u="sng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300" b="1" u="sng" dirty="0" smtClean="0"/>
              <a:t>Provozní </a:t>
            </a:r>
            <a:r>
              <a:rPr lang="cs-CZ" sz="3300" b="1" u="sng" dirty="0"/>
              <a:t>doba:</a:t>
            </a:r>
            <a:r>
              <a:rPr lang="cs-CZ" sz="3300" b="1" dirty="0"/>
              <a:t> </a:t>
            </a:r>
            <a:r>
              <a:rPr lang="cs-CZ" sz="3300" dirty="0"/>
              <a:t>v pracovních dnech od 8:00 do </a:t>
            </a:r>
            <a:r>
              <a:rPr lang="cs-CZ" sz="3300" dirty="0" smtClean="0"/>
              <a:t>16:00 hod.</a:t>
            </a:r>
            <a:r>
              <a:rPr lang="cs-CZ" sz="3300" b="1" dirty="0" smtClean="0"/>
              <a:t> </a:t>
            </a:r>
            <a:r>
              <a:rPr lang="cs-CZ" sz="3300" dirty="0"/>
              <a:t>Reakci na váš požadavek garantujeme do 4 hodin </a:t>
            </a:r>
            <a:r>
              <a:rPr lang="cs-CZ" sz="3300" dirty="0" smtClean="0"/>
              <a:t>v </a:t>
            </a:r>
            <a:r>
              <a:rPr lang="cs-CZ" sz="3300" dirty="0"/>
              <a:t>rámci provozní doby technické podpory od obdržení požadavku. Dotazy zaslané mimo provozní dobu budou řešeny nejpozději následující pracovní </a:t>
            </a:r>
            <a:r>
              <a:rPr lang="cs-CZ" sz="3300" dirty="0" smtClean="0"/>
              <a:t>den.</a:t>
            </a:r>
            <a:endParaRPr lang="cs-CZ" sz="3300" b="1" u="sng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300" b="1" u="sng" cap="all" dirty="0"/>
              <a:t>Edukační video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3300" b="1" u="sng" dirty="0">
                <a:solidFill>
                  <a:schemeClr val="tx1">
                    <a:lumMod val="60000"/>
                    <a:lumOff val="40000"/>
                  </a:schemeClr>
                </a:solidFill>
                <a:hlinkClick r:id="rId5"/>
              </a:rPr>
              <a:t>http://www.strukturalni-fondy.cz/cs/Jak-na-projekt/Elektronicka-zadost/Edukacni-videa</a:t>
            </a:r>
            <a:r>
              <a:rPr lang="cs-CZ" sz="33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endParaRPr lang="cs-CZ" sz="3300" b="1" u="sng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3300" b="1" u="sng" dirty="0" smtClean="0"/>
              <a:t>PŘÍRUČKY OPZ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3300" b="1" u="sng" dirty="0">
                <a:solidFill>
                  <a:schemeClr val="tx1">
                    <a:lumMod val="60000"/>
                    <a:lumOff val="40000"/>
                  </a:schemeClr>
                </a:solidFill>
                <a:hlinkClick r:id="rId6"/>
              </a:rPr>
              <a:t>http://</a:t>
            </a:r>
            <a:r>
              <a:rPr lang="cs-CZ" sz="33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  <a:hlinkClick r:id="rId6"/>
              </a:rPr>
              <a:t>www.esfcr.cz/dokumenty-opz</a:t>
            </a:r>
            <a:r>
              <a:rPr lang="cs-CZ" sz="3300" b="1" dirty="0"/>
              <a:t>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3300" b="1" dirty="0" smtClean="0"/>
              <a:t>Pokyny </a:t>
            </a:r>
            <a:r>
              <a:rPr lang="cs-CZ" sz="3300" b="1" dirty="0"/>
              <a:t>k vyplnění </a:t>
            </a:r>
            <a:r>
              <a:rPr lang="cs-CZ" sz="3300" b="1" dirty="0" smtClean="0"/>
              <a:t>žádosti o podporu </a:t>
            </a:r>
            <a:r>
              <a:rPr lang="cs-CZ" sz="3300" b="1" dirty="0"/>
              <a:t>v IS KP14</a:t>
            </a:r>
            <a:r>
              <a:rPr lang="cs-CZ" sz="3300" b="1" dirty="0" smtClean="0"/>
              <a:t>+ </a:t>
            </a:r>
            <a:r>
              <a:rPr lang="cs-CZ" sz="3300" dirty="0" smtClean="0"/>
              <a:t>(</a:t>
            </a:r>
            <a:r>
              <a:rPr lang="cs-CZ" sz="3300" dirty="0"/>
              <a:t>v aktuálním vydání</a:t>
            </a:r>
            <a:r>
              <a:rPr lang="cs-CZ" sz="3300" dirty="0" smtClean="0"/>
              <a:t>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3300" b="1" u="sng" dirty="0" smtClean="0"/>
              <a:t>TEXTACE VÝZVY ŘO OPZ PRO MAS Č. 047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3300" b="1" u="sng" dirty="0">
                <a:hlinkClick r:id="rId7"/>
              </a:rPr>
              <a:t>https://</a:t>
            </a:r>
            <a:r>
              <a:rPr lang="cs-CZ" sz="3300" b="1" u="sng" dirty="0" smtClean="0">
                <a:hlinkClick r:id="rId7"/>
              </a:rPr>
              <a:t>www.esfcr.cz/2-3-opz-komunitne-vedeny-mistni-rozvoj</a:t>
            </a:r>
            <a:endParaRPr lang="cs-CZ" sz="3300" b="1" u="sng" dirty="0" smtClean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3300" b="1" u="sng" dirty="0" smtClean="0"/>
              <a:t>TEXTACE VÝZEV </a:t>
            </a:r>
            <a:r>
              <a:rPr lang="cs-CZ" sz="3300" b="1" u="sng" dirty="0"/>
              <a:t>MAS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3300" b="1" u="sng" dirty="0"/>
              <a:t>https://www.esfcr.cz/vyzvy-mas-opz</a:t>
            </a:r>
          </a:p>
          <a:p>
            <a:pPr marL="414000" lvl="1" indent="0">
              <a:spcBef>
                <a:spcPts val="0"/>
              </a:spcBef>
              <a:spcAft>
                <a:spcPts val="600"/>
              </a:spcAft>
              <a:buNone/>
            </a:pPr>
            <a:endParaRPr lang="cs-CZ" sz="1400" dirty="0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1200" b="1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34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904671"/>
          </a:xfrm>
        </p:spPr>
        <p:txBody>
          <a:bodyPr/>
          <a:lstStyle/>
          <a:p>
            <a:r>
              <a:rPr lang="cs-CZ" dirty="0" smtClean="0"/>
              <a:t>Titulní obrazovka </a:t>
            </a:r>
            <a:r>
              <a:rPr lang="cs-CZ" dirty="0" err="1" smtClean="0"/>
              <a:t>Is</a:t>
            </a:r>
            <a:r>
              <a:rPr lang="cs-CZ" dirty="0" smtClean="0"/>
              <a:t> kp14+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52" y="1269733"/>
            <a:ext cx="8553863" cy="511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6710024" y="2732803"/>
            <a:ext cx="2001416" cy="436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0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91416"/>
          </a:xfrm>
        </p:spPr>
        <p:txBody>
          <a:bodyPr/>
          <a:lstStyle/>
          <a:p>
            <a:r>
              <a:rPr lang="cs-CZ" dirty="0"/>
              <a:t>Základní menu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7966" y="2184140"/>
            <a:ext cx="8064000" cy="1316868"/>
          </a:xfrm>
        </p:spPr>
        <p:txBody>
          <a:bodyPr>
            <a:normAutofit fontScale="25000" lnSpcReduction="20000"/>
          </a:bodyPr>
          <a:lstStyle/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endParaRPr lang="cs-CZ" sz="1800" b="1" dirty="0" smtClean="0"/>
          </a:p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1" dirty="0" smtClean="0"/>
              <a:t>Žadatel</a:t>
            </a:r>
          </a:p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Hodnotitel</a:t>
            </a:r>
          </a:p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Nositel strategie</a:t>
            </a:r>
          </a:p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Evaluátor</a:t>
            </a:r>
          </a:p>
          <a:p>
            <a:pPr marL="0" lvl="1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cs-CZ" sz="19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523" y="2557775"/>
            <a:ext cx="5579378" cy="77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983196" y="2617661"/>
            <a:ext cx="2499151" cy="424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44" y="3501008"/>
            <a:ext cx="817200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>
            <a:off x="1763688" y="2348880"/>
            <a:ext cx="2088232" cy="2687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2114368" y="3055031"/>
            <a:ext cx="1809560" cy="11660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8" y="1243359"/>
            <a:ext cx="8892480" cy="94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142120" y="1819423"/>
            <a:ext cx="747780" cy="339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92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9412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Vytvoření nové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4484" y="1674854"/>
            <a:ext cx="8869516" cy="1222426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 smtClean="0"/>
              <a:t>Nová žádost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 smtClean="0"/>
              <a:t>Seznam programů a výzev (uživatel vybere správný OP)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 smtClean="0"/>
              <a:t>Otevřené výzvy (uživatel vybere </a:t>
            </a:r>
            <a:r>
              <a:rPr lang="cs-CZ" sz="1400" b="1" dirty="0" smtClean="0"/>
              <a:t>Výzvu pro MAS č. 03_16_047 </a:t>
            </a:r>
            <a:r>
              <a:rPr lang="cs-CZ" sz="1400" dirty="0" smtClean="0"/>
              <a:t>a klikne na modrý odkaz </a:t>
            </a:r>
            <a:r>
              <a:rPr lang="cs-CZ" sz="1400" u="sng" dirty="0" smtClean="0"/>
              <a:t>individuální projekt)</a:t>
            </a:r>
            <a:endParaRPr lang="cs-CZ" sz="1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</a:t>
            </a:fld>
            <a:endParaRPr lang="cs-CZ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5" y="980729"/>
            <a:ext cx="5161611" cy="74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059195" y="1361121"/>
            <a:ext cx="1115777" cy="277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70348"/>
            <a:ext cx="31527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michaela.sedlackova\Desktop\Výzva ŘO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8928992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chaela.sedlackova\Desktop\Výzva ŘO_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947619"/>
            <a:ext cx="5319269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8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2116"/>
          </a:xfrm>
        </p:spPr>
        <p:txBody>
          <a:bodyPr>
            <a:normAutofit fontScale="90000"/>
          </a:bodyPr>
          <a:lstStyle/>
          <a:p>
            <a:r>
              <a:rPr lang="cs-CZ" dirty="0"/>
              <a:t>Vytvoření nové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80312" y="1412776"/>
            <a:ext cx="1763688" cy="1800200"/>
          </a:xfrm>
        </p:spPr>
        <p:txBody>
          <a:bodyPr/>
          <a:lstStyle/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/>
              <a:t>Výběr podvýzvy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/>
          </a:p>
          <a:p>
            <a: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dirty="0"/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/>
              <a:t>Výběr výzvy MAS</a:t>
            </a:r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1026" name="Picture 2" descr="C:\Users\michaela.sedlackova\Desktop\Výběr podvýzvy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1"/>
            <a:ext cx="6847903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chaela.sedlackova\Desktop\Výběr podvýzvy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42083"/>
            <a:ext cx="6877133" cy="326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8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742169"/>
          </a:xfrm>
        </p:spPr>
        <p:txBody>
          <a:bodyPr/>
          <a:lstStyle/>
          <a:p>
            <a:r>
              <a:rPr lang="cs-CZ" dirty="0" smtClean="0"/>
              <a:t>Pravidla pro vyplňování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6064" y="1544870"/>
            <a:ext cx="6984776" cy="145208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1400" dirty="0" smtClean="0"/>
              <a:t>Uživatel </a:t>
            </a:r>
            <a:r>
              <a:rPr lang="cs-CZ" sz="1400" b="1" u="sng" dirty="0" smtClean="0"/>
              <a:t>vyplňuje záložky postupně</a:t>
            </a:r>
            <a:r>
              <a:rPr lang="cs-CZ" sz="1400" dirty="0" smtClean="0"/>
              <a:t> (!!!) podle navigačního menu v levé části obrazovky.</a:t>
            </a:r>
          </a:p>
          <a:p>
            <a:pPr algn="just">
              <a:lnSpc>
                <a:spcPct val="100000"/>
              </a:lnSpc>
            </a:pPr>
            <a:r>
              <a:rPr lang="cs-CZ" sz="1400" dirty="0" smtClean="0"/>
              <a:t>Jednou vepsaná data se propisují do dalších záložek, či umožní zaktivnění některých neaktivních záložek.</a:t>
            </a:r>
          </a:p>
          <a:p>
            <a:pPr algn="just">
              <a:lnSpc>
                <a:spcPct val="100000"/>
              </a:lnSpc>
            </a:pPr>
            <a:r>
              <a:rPr lang="cs-CZ" sz="1400" b="1" dirty="0" smtClean="0"/>
              <a:t>UKLÁDAT!!! </a:t>
            </a:r>
            <a:r>
              <a:rPr lang="cs-CZ" sz="1400" dirty="0" smtClean="0"/>
              <a:t>každou vyplněnou záložku, či delší textové pole před jeho opuštěním uložte.</a:t>
            </a:r>
            <a:endParaRPr lang="cs-CZ" sz="1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323528" y="3068960"/>
            <a:ext cx="4104456" cy="5760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400" b="1" u="sng" cap="all" dirty="0" smtClean="0"/>
              <a:t>Pravidlo: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/>
              <a:t>Žlutě</a:t>
            </a:r>
            <a:r>
              <a:rPr lang="cs-CZ" sz="1400" dirty="0" smtClean="0"/>
              <a:t> podbarvená pole = </a:t>
            </a:r>
            <a:r>
              <a:rPr lang="cs-CZ" sz="1400" b="1" dirty="0" smtClean="0"/>
              <a:t>povinná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/>
              <a:t>Šedivě</a:t>
            </a:r>
            <a:r>
              <a:rPr lang="cs-CZ" sz="1400" dirty="0" smtClean="0"/>
              <a:t> podbarvená pole = </a:t>
            </a:r>
            <a:r>
              <a:rPr lang="cs-CZ" sz="1400" b="1" dirty="0" smtClean="0"/>
              <a:t>volitelná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/>
              <a:t>Bíle</a:t>
            </a:r>
            <a:r>
              <a:rPr lang="cs-CZ" sz="1400" dirty="0" smtClean="0"/>
              <a:t> podbarvená pole = </a:t>
            </a:r>
            <a:r>
              <a:rPr lang="cs-CZ" sz="1400" b="1" dirty="0" smtClean="0"/>
              <a:t>vyplňuje systém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6" name="Zástupný symbol pro obsah 6"/>
          <p:cNvSpPr txBox="1">
            <a:spLocks/>
          </p:cNvSpPr>
          <p:nvPr/>
        </p:nvSpPr>
        <p:spPr>
          <a:xfrm>
            <a:off x="323528" y="3789040"/>
            <a:ext cx="4176464" cy="295232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indent="-432000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</a:pPr>
            <a:r>
              <a:rPr lang="cs-CZ" sz="1400" b="0" dirty="0"/>
              <a:t>Seznam jednotlivých záložek žádosti</a:t>
            </a:r>
          </a:p>
          <a:p>
            <a:pPr marL="432000" indent="-43200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</a:pPr>
            <a:r>
              <a:rPr lang="cs-CZ" sz="1400" b="0" dirty="0"/>
              <a:t>Pomocí šipek možno seznam </a:t>
            </a:r>
            <a:br>
              <a:rPr lang="cs-CZ" sz="1400" b="0" dirty="0"/>
            </a:br>
            <a:r>
              <a:rPr lang="cs-CZ" sz="1400" b="0" dirty="0" smtClean="0"/>
              <a:t>rozbalovat či </a:t>
            </a:r>
            <a:r>
              <a:rPr lang="cs-CZ" sz="1400" b="0" dirty="0"/>
              <a:t>zabalovat</a:t>
            </a:r>
          </a:p>
          <a:p>
            <a:pPr marL="432000" indent="-432000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</a:pPr>
            <a:r>
              <a:rPr lang="cs-CZ" sz="1400" b="0" dirty="0"/>
              <a:t>Šedivé záložky nejsou přístupné</a:t>
            </a:r>
          </a:p>
          <a:p>
            <a:pPr marL="666000" lvl="1" indent="-252000"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</a:pPr>
            <a:r>
              <a:rPr lang="cs-CZ" sz="1400" dirty="0"/>
              <a:t>Zpřístupní se podle dat vyplňovaných během </a:t>
            </a:r>
            <a:r>
              <a:rPr lang="cs-CZ" sz="1400" dirty="0" smtClean="0"/>
              <a:t>žádosti</a:t>
            </a:r>
            <a:endParaRPr lang="cs-CZ" sz="1400" dirty="0"/>
          </a:p>
          <a:p>
            <a:pPr marL="666000" lvl="1" indent="-252000"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</a:pPr>
            <a:r>
              <a:rPr lang="cs-CZ" sz="1400" dirty="0" smtClean="0"/>
              <a:t>Nebo nejsou </a:t>
            </a:r>
            <a:r>
              <a:rPr lang="cs-CZ" sz="1400" dirty="0"/>
              <a:t>podle zadaných dat povinná </a:t>
            </a:r>
          </a:p>
        </p:txBody>
      </p:sp>
      <p:pic>
        <p:nvPicPr>
          <p:cNvPr id="2051" name="Picture 3" descr="C:\Users\michaela.sedlackova\Desktop\datová oblast žádost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662" y="944724"/>
            <a:ext cx="112161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3"/>
          <p:cNvSpPr txBox="1">
            <a:spLocks/>
          </p:cNvSpPr>
          <p:nvPr/>
        </p:nvSpPr>
        <p:spPr>
          <a:xfrm>
            <a:off x="4499992" y="3789040"/>
            <a:ext cx="2952328" cy="2732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cs-CZ" sz="1400" dirty="0"/>
              <a:t>Možnosti vyplnění </a:t>
            </a:r>
            <a:r>
              <a:rPr lang="cs-CZ" sz="1400" dirty="0" smtClean="0"/>
              <a:t>jednotlivých </a:t>
            </a:r>
            <a:r>
              <a:rPr lang="cs-CZ" sz="1400" dirty="0"/>
              <a:t>polí na záložkách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sz="1400" dirty="0"/>
              <a:t>Text, číslo, datum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400" dirty="0"/>
              <a:t>Výběr s rozbalovacího seznamu, kalendáře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400" dirty="0" err="1"/>
              <a:t>Checkboxy</a:t>
            </a:r>
            <a:endParaRPr lang="cs-CZ" sz="14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400" dirty="0"/>
              <a:t>Výběr ze seznamu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a </a:t>
            </a:r>
            <a:r>
              <a:rPr lang="cs-CZ" sz="1400" dirty="0"/>
              <a:t>přesunutí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400" dirty="0"/>
              <a:t>Nový záznam</a:t>
            </a:r>
          </a:p>
        </p:txBody>
      </p:sp>
    </p:spTree>
    <p:extLst>
      <p:ext uri="{BB962C8B-B14F-4D97-AF65-F5344CB8AC3E}">
        <p14:creationId xmlns:p14="http://schemas.microsoft.com/office/powerpoint/2010/main" val="13843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2617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Příklady vyplňovaných záložek – IDENTIFIKACE OPERACE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95498" y="5589240"/>
            <a:ext cx="4226445" cy="10801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1600" dirty="0" smtClean="0"/>
              <a:t>Žadatel vyplňuje žlutá povinná pole.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1600" dirty="0" smtClean="0"/>
              <a:t>Výběr z rozbalovacího seznamu.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1600" dirty="0" smtClean="0"/>
              <a:t>Po vyplnění ULOŽIT.</a:t>
            </a:r>
            <a:endParaRPr lang="cs-CZ" sz="1600" dirty="0"/>
          </a:p>
        </p:txBody>
      </p:sp>
      <p:sp>
        <p:nvSpPr>
          <p:cNvPr id="16" name="Zástupný symbol pro obsah 5"/>
          <p:cNvSpPr>
            <a:spLocks noGrp="1"/>
          </p:cNvSpPr>
          <p:nvPr>
            <p:ph idx="10"/>
          </p:nvPr>
        </p:nvSpPr>
        <p:spPr>
          <a:xfrm>
            <a:off x="6158515" y="4627262"/>
            <a:ext cx="2481329" cy="68160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smtClean="0"/>
              <a:t>Důležitý údaj k identifikaci žádosti - HASH!!!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20" name="Zástupný symbol pro obsah 5"/>
          <p:cNvSpPr>
            <a:spLocks noGrp="1"/>
          </p:cNvSpPr>
          <p:nvPr>
            <p:ph idx="4294967295"/>
          </p:nvPr>
        </p:nvSpPr>
        <p:spPr>
          <a:xfrm>
            <a:off x="4945063" y="5589588"/>
            <a:ext cx="4198937" cy="98742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 smtClean="0"/>
              <a:t>POZOR na defaultní nastavení Typu podání – </a:t>
            </a:r>
            <a:r>
              <a:rPr lang="cs-CZ" sz="1400" b="1" dirty="0" smtClean="0"/>
              <a:t>Automatické</a:t>
            </a:r>
            <a:r>
              <a:rPr lang="cs-CZ" sz="1400" dirty="0" smtClean="0"/>
              <a:t>. Při změně na </a:t>
            </a:r>
            <a:r>
              <a:rPr lang="cs-CZ" sz="1400" b="1" dirty="0" smtClean="0"/>
              <a:t>Ruční</a:t>
            </a:r>
            <a:r>
              <a:rPr lang="cs-CZ" sz="1400" dirty="0" smtClean="0"/>
              <a:t>, musí žadatel podat žádost po finalizaci a podpisu ručně (tlačítkem)!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98" y="1537908"/>
            <a:ext cx="8108950" cy="405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Přímá spojnice se šipkou 14"/>
          <p:cNvCxnSpPr/>
          <p:nvPr/>
        </p:nvCxnSpPr>
        <p:spPr>
          <a:xfrm flipH="1" flipV="1">
            <a:off x="6607937" y="2852936"/>
            <a:ext cx="720080" cy="16303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5436096" y="2492896"/>
            <a:ext cx="144016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95498" y="4267222"/>
            <a:ext cx="242031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nice se šipkou 20"/>
          <p:cNvCxnSpPr/>
          <p:nvPr/>
        </p:nvCxnSpPr>
        <p:spPr>
          <a:xfrm flipH="1" flipV="1">
            <a:off x="2915816" y="4415054"/>
            <a:ext cx="2088232" cy="11741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5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211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Projekt</a:t>
            </a:r>
            <a:endParaRPr lang="cs-CZ" dirty="0"/>
          </a:p>
        </p:txBody>
      </p:sp>
      <p:sp>
        <p:nvSpPr>
          <p:cNvPr id="15" name="Zástupný symbol pro obsah 5"/>
          <p:cNvSpPr>
            <a:spLocks noGrp="1"/>
          </p:cNvSpPr>
          <p:nvPr>
            <p:ph idx="1"/>
          </p:nvPr>
        </p:nvSpPr>
        <p:spPr>
          <a:xfrm>
            <a:off x="4716016" y="2852936"/>
            <a:ext cx="1944216" cy="13681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/>
              <a:t>Důležitý údaj k ověření správnosti výběru výzvy!!!</a:t>
            </a:r>
          </a:p>
        </p:txBody>
      </p:sp>
      <p:sp>
        <p:nvSpPr>
          <p:cNvPr id="16" name="Zástupný symbol pro obsah 5"/>
          <p:cNvSpPr>
            <a:spLocks noGrp="1"/>
          </p:cNvSpPr>
          <p:nvPr>
            <p:ph idx="10"/>
          </p:nvPr>
        </p:nvSpPr>
        <p:spPr>
          <a:xfrm>
            <a:off x="7181086" y="1196753"/>
            <a:ext cx="1653136" cy="51845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/>
              <a:t>Ž</a:t>
            </a:r>
            <a:r>
              <a:rPr lang="cs-CZ" sz="2000" dirty="0" smtClean="0"/>
              <a:t>ádost založenou </a:t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nesprávné výzvě, není možné </a:t>
            </a:r>
            <a:r>
              <a:rPr lang="cs-CZ" sz="2000" dirty="0" smtClean="0"/>
              <a:t>zkopírovat </a:t>
            </a:r>
            <a:r>
              <a:rPr lang="cs-CZ" sz="2000" dirty="0"/>
              <a:t>do výzvy </a:t>
            </a:r>
            <a:r>
              <a:rPr lang="cs-CZ" sz="2000" dirty="0" smtClean="0"/>
              <a:t>jiné.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Kopii žádosti lze vytvářet </a:t>
            </a:r>
            <a:r>
              <a:rPr lang="cs-CZ" sz="2000" u="sng" dirty="0" smtClean="0"/>
              <a:t>pouze</a:t>
            </a:r>
            <a:r>
              <a:rPr lang="cs-CZ" sz="2000" dirty="0" smtClean="0"/>
              <a:t> </a:t>
            </a:r>
            <a:r>
              <a:rPr lang="cs-CZ" sz="2000" dirty="0"/>
              <a:t>v rámci jedné výzvy</a:t>
            </a:r>
            <a:r>
              <a:rPr lang="cs-CZ" sz="20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18</a:t>
            </a:fld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3"/>
            <a:ext cx="6137478" cy="489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H="1" flipV="1">
            <a:off x="1547314" y="1849096"/>
            <a:ext cx="3096694" cy="10758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720705"/>
          </a:xfrm>
        </p:spPr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pecifické cíle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32834" y="5445224"/>
            <a:ext cx="8136456" cy="12241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Záložka je vyplněna automaticky dle nastavení výzvy, data nelze editovat.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Automatický rozpad na méně a více rozvinuté regiony (% nastavené dle příslušné výzvy).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19</a:t>
            </a:fld>
            <a:endParaRPr lang="cs-CZ" dirty="0"/>
          </a:p>
        </p:txBody>
      </p:sp>
      <p:pic>
        <p:nvPicPr>
          <p:cNvPr id="4099" name="Picture 3" descr="C:\Users\michaela.sedlackova\Desktop\Specifické cí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2860"/>
            <a:ext cx="8699085" cy="421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63688" y="2924944"/>
            <a:ext cx="7272000" cy="1224000"/>
          </a:xfrm>
        </p:spPr>
        <p:txBody>
          <a:bodyPr>
            <a:noAutofit/>
          </a:bodyPr>
          <a:lstStyle/>
          <a:p>
            <a:r>
              <a:rPr lang="cs-CZ" sz="5400" b="1" dirty="0">
                <a:solidFill>
                  <a:schemeClr val="bg1"/>
                </a:solidFill>
              </a:rPr>
              <a:t>Projektová žádost </a:t>
            </a:r>
            <a:br>
              <a:rPr lang="cs-CZ" sz="5400" b="1" dirty="0">
                <a:solidFill>
                  <a:schemeClr val="bg1"/>
                </a:solidFill>
              </a:rPr>
            </a:br>
            <a:r>
              <a:rPr lang="cs-CZ" sz="5400" b="1" dirty="0">
                <a:solidFill>
                  <a:schemeClr val="bg1"/>
                </a:solidFill>
              </a:rPr>
              <a:t>clld v opz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83568" y="3861048"/>
            <a:ext cx="7920432" cy="2664296"/>
          </a:xfrm>
          <a:prstGeom prst="rect">
            <a:avLst/>
          </a:prstGeom>
          <a:ln>
            <a:noFill/>
          </a:ln>
        </p:spPr>
        <p:txBody>
          <a:bodyPr/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31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66132"/>
          </a:xfrm>
        </p:spPr>
        <p:txBody>
          <a:bodyPr/>
          <a:lstStyle/>
          <a:p>
            <a:r>
              <a:rPr lang="cs-CZ" dirty="0" smtClean="0"/>
              <a:t>Popis projektu</a:t>
            </a:r>
            <a:endParaRPr lang="cs-CZ" dirty="0"/>
          </a:p>
        </p:txBody>
      </p:sp>
      <p:pic>
        <p:nvPicPr>
          <p:cNvPr id="1026" name="Picture 2" descr="C:\Users\michaela.sedlackova\Desktop\Popis projektu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5295417" cy="555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436096" y="1529408"/>
            <a:ext cx="3456384" cy="50679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600" b="1" dirty="0"/>
              <a:t>Jaký problém projekt řeší? </a:t>
            </a:r>
            <a:endParaRPr lang="cs-CZ" sz="1600" b="1" dirty="0" smtClean="0"/>
          </a:p>
          <a:p>
            <a:pPr>
              <a:lnSpc>
                <a:spcPct val="100000"/>
              </a:lnSpc>
            </a:pPr>
            <a:r>
              <a:rPr lang="cs-CZ" sz="1600" b="1" dirty="0" smtClean="0"/>
              <a:t>Jaké </a:t>
            </a:r>
            <a:r>
              <a:rPr lang="cs-CZ" sz="1600" b="1" dirty="0"/>
              <a:t>jsou příčiny problému?</a:t>
            </a:r>
            <a:r>
              <a:rPr lang="cs-CZ" sz="1600" dirty="0"/>
              <a:t> </a:t>
            </a:r>
            <a:endParaRPr lang="cs-CZ" sz="1600" dirty="0" smtClean="0"/>
          </a:p>
          <a:p>
            <a:pPr>
              <a:lnSpc>
                <a:spcPct val="100000"/>
              </a:lnSpc>
            </a:pPr>
            <a:r>
              <a:rPr lang="cs-CZ" sz="1600" b="1" dirty="0" smtClean="0"/>
              <a:t>Co </a:t>
            </a:r>
            <a:r>
              <a:rPr lang="cs-CZ" sz="1600" b="1" dirty="0"/>
              <a:t>je </a:t>
            </a:r>
            <a:r>
              <a:rPr lang="cs-CZ" sz="1600" b="1" dirty="0" smtClean="0"/>
              <a:t>cílem </a:t>
            </a:r>
            <a:r>
              <a:rPr lang="cs-CZ" sz="1600" b="1" dirty="0"/>
              <a:t>projektu? </a:t>
            </a:r>
            <a:endParaRPr lang="cs-CZ" sz="1600" b="1" dirty="0" smtClean="0"/>
          </a:p>
          <a:p>
            <a:pPr>
              <a:lnSpc>
                <a:spcPct val="100000"/>
              </a:lnSpc>
            </a:pPr>
            <a:r>
              <a:rPr lang="cs-CZ" sz="1600" b="1" dirty="0"/>
              <a:t>Jaká/é změna/y je/jsou v důsledku projektu očekávána/y? </a:t>
            </a:r>
            <a:endParaRPr lang="cs-CZ" sz="1600" b="1" dirty="0" smtClean="0"/>
          </a:p>
          <a:p>
            <a:pPr>
              <a:lnSpc>
                <a:spcPct val="100000"/>
              </a:lnSpc>
            </a:pPr>
            <a:r>
              <a:rPr lang="cs-CZ" sz="1600" b="1" dirty="0"/>
              <a:t>Jaké aktivity v projektu budou realizovány? </a:t>
            </a:r>
            <a:r>
              <a:rPr lang="cs-CZ" sz="1600" b="1" dirty="0" smtClean="0"/>
              <a:t> </a:t>
            </a:r>
          </a:p>
          <a:p>
            <a:pPr>
              <a:lnSpc>
                <a:spcPct val="100000"/>
              </a:lnSpc>
            </a:pPr>
            <a:r>
              <a:rPr lang="cs-CZ" sz="1600" b="1" dirty="0"/>
              <a:t>Popis realizačního týmu </a:t>
            </a:r>
            <a:r>
              <a:rPr lang="cs-CZ" sz="1600" b="1" dirty="0" smtClean="0"/>
              <a:t>projektu.</a:t>
            </a:r>
          </a:p>
          <a:p>
            <a:pPr>
              <a:lnSpc>
                <a:spcPct val="100000"/>
              </a:lnSpc>
            </a:pPr>
            <a:r>
              <a:rPr lang="cs-CZ" sz="1600" b="1" dirty="0"/>
              <a:t>Jak bude zajištěno šíření výstupů projektu? </a:t>
            </a:r>
            <a:endParaRPr lang="cs-CZ" sz="1600" b="1" dirty="0" smtClean="0"/>
          </a:p>
          <a:p>
            <a:pPr>
              <a:lnSpc>
                <a:spcPct val="100000"/>
              </a:lnSpc>
            </a:pPr>
            <a:r>
              <a:rPr lang="cs-CZ" sz="1600" b="1" dirty="0"/>
              <a:t>V čem je navržené řešení inovativní? </a:t>
            </a:r>
            <a:endParaRPr lang="cs-CZ" sz="1600" b="1" dirty="0" smtClean="0"/>
          </a:p>
          <a:p>
            <a:pPr>
              <a:lnSpc>
                <a:spcPct val="100000"/>
              </a:lnSpc>
            </a:pPr>
            <a:r>
              <a:rPr lang="cs-CZ" sz="1600" b="1" dirty="0"/>
              <a:t>Jaká existují rizika projektu? </a:t>
            </a:r>
            <a:endParaRPr lang="cs-CZ" sz="1600" b="1" dirty="0" smtClean="0"/>
          </a:p>
          <a:p>
            <a:pPr>
              <a:lnSpc>
                <a:spcPct val="100000"/>
              </a:lnSpc>
            </a:pPr>
            <a:endParaRPr lang="cs-CZ" sz="1600" b="1" dirty="0"/>
          </a:p>
          <a:p>
            <a:pPr>
              <a:lnSpc>
                <a:spcPct val="100000"/>
              </a:lnSpc>
            </a:pPr>
            <a:endParaRPr lang="cs-CZ" sz="1600" b="1" dirty="0" smtClean="0"/>
          </a:p>
          <a:p>
            <a:pPr>
              <a:lnSpc>
                <a:spcPct val="100000"/>
              </a:lnSpc>
            </a:pPr>
            <a:endParaRPr lang="cs-CZ" sz="1600" b="1" dirty="0" smtClean="0"/>
          </a:p>
          <a:p>
            <a:pPr>
              <a:lnSpc>
                <a:spcPct val="100000"/>
              </a:lnSpc>
            </a:pPr>
            <a:endParaRPr lang="cs-CZ" sz="1600" b="1" dirty="0" smtClean="0"/>
          </a:p>
          <a:p>
            <a:pPr>
              <a:lnSpc>
                <a:spcPct val="100000"/>
              </a:lnSpc>
            </a:pPr>
            <a:endParaRPr lang="cs-CZ" sz="1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851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811331"/>
          </a:xfrm>
        </p:spPr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300192" y="1332349"/>
            <a:ext cx="2808312" cy="5166186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cs-CZ" sz="2000" dirty="0" smtClean="0"/>
              <a:t>Indikátory aktuální pro danou výzvu se nabízí ze seznamu nebo ve výběru přes tlačítko Nový  záznam.</a:t>
            </a:r>
          </a:p>
          <a:p>
            <a:pPr>
              <a:lnSpc>
                <a:spcPts val="2500"/>
              </a:lnSpc>
            </a:pPr>
            <a:r>
              <a:rPr lang="cs-CZ" sz="2000" b="1" u="sng" dirty="0" smtClean="0"/>
              <a:t>Povinná pole: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0" smtClean="0"/>
              <a:t>Cílová hodnota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0" smtClean="0"/>
              <a:t>Datum cílové hodnoty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0" smtClean="0"/>
              <a:t>Popis hodnoty 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0"/>
              <a:t>p</a:t>
            </a:r>
            <a:r>
              <a:rPr lang="cs-CZ" sz="1700" dirty="0" smtClean="0"/>
              <a:t>řípadně Výchozí hodnota</a:t>
            </a:r>
          </a:p>
          <a:p>
            <a:pPr>
              <a:lnSpc>
                <a:spcPts val="2500"/>
              </a:lnSpc>
            </a:pPr>
            <a:r>
              <a:rPr lang="cs-CZ" sz="2000" dirty="0" smtClean="0"/>
              <a:t>Každý řádek (indikátor) je nutné po vyplnění uložit!</a:t>
            </a:r>
          </a:p>
          <a:p>
            <a:pPr marL="0" indent="0">
              <a:lnSpc>
                <a:spcPts val="2500"/>
              </a:lnSpc>
              <a:buNone/>
            </a:pPr>
            <a:endParaRPr lang="cs-CZ" sz="21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21</a:t>
            </a:fld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5142"/>
            <a:ext cx="5976664" cy="502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23528" y="5944647"/>
            <a:ext cx="576064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331640" y="4761148"/>
            <a:ext cx="1872208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6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826605"/>
          </a:xfrm>
        </p:spPr>
        <p:txBody>
          <a:bodyPr/>
          <a:lstStyle/>
          <a:p>
            <a:r>
              <a:rPr lang="cs-CZ" dirty="0"/>
              <a:t>I</a:t>
            </a:r>
            <a:r>
              <a:rPr lang="cs-CZ" dirty="0" smtClean="0"/>
              <a:t>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57400"/>
            <a:ext cx="4032448" cy="5400600"/>
          </a:xfrm>
        </p:spPr>
        <p:txBody>
          <a:bodyPr/>
          <a:lstStyle/>
          <a:p>
            <a:r>
              <a:rPr lang="cs-CZ" sz="1600" b="1" u="sng" cap="all" dirty="0"/>
              <a:t>Indikátory povinné k </a:t>
            </a:r>
            <a:r>
              <a:rPr lang="cs-CZ" sz="1600" b="1" u="sng" cap="all" dirty="0" smtClean="0"/>
              <a:t>naplnění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400" dirty="0"/>
              <a:t>Žadatel má povinnost </a:t>
            </a:r>
            <a:r>
              <a:rPr lang="cs-CZ" sz="1400" b="1" dirty="0"/>
              <a:t>stanovit nenulovou cílovou hodnotu</a:t>
            </a:r>
            <a:r>
              <a:rPr lang="cs-CZ" sz="1400" dirty="0"/>
              <a:t> pro všechny relevantní indikátory (jakožto závazek</a:t>
            </a:r>
            <a:r>
              <a:rPr lang="cs-CZ" sz="1400" dirty="0" smtClean="0"/>
              <a:t>), minimálně buď pro indikátor 6 00 00 – Celkový počet účastníků nebo 6 70 01 – Kapacita podpořených služeb.</a:t>
            </a:r>
            <a:endParaRPr lang="cs-CZ" sz="14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400" dirty="0"/>
              <a:t>Žadatel v žádosti uvede </a:t>
            </a:r>
            <a:r>
              <a:rPr lang="cs-CZ" sz="1400" b="1" dirty="0"/>
              <a:t>způsob stanovení cílové hodnoty</a:t>
            </a:r>
            <a:r>
              <a:rPr lang="cs-CZ" sz="1400" dirty="0"/>
              <a:t>, jak bude naplňování indikátoru sledovat a </a:t>
            </a:r>
            <a:r>
              <a:rPr lang="cs-CZ" sz="1400" dirty="0" smtClean="0"/>
              <a:t>dokládat.  </a:t>
            </a:r>
            <a:endParaRPr lang="cs-CZ" sz="14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400" dirty="0"/>
              <a:t>Při stanovení cílových hodnot </a:t>
            </a:r>
            <a:r>
              <a:rPr lang="cs-CZ" sz="1400" b="1" dirty="0"/>
              <a:t>žadatel vychází z plánovaných aktivit</a:t>
            </a:r>
            <a:r>
              <a:rPr lang="cs-CZ" sz="1400" dirty="0"/>
              <a:t>, </a:t>
            </a:r>
            <a:r>
              <a:rPr lang="cs-CZ" sz="1400" b="1" dirty="0"/>
              <a:t>zaměření projektu a jeho rozpočtu</a:t>
            </a:r>
            <a:r>
              <a:rPr lang="cs-CZ" sz="1400" dirty="0"/>
              <a:t>, nelze je libovolně </a:t>
            </a:r>
            <a:r>
              <a:rPr lang="cs-CZ" sz="1400" dirty="0" smtClean="0"/>
              <a:t>měnit.</a:t>
            </a:r>
            <a:endParaRPr lang="cs-CZ" sz="14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400" dirty="0"/>
              <a:t>Jsou součástí právního aktu, </a:t>
            </a:r>
            <a:r>
              <a:rPr lang="cs-CZ" sz="1400" b="1" dirty="0"/>
              <a:t>na jejich neplnění jsou navázány sankce</a:t>
            </a:r>
            <a:r>
              <a:rPr lang="cs-CZ" sz="1400" dirty="0"/>
              <a:t> (výše sankcí viz Obecná část pravidel pro žadatele </a:t>
            </a:r>
            <a:r>
              <a:rPr lang="cs-CZ" sz="1400" dirty="0" smtClean="0"/>
              <a:t>a </a:t>
            </a:r>
            <a:r>
              <a:rPr lang="cs-CZ" sz="1400" dirty="0"/>
              <a:t>příjemce, kap. 18.1.1).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400" dirty="0" smtClean="0"/>
              <a:t>Indikátor </a:t>
            </a:r>
            <a:r>
              <a:rPr lang="cs-CZ" sz="1400" dirty="0"/>
              <a:t>není relevantní </a:t>
            </a:r>
            <a:endParaRPr lang="cs-CZ" sz="1400" dirty="0" smtClean="0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 smtClean="0"/>
              <a:t>     – </a:t>
            </a:r>
            <a:r>
              <a:rPr lang="cs-CZ" sz="1400" dirty="0"/>
              <a:t>cílová hodnota </a:t>
            </a:r>
            <a:r>
              <a:rPr lang="cs-CZ" sz="1400" dirty="0" smtClean="0"/>
              <a:t>0.</a:t>
            </a:r>
            <a:endParaRPr lang="cs-CZ" sz="14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400" dirty="0"/>
              <a:t>Výchozí hodnota indikátorů povinných k naplnění – vždy </a:t>
            </a:r>
            <a:r>
              <a:rPr lang="cs-CZ" sz="1400" dirty="0" smtClean="0"/>
              <a:t>0.</a:t>
            </a:r>
            <a:endParaRPr lang="cs-CZ" sz="1400" dirty="0"/>
          </a:p>
          <a:p>
            <a:endParaRPr lang="cs-CZ" sz="1600" b="1" u="sng" cap="all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4355976" y="1412776"/>
            <a:ext cx="4680520" cy="5112568"/>
          </a:xfrm>
        </p:spPr>
        <p:txBody>
          <a:bodyPr/>
          <a:lstStyle/>
          <a:p>
            <a:r>
              <a:rPr lang="cs-CZ" sz="1600" b="1" u="sng" cap="all" dirty="0"/>
              <a:t>Indikátory povinné k </a:t>
            </a:r>
            <a:r>
              <a:rPr lang="cs-CZ" sz="1600" b="1" u="sng" cap="all" dirty="0" smtClean="0"/>
              <a:t>vykazování</a:t>
            </a:r>
            <a:endParaRPr lang="cs-CZ" sz="1600" b="1" u="sng" cap="all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400" dirty="0" smtClean="0"/>
              <a:t>Žadatel </a:t>
            </a:r>
            <a:r>
              <a:rPr lang="cs-CZ" sz="1400" dirty="0"/>
              <a:t>má povinnost </a:t>
            </a:r>
            <a:r>
              <a:rPr lang="cs-CZ" sz="1400" b="1" dirty="0"/>
              <a:t>sledovat dosažené cílové hodnoty</a:t>
            </a:r>
            <a:r>
              <a:rPr lang="cs-CZ" sz="1400" dirty="0"/>
              <a:t> u všech relevantních </a:t>
            </a:r>
            <a:r>
              <a:rPr lang="cs-CZ" sz="1400" dirty="0" smtClean="0"/>
              <a:t>indikátorů.</a:t>
            </a:r>
            <a:endParaRPr lang="cs-CZ" sz="14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400" dirty="0"/>
              <a:t>Na neplnění indikátorů povinných k vykazování </a:t>
            </a:r>
            <a:r>
              <a:rPr lang="cs-CZ" sz="1400" b="1" dirty="0"/>
              <a:t>nebude navázána sankce</a:t>
            </a:r>
            <a:r>
              <a:rPr lang="cs-CZ" sz="1400" dirty="0"/>
              <a:t> v právním </a:t>
            </a:r>
            <a:r>
              <a:rPr lang="cs-CZ" sz="1400" dirty="0" smtClean="0"/>
              <a:t>aktu.</a:t>
            </a:r>
            <a:endParaRPr lang="cs-CZ" sz="14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400" dirty="0"/>
              <a:t>Pokud je indikátor nerelevantní </a:t>
            </a:r>
            <a:endParaRPr lang="cs-CZ" sz="1400" dirty="0" smtClean="0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/>
              <a:t> </a:t>
            </a:r>
            <a:r>
              <a:rPr lang="cs-CZ" sz="1400" dirty="0" smtClean="0"/>
              <a:t>    – </a:t>
            </a:r>
            <a:r>
              <a:rPr lang="cs-CZ" sz="1400" dirty="0"/>
              <a:t>cílová hodnota </a:t>
            </a:r>
            <a:r>
              <a:rPr lang="cs-CZ" sz="1400" dirty="0" smtClean="0"/>
              <a:t>0.</a:t>
            </a:r>
            <a:endParaRPr lang="cs-CZ" sz="14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400" dirty="0" smtClean="0"/>
              <a:t>U </a:t>
            </a:r>
            <a:r>
              <a:rPr lang="cs-CZ" sz="1400" dirty="0"/>
              <a:t>indikátorů, které se </a:t>
            </a:r>
            <a:r>
              <a:rPr lang="cs-CZ" sz="1400" b="1" dirty="0"/>
              <a:t>týkají </a:t>
            </a:r>
            <a:r>
              <a:rPr lang="cs-CZ" sz="1400" b="1" dirty="0" smtClean="0"/>
              <a:t>účastníků</a:t>
            </a:r>
            <a:r>
              <a:rPr lang="cs-CZ" sz="1400" dirty="0" smtClean="0"/>
              <a:t>, </a:t>
            </a:r>
            <a:r>
              <a:rPr lang="cs-CZ" sz="1400" dirty="0"/>
              <a:t>žadatel uvede </a:t>
            </a:r>
            <a:r>
              <a:rPr lang="cs-CZ" sz="1400" u="sng" dirty="0"/>
              <a:t>vždy</a:t>
            </a:r>
            <a:r>
              <a:rPr lang="cs-CZ" sz="1400" dirty="0"/>
              <a:t> cílovou hodnotu </a:t>
            </a:r>
            <a:r>
              <a:rPr lang="cs-CZ" sz="1400" dirty="0" smtClean="0"/>
              <a:t>0 (hodnoty se načítají z monitorovacího listu podpořené osoby skrze IS ESF2014+).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400" dirty="0" smtClean="0"/>
              <a:t>U indikátorů, které se </a:t>
            </a:r>
            <a:r>
              <a:rPr lang="cs-CZ" sz="1400" b="1" dirty="0" smtClean="0"/>
              <a:t>netýkají účastníků</a:t>
            </a:r>
            <a:r>
              <a:rPr lang="cs-CZ" sz="1400" dirty="0" smtClean="0"/>
              <a:t>, </a:t>
            </a:r>
            <a:r>
              <a:rPr lang="cs-CZ" sz="1400" u="sng" dirty="0" smtClean="0"/>
              <a:t>může</a:t>
            </a:r>
            <a:r>
              <a:rPr lang="cs-CZ" sz="1400" dirty="0" smtClean="0"/>
              <a:t> žadatel uvést cílovou hodnotu 0 (hodnoty vykazuje příjemce prostřednictvím zpráv o realizaci projektu v ISKP14+).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400" dirty="0" smtClean="0"/>
              <a:t>U všech projektů </a:t>
            </a:r>
            <a:r>
              <a:rPr lang="cs-CZ" sz="1400" b="1" dirty="0" smtClean="0"/>
              <a:t>je doporučováno</a:t>
            </a:r>
            <a:r>
              <a:rPr lang="cs-CZ" sz="1400" dirty="0" smtClean="0"/>
              <a:t>, aby byla stanovena cílová hodnota (sledována dosažená cílová hodnota) pro </a:t>
            </a:r>
            <a:r>
              <a:rPr lang="cs-CZ" sz="1400" b="1" dirty="0" smtClean="0"/>
              <a:t>minimálně jeden výsledkový indikátor</a:t>
            </a:r>
            <a:r>
              <a:rPr lang="cs-CZ" sz="1400" dirty="0" smtClean="0"/>
              <a:t>.</a:t>
            </a:r>
            <a:endParaRPr lang="cs-CZ" sz="14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400" dirty="0"/>
              <a:t>Výchozí hodnota indikátorů povinných k vykazování – </a:t>
            </a:r>
            <a:r>
              <a:rPr lang="cs-CZ" sz="1400" dirty="0" smtClean="0"/>
              <a:t>vždy 0.</a:t>
            </a:r>
            <a:endParaRPr lang="cs-CZ" sz="14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cs-CZ" sz="1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46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86605"/>
            <a:ext cx="8136904" cy="809064"/>
          </a:xfrm>
        </p:spPr>
        <p:txBody>
          <a:bodyPr/>
          <a:lstStyle/>
          <a:p>
            <a:r>
              <a:rPr lang="cs-CZ" dirty="0" smtClean="0"/>
              <a:t>Indikátory POVINNÉ K NAPLNĚNÍ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196752"/>
            <a:ext cx="8064000" cy="4923248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/>
              <a:t>Indikátory </a:t>
            </a:r>
            <a:r>
              <a:rPr lang="cs-CZ" sz="1800" b="1" u="sng" dirty="0"/>
              <a:t>povinné k naplnění </a:t>
            </a:r>
            <a:r>
              <a:rPr lang="cs-CZ" sz="1800" dirty="0"/>
              <a:t>(výstupové či výsledkové) 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dirty="0" smtClean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dirty="0"/>
          </a:p>
          <a:p>
            <a:endParaRPr lang="cs-CZ" sz="2200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23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537900"/>
              </p:ext>
            </p:extLst>
          </p:nvPr>
        </p:nvGraphicFramePr>
        <p:xfrm>
          <a:off x="755576" y="1628800"/>
          <a:ext cx="7560840" cy="4674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7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75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5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Kód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Název indikátoru 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Měrná jednotka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Typ indikátoru 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60000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Celkový počet účastníků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Účastníci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Výstup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effectLst/>
                        </a:rPr>
                        <a:t>67001 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Kapacita podpořených služeb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Místa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Výstup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effectLst/>
                        </a:rPr>
                        <a:t>67010 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Využívání podpořených služeb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Osoby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Výsledek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2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10213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Počet sociálních podniků vzniklých díky podpoře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Organizace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Výstup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2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10212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Počet podpořených již existujících sociálních podniků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effectLst/>
                        </a:rPr>
                        <a:t>Organizace 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Výstup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0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50001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Kapacita podporovaných zařízení péče o děti nebo vzdělávacích zařízení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Osoby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Výstup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5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55102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Počet podpořených komunitních center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>
                          <a:effectLst/>
                        </a:rPr>
                        <a:t>Zařízení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</a:rPr>
                        <a:t>Výstup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98625" y="2900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9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3"/>
          </a:xfrm>
        </p:spPr>
        <p:txBody>
          <a:bodyPr>
            <a:normAutofit/>
          </a:bodyPr>
          <a:lstStyle/>
          <a:p>
            <a:r>
              <a:rPr lang="cs-CZ" sz="4400" dirty="0" smtClean="0"/>
              <a:t>Indikátory povinné k vykazování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/>
              <a:t>Indikátory </a:t>
            </a:r>
            <a:r>
              <a:rPr lang="cs-CZ" sz="1800" b="1" u="sng" dirty="0"/>
              <a:t>povinné k vykazování </a:t>
            </a:r>
            <a:r>
              <a:rPr lang="cs-CZ" sz="1800" dirty="0" smtClean="0"/>
              <a:t>(výsledkové),</a:t>
            </a:r>
            <a:r>
              <a:rPr lang="cs-CZ" sz="1800" dirty="0"/>
              <a:t> které se týkají </a:t>
            </a:r>
            <a:r>
              <a:rPr lang="cs-CZ" sz="1800" dirty="0" smtClean="0"/>
              <a:t>účastníků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24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742189"/>
              </p:ext>
            </p:extLst>
          </p:nvPr>
        </p:nvGraphicFramePr>
        <p:xfrm>
          <a:off x="611560" y="1844824"/>
          <a:ext cx="8064896" cy="44624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7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9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6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Kód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Název indikátoru 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Měrná jednotka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Typ indikátoru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67315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Bývalí účastníci projektů v oblasti sociálních služeb, u nichž služba naplnila svůj účel 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Osoby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>
                          <a:effectLst/>
                        </a:rPr>
                        <a:t>Výsledek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248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>
                          <a:effectLst/>
                        </a:rPr>
                        <a:t>67310 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Bývalí účastníci projektů, u nichž intervence formou sociální práce naplnila svůj účel 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Osoby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>
                          <a:effectLst/>
                        </a:rPr>
                        <a:t>Výsledek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248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>
                          <a:effectLst/>
                        </a:rPr>
                        <a:t>62500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Účastníci v procesu vzdělávání/odborné přípravy po ukončení své účasti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Osoby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>
                          <a:effectLst/>
                        </a:rPr>
                        <a:t>Výsledek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248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>
                          <a:effectLst/>
                        </a:rPr>
                        <a:t>62600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Účastníci, kteří získali kvalifikaci po ukončení své účasti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>
                          <a:effectLst/>
                        </a:rPr>
                        <a:t>Osoby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Výsledek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7229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>
                          <a:effectLst/>
                        </a:rPr>
                        <a:t>62800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Znevýhodnění účastníci, kteří po ukončení své účasti hledají zaměstnání, jsou v procesu vzdělávání/odborné přípravy, rozšiřují si kvalifikaci nebo jsou zaměstnaní, a to i OSVČ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>
                          <a:effectLst/>
                        </a:rPr>
                        <a:t> Osoby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Výsledek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8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86605"/>
            <a:ext cx="7827208" cy="910148"/>
          </a:xfrm>
        </p:spPr>
        <p:txBody>
          <a:bodyPr/>
          <a:lstStyle/>
          <a:p>
            <a:r>
              <a:rPr lang="cs-CZ" dirty="0" smtClean="0"/>
              <a:t>Indikátory povinné k vykazování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196752"/>
            <a:ext cx="8422468" cy="4923247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/>
              <a:t>Indikátory </a:t>
            </a:r>
            <a:r>
              <a:rPr lang="cs-CZ" sz="1800" b="1" u="sng" dirty="0"/>
              <a:t>povinné k </a:t>
            </a:r>
            <a:r>
              <a:rPr lang="cs-CZ" sz="1800" b="1" u="sng" dirty="0" smtClean="0"/>
              <a:t>vykazování </a:t>
            </a:r>
            <a:r>
              <a:rPr lang="cs-CZ" sz="1800" dirty="0" smtClean="0"/>
              <a:t>(výstupové </a:t>
            </a:r>
            <a:r>
              <a:rPr lang="cs-CZ" sz="1800" dirty="0"/>
              <a:t>či výsledkové</a:t>
            </a:r>
            <a:r>
              <a:rPr lang="cs-CZ" sz="1800" dirty="0" smtClean="0"/>
              <a:t>), </a:t>
            </a:r>
            <a:r>
              <a:rPr lang="cs-CZ" sz="1800" dirty="0"/>
              <a:t>které se </a:t>
            </a:r>
            <a:r>
              <a:rPr lang="cs-CZ" sz="1800" dirty="0" smtClean="0"/>
              <a:t>netýkají </a:t>
            </a:r>
            <a:r>
              <a:rPr lang="cs-CZ" sz="1800" dirty="0"/>
              <a:t>účastníků</a:t>
            </a:r>
          </a:p>
          <a:p>
            <a:pPr marL="684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dirty="0" smtClean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dirty="0" smtClean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dirty="0"/>
          </a:p>
          <a:p>
            <a:endParaRPr lang="cs-CZ" sz="2200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98625" y="2900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749872"/>
              </p:ext>
            </p:extLst>
          </p:nvPr>
        </p:nvGraphicFramePr>
        <p:xfrm>
          <a:off x="467544" y="1681379"/>
          <a:ext cx="8422916" cy="4608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8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Kód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Název indikátoru 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Měrná jednotka 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Typ indikátoru 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359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>
                          <a:effectLst/>
                        </a:rPr>
                        <a:t>80500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Počet napsaných a zveřejněných analytických a strategických dokumentů (vč. evaluačních) 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Dokumenty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>
                          <a:effectLst/>
                        </a:rPr>
                        <a:t>Výstup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359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>
                          <a:effectLst/>
                        </a:rPr>
                        <a:t>50130 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Počet osob pracujících v rámci flexibilních forem práce 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Osoby 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Výsledek 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359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>
                          <a:effectLst/>
                        </a:rPr>
                        <a:t>50110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Počet osob využívajících zařízení péče o děti předškolního věku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Osoby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>
                          <a:effectLst/>
                        </a:rPr>
                        <a:t>Výsledek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359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>
                          <a:effectLst/>
                        </a:rPr>
                        <a:t>50120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Počet osob využívajících zařízení péče o děti ve věku do 3 let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Osoby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Výsledek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359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>
                          <a:effectLst/>
                        </a:rPr>
                        <a:t>50105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>
                          <a:effectLst/>
                        </a:rPr>
                        <a:t>Počet zaměstnavatelů, kteří podporují flexibilní formy práce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Podniky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Výstup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8359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>
                          <a:effectLst/>
                        </a:rPr>
                        <a:t>67401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Nové nebo inovované sociální služby týkající se bydlení 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>
                          <a:effectLst/>
                        </a:rPr>
                        <a:t>Služby 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Výstup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32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38140"/>
          </a:xfrm>
        </p:spPr>
        <p:txBody>
          <a:bodyPr/>
          <a:lstStyle/>
          <a:p>
            <a:r>
              <a:rPr lang="cs-CZ" dirty="0" smtClean="0"/>
              <a:t>Horizontální principy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01602" y="5373216"/>
            <a:ext cx="8064000" cy="115212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Nutno vyplnit všechny tři horizontální principy výběrem ze seznamu, případně popisem a zdůvodněním.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Nutno průběžně ukládat jednotlivé řádky.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26</a:t>
            </a:fld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48" y="1196752"/>
            <a:ext cx="82857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 flipV="1">
            <a:off x="390748" y="1844824"/>
            <a:ext cx="2146953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7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66132"/>
          </a:xfrm>
        </p:spPr>
        <p:txBody>
          <a:bodyPr/>
          <a:lstStyle/>
          <a:p>
            <a:r>
              <a:rPr lang="cs-CZ" dirty="0" smtClean="0"/>
              <a:t>Klíčové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27</a:t>
            </a:fld>
            <a:endParaRPr lang="cs-CZ" dirty="0"/>
          </a:p>
        </p:txBody>
      </p:sp>
      <p:pic>
        <p:nvPicPr>
          <p:cNvPr id="1026" name="Picture 2" descr="C:\Users\michaela.sedlackova\Desktop\Klíčová aktivit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80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7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9412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Cílová skupina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28</a:t>
            </a:fld>
            <a:endParaRPr lang="cs-CZ" dirty="0"/>
          </a:p>
        </p:txBody>
      </p:sp>
      <p:pic>
        <p:nvPicPr>
          <p:cNvPr id="7" name="Picture 2" descr="C:\Users\michaela.sedlackova\Desktop\c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1" y="1196752"/>
            <a:ext cx="906702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2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4882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Umístění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29</a:t>
            </a:fld>
            <a:endParaRPr lang="cs-CZ" dirty="0"/>
          </a:p>
        </p:txBody>
      </p:sp>
      <p:pic>
        <p:nvPicPr>
          <p:cNvPr id="3074" name="Picture 2" descr="C:\Users\michaela.sedlackova\Desktop\Umístění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1" y="1196752"/>
            <a:ext cx="8688189" cy="492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0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/>
          <a:lstStyle/>
          <a:p>
            <a:r>
              <a:rPr lang="cs-CZ" dirty="0" smtClean="0"/>
              <a:t>Příprava žádosti o podporu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5184576"/>
          </a:xfrm>
        </p:spPr>
        <p:txBody>
          <a:bodyPr/>
          <a:lstStyle/>
          <a:p>
            <a:pPr marL="0" indent="0">
              <a:buNone/>
            </a:pPr>
            <a:r>
              <a:rPr lang="cs-CZ" sz="1800" b="1" u="sng" cap="all" dirty="0"/>
              <a:t>PROJEKTOVÝ </a:t>
            </a:r>
            <a:r>
              <a:rPr lang="cs-CZ" sz="1800" b="1" u="sng" cap="all" dirty="0" smtClean="0"/>
              <a:t>ZÁMĚR</a:t>
            </a:r>
          </a:p>
          <a:p>
            <a:pPr marL="900000" indent="-342900" hangingPunct="0">
              <a:lnSpc>
                <a:spcPct val="100000"/>
              </a:lnSpc>
              <a:buFont typeface="+mj-lt"/>
              <a:buAutoNum type="arabicPeriod"/>
            </a:pPr>
            <a:r>
              <a:rPr lang="cs-CZ" sz="1600" b="1" cap="all" dirty="0"/>
              <a:t>Co chceme a můžeme změnit? </a:t>
            </a:r>
          </a:p>
          <a:p>
            <a:pPr marL="900000" indent="-342900" hangingPunct="0">
              <a:lnSpc>
                <a:spcPct val="100000"/>
              </a:lnSpc>
              <a:buFont typeface="+mj-lt"/>
              <a:buAutoNum type="arabicPeriod"/>
            </a:pPr>
            <a:r>
              <a:rPr lang="cs-CZ" sz="1600" b="1" cap="all" dirty="0"/>
              <a:t>Jak toho chceme dosáhnout?</a:t>
            </a:r>
          </a:p>
          <a:p>
            <a:pPr marL="900000" indent="-342900" hangingPunct="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cs-CZ" sz="1600" b="1" cap="all" dirty="0"/>
              <a:t>Jak ověříme, že jsme byli úspěšní</a:t>
            </a:r>
            <a:r>
              <a:rPr lang="cs-CZ" sz="1600" b="1" cap="all" dirty="0" smtClean="0"/>
              <a:t>?</a:t>
            </a:r>
            <a:endParaRPr lang="cs-CZ" sz="1600" b="1" cap="all" dirty="0"/>
          </a:p>
          <a:p>
            <a:pPr marL="0" indent="0">
              <a:buNone/>
            </a:pPr>
            <a:r>
              <a:rPr lang="cs-CZ" sz="1800" b="1" u="sng" cap="all" dirty="0" smtClean="0"/>
              <a:t>1. Co </a:t>
            </a:r>
            <a:r>
              <a:rPr lang="cs-CZ" sz="1800" b="1" u="sng" cap="all" dirty="0"/>
              <a:t>chceme a můžeme změnit?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600" dirty="0" smtClean="0"/>
              <a:t>Definování </a:t>
            </a:r>
            <a:r>
              <a:rPr lang="cs-CZ" sz="1600" dirty="0"/>
              <a:t>konkrétních problémů (</a:t>
            </a:r>
            <a:r>
              <a:rPr lang="cs-CZ" sz="1600" b="1" dirty="0"/>
              <a:t>identifikování potřeb</a:t>
            </a:r>
            <a:r>
              <a:rPr lang="cs-CZ" sz="1600" dirty="0"/>
              <a:t> </a:t>
            </a:r>
            <a:r>
              <a:rPr lang="cs-CZ" sz="1600" b="1" dirty="0"/>
              <a:t>cílové skupiny</a:t>
            </a:r>
            <a:r>
              <a:rPr lang="cs-CZ" sz="1600" dirty="0"/>
              <a:t>),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které </a:t>
            </a:r>
            <a:r>
              <a:rPr lang="cs-CZ" sz="1600" dirty="0"/>
              <a:t>chceme a jsme schopni projektem </a:t>
            </a:r>
            <a:r>
              <a:rPr lang="cs-CZ" sz="1600" dirty="0" smtClean="0"/>
              <a:t>změnit.</a:t>
            </a:r>
          </a:p>
          <a:p>
            <a:pPr marL="0" indent="0" hangingPunct="0">
              <a:lnSpc>
                <a:spcPct val="100000"/>
              </a:lnSpc>
              <a:buNone/>
            </a:pPr>
            <a:r>
              <a:rPr lang="cs-CZ" sz="1600" b="1" dirty="0"/>
              <a:t>Doporučení:</a:t>
            </a:r>
          </a:p>
          <a:p>
            <a:pPr lvl="0"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jedna z nejdůležitějších částí žádosti, neodbývejte </a:t>
            </a:r>
            <a:r>
              <a:rPr lang="cs-CZ" sz="1600" dirty="0" smtClean="0"/>
              <a:t>ji,</a:t>
            </a:r>
            <a:endParaRPr lang="cs-CZ" sz="1600" dirty="0"/>
          </a:p>
          <a:p>
            <a:pPr lvl="0"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nemudrujte, nefilosofujte, nebásněte, buďte konkrétní a exaktní: čísla, </a:t>
            </a:r>
            <a:r>
              <a:rPr lang="cs-CZ" sz="1600" dirty="0" smtClean="0"/>
              <a:t>data,</a:t>
            </a:r>
            <a:endParaRPr lang="cs-CZ" sz="1600" dirty="0"/>
          </a:p>
          <a:p>
            <a:pPr lvl="0"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soustřeďte se na ty potřeby, které korespondují s cíli a aktivitami projektu, </a:t>
            </a:r>
            <a:br>
              <a:rPr lang="cs-CZ" sz="1600" dirty="0"/>
            </a:br>
            <a:r>
              <a:rPr lang="cs-CZ" sz="1600" dirty="0" smtClean="0"/>
              <a:t>a </a:t>
            </a:r>
            <a:r>
              <a:rPr lang="cs-CZ" sz="1600" dirty="0"/>
              <a:t>tuto vazbu </a:t>
            </a:r>
            <a:r>
              <a:rPr lang="cs-CZ" sz="1600" dirty="0" smtClean="0"/>
              <a:t>prokažte,</a:t>
            </a:r>
            <a:endParaRPr lang="cs-CZ" sz="1600" dirty="0"/>
          </a:p>
          <a:p>
            <a:pPr lvl="0"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držte se cílové skupiny/cílových </a:t>
            </a:r>
            <a:r>
              <a:rPr lang="cs-CZ" sz="1600" dirty="0" smtClean="0"/>
              <a:t>skupin,</a:t>
            </a:r>
            <a:endParaRPr lang="cs-CZ" sz="1600" dirty="0"/>
          </a:p>
          <a:p>
            <a:pPr lvl="0"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odvolejte se na analytické materiály, dejte je do </a:t>
            </a:r>
            <a:r>
              <a:rPr lang="cs-CZ" sz="1600" dirty="0" smtClean="0"/>
              <a:t>přílohy,</a:t>
            </a:r>
            <a:endParaRPr lang="cs-CZ" sz="1600" dirty="0"/>
          </a:p>
          <a:p>
            <a:pPr lvl="0"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odvolejte se na strategické dokumenty, dejte je do </a:t>
            </a:r>
            <a:r>
              <a:rPr lang="cs-CZ" sz="1600" dirty="0" smtClean="0"/>
              <a:t>přílohy.</a:t>
            </a:r>
            <a:endParaRPr lang="cs-CZ" sz="16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cs-CZ" sz="1600" dirty="0"/>
          </a:p>
          <a:p>
            <a:pPr marL="342900" indent="-342900">
              <a:spcAft>
                <a:spcPts val="1200"/>
              </a:spcAft>
              <a:buAutoNum type="arabicParenR"/>
            </a:pPr>
            <a:endParaRPr lang="cs-CZ" sz="1800" b="1" u="sng" cap="all" dirty="0"/>
          </a:p>
          <a:p>
            <a:endParaRPr lang="cs-CZ" sz="1800" b="1" u="sng" cap="all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50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077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Subjekty projektu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300192" y="1268760"/>
            <a:ext cx="2646039" cy="54589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400" dirty="0"/>
              <a:t>Vybrat Typ subjektu.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400" dirty="0" smtClean="0"/>
              <a:t>Nejdůležitější je typ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400" dirty="0" smtClean="0"/>
              <a:t>Po </a:t>
            </a:r>
            <a:r>
              <a:rPr lang="cs-CZ" sz="1400" dirty="0"/>
              <a:t>zadání subjektu typu Žadatel/příjemce se zpřístupní </a:t>
            </a:r>
            <a:r>
              <a:rPr lang="cs-CZ" sz="1400" dirty="0" smtClean="0"/>
              <a:t>záložka Rozpočet.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400" dirty="0" smtClean="0"/>
              <a:t>Vyplnit IČ a Validovat.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400" dirty="0"/>
              <a:t>P</a:t>
            </a:r>
            <a:r>
              <a:rPr lang="cs-CZ" sz="1400" dirty="0" smtClean="0"/>
              <a:t>o úspěšné validaci jsou data doplněna z ROS (registr osob).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400" dirty="0"/>
              <a:t>P</a:t>
            </a:r>
            <a:r>
              <a:rPr lang="cs-CZ" sz="1400" dirty="0" smtClean="0"/>
              <a:t>okud nelze validovat, kontaktujte technickou podporu </a:t>
            </a:r>
            <a:r>
              <a:rPr lang="cs-CZ" sz="1400" dirty="0" smtClean="0">
                <a:hlinkClick r:id="rId3"/>
              </a:rPr>
              <a:t>iskp@mpsv.cz</a:t>
            </a:r>
            <a:r>
              <a:rPr lang="cs-CZ" sz="1400" dirty="0" smtClean="0"/>
              <a:t>. </a:t>
            </a:r>
          </a:p>
          <a:p>
            <a:pPr marL="432000" lvl="1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400" dirty="0"/>
              <a:t>Počet zaměstnanců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a </a:t>
            </a:r>
            <a:r>
              <a:rPr lang="cs-CZ" sz="1400" dirty="0"/>
              <a:t>Roční obrat – vazba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na </a:t>
            </a:r>
            <a:r>
              <a:rPr lang="cs-CZ" sz="1400" dirty="0"/>
              <a:t>hodnocení projektu – eliminační kritérium Ověření administrativní, finanční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a </a:t>
            </a:r>
            <a:r>
              <a:rPr lang="cs-CZ" sz="1400" dirty="0"/>
              <a:t>provozní kapacity </a:t>
            </a:r>
            <a:r>
              <a:rPr lang="cs-CZ" sz="1400" dirty="0" smtClean="0"/>
              <a:t>žadatele.</a:t>
            </a:r>
            <a:endParaRPr lang="cs-CZ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30</a:t>
            </a:fld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6048672" cy="506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190181" y="2996952"/>
            <a:ext cx="1429491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51681" y="4149080"/>
            <a:ext cx="154962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1707837" y="4149080"/>
            <a:ext cx="9555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780" y="1916832"/>
            <a:ext cx="1224135" cy="45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93475" y="5877272"/>
            <a:ext cx="73301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211960" y="5900999"/>
            <a:ext cx="299681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1619671" y="4797152"/>
            <a:ext cx="2891969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2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785009"/>
          </a:xfrm>
        </p:spPr>
        <p:txBody>
          <a:bodyPr/>
          <a:lstStyle/>
          <a:p>
            <a:r>
              <a:rPr lang="cs-CZ" dirty="0"/>
              <a:t>O</a:t>
            </a:r>
            <a:r>
              <a:rPr lang="cs-CZ" dirty="0" smtClean="0"/>
              <a:t>soby subjektu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76402" y="5428078"/>
            <a:ext cx="8486816" cy="108012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Nutno vložit hlavní kontaktní osobu a minimálně jednoho statutárního zástupce (rozlišit zaškrtnutím </a:t>
            </a:r>
            <a:r>
              <a:rPr lang="cs-CZ" sz="2000" dirty="0" err="1" smtClean="0"/>
              <a:t>checkboxu</a:t>
            </a:r>
            <a:r>
              <a:rPr lang="cs-CZ" sz="2000" dirty="0" smtClean="0"/>
              <a:t>).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Každá další osoba je vložena pomocí Nový záznam.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>
          <a:xfrm>
            <a:off x="8586472" y="6453336"/>
            <a:ext cx="468000" cy="180000"/>
          </a:xfrm>
        </p:spPr>
        <p:txBody>
          <a:bodyPr/>
          <a:lstStyle/>
          <a:p>
            <a:r>
              <a:rPr lang="cs-CZ" dirty="0" smtClean="0"/>
              <a:t>36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61644" y="3933532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573568" y="3933056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02" y="1196751"/>
            <a:ext cx="8544070" cy="423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23528" y="5061908"/>
            <a:ext cx="3384376" cy="3113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3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981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ÚČTY SUBJEKTU, ÚČETNÍ OBDOBÍ, KATEGORIE INTERVENCÍ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771800" y="1737360"/>
            <a:ext cx="6048672" cy="435593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/>
              <a:t>Záložky Účty subjektu, Účetní období a Kategorie intervencí se v žádosti o finanční podporu nevyplňují, </a:t>
            </a:r>
            <a:r>
              <a:rPr lang="cs-CZ" sz="1800" b="1" dirty="0" smtClean="0"/>
              <a:t>jsou </a:t>
            </a:r>
            <a:r>
              <a:rPr lang="cs-CZ" sz="1800" b="1" dirty="0" err="1" smtClean="0"/>
              <a:t>NEeditovatelné</a:t>
            </a:r>
            <a:r>
              <a:rPr lang="cs-CZ" sz="1800" b="1" dirty="0" smtClean="0"/>
              <a:t>!!!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/>
              <a:t>Žadatel vyplňuje až před přípravou právního aktu na vyzvání poskytovatele podpory.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b="1" dirty="0">
                <a:hlinkClick r:id="rId3"/>
              </a:rPr>
              <a:t>Pokyny k doplnění žádosti o podporu v IS KP14+ před vydáním právního </a:t>
            </a:r>
            <a:r>
              <a:rPr lang="cs-CZ" sz="1800" b="1" dirty="0" smtClean="0">
                <a:hlinkClick r:id="rId3"/>
              </a:rPr>
              <a:t>aktu</a:t>
            </a:r>
            <a:r>
              <a:rPr lang="cs-CZ" sz="1800" b="1" dirty="0" smtClean="0"/>
              <a:t> </a:t>
            </a:r>
            <a:r>
              <a:rPr lang="cs-CZ" sz="1800" dirty="0" smtClean="0"/>
              <a:t>(v aktuálním vydání).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400" dirty="0"/>
              <a:t>https://www.esfcr.cz/formulare-pro-uzavreni-pravniho-aktu-a-vzory-pravnich-aktu-o-poskytnuti-podpory-na-projekt-opz/-/dokument/798824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4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20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20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32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23528" y="5022994"/>
            <a:ext cx="1512168" cy="350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4" y="1737360"/>
            <a:ext cx="2371725" cy="445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467544" y="3140968"/>
            <a:ext cx="1080120" cy="696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344734" y="5385838"/>
            <a:ext cx="1368152" cy="3113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7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850265"/>
          </a:xfrm>
        </p:spPr>
        <p:txBody>
          <a:bodyPr/>
          <a:lstStyle/>
          <a:p>
            <a:r>
              <a:rPr lang="cs-CZ" dirty="0" smtClean="0"/>
              <a:t>Rozpočet jednotkový 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724128" y="1916832"/>
            <a:ext cx="3168352" cy="435648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"/>
            </a:pPr>
            <a:r>
              <a:rPr lang="cs-CZ" sz="1800" dirty="0" smtClean="0"/>
              <a:t>Přímá editace nákladů.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"/>
            </a:pPr>
            <a:r>
              <a:rPr lang="cs-CZ" sz="1800" b="1" dirty="0" smtClean="0"/>
              <a:t>Editovat vše </a:t>
            </a:r>
            <a:r>
              <a:rPr lang="cs-CZ" sz="1800" dirty="0" smtClean="0"/>
              <a:t>(tlačítko </a:t>
            </a:r>
            <a:br>
              <a:rPr lang="cs-CZ" sz="1800" dirty="0" smtClean="0"/>
            </a:br>
            <a:r>
              <a:rPr lang="cs-CZ" sz="1800" dirty="0" smtClean="0"/>
              <a:t>pod rozpočtem) – umožňuje přímé vpisování nákladů do  rozpočtu. </a:t>
            </a:r>
            <a:br>
              <a:rPr lang="cs-CZ" sz="1800" dirty="0" smtClean="0"/>
            </a:br>
            <a:r>
              <a:rPr lang="cs-CZ" sz="1800" dirty="0" smtClean="0"/>
              <a:t>Po vyplnění celého rozpočtu stačí zmáčknout </a:t>
            </a:r>
            <a:r>
              <a:rPr lang="cs-CZ" sz="1800" b="1" dirty="0" smtClean="0"/>
              <a:t>Uložit vše</a:t>
            </a:r>
            <a:r>
              <a:rPr lang="cs-CZ" sz="1800" dirty="0" smtClean="0"/>
              <a:t>.</a:t>
            </a:r>
            <a:r>
              <a:rPr lang="cs-CZ" sz="1800" b="1" dirty="0" smtClean="0"/>
              <a:t> </a:t>
            </a:r>
            <a:endParaRPr lang="cs-CZ" sz="18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"/>
            </a:pPr>
            <a:r>
              <a:rPr lang="cs-CZ" sz="1800" b="1" u="sng" dirty="0"/>
              <a:t>Možno exportovat </a:t>
            </a:r>
            <a:r>
              <a:rPr lang="cs-CZ" sz="1800" b="1" u="sng" dirty="0" smtClean="0"/>
              <a:t/>
            </a:r>
            <a:br>
              <a:rPr lang="cs-CZ" sz="1800" b="1" u="sng" dirty="0" smtClean="0"/>
            </a:br>
            <a:r>
              <a:rPr lang="cs-CZ" sz="1800" b="1" u="sng" dirty="0" smtClean="0"/>
              <a:t>do Excelu!!!</a:t>
            </a:r>
            <a:endParaRPr lang="cs-CZ" sz="1800" b="1" u="sng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33</a:t>
            </a:fld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734387" cy="45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195736" y="6390953"/>
            <a:ext cx="15841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7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752401"/>
          </a:xfrm>
        </p:spPr>
        <p:txBody>
          <a:bodyPr/>
          <a:lstStyle/>
          <a:p>
            <a:r>
              <a:rPr lang="cs-CZ" dirty="0"/>
              <a:t>Rozpočet </a:t>
            </a:r>
            <a:r>
              <a:rPr lang="cs-CZ" dirty="0" smtClean="0"/>
              <a:t>jednotkový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14494" y="4941168"/>
            <a:ext cx="8064000" cy="149011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0" smtClean="0"/>
              <a:t>Editace po jednotlivých řádcích.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0" smtClean="0"/>
              <a:t>Aktivní řádek možno editovat přímo </a:t>
            </a:r>
            <a:r>
              <a:rPr lang="cs-CZ" sz="1800" u="sng" dirty="0" smtClean="0"/>
              <a:t>pod</a:t>
            </a:r>
            <a:r>
              <a:rPr lang="cs-CZ" sz="1800" dirty="0" smtClean="0"/>
              <a:t> rozpočtem.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0" smtClean="0"/>
              <a:t>U položek označených zelenou fajfkou, je možno vytvářet podpoložky – přes tlačítko Nový záznam.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0" smtClean="0"/>
              <a:t>Každou vyplněnou/založenou položku je potřeba ULOŽIT!!!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34</a:t>
            </a:fld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27037"/>
            <a:ext cx="7873930" cy="349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514494" y="3789040"/>
            <a:ext cx="708184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0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86604"/>
            <a:ext cx="7683192" cy="833315"/>
          </a:xfrm>
        </p:spPr>
        <p:txBody>
          <a:bodyPr/>
          <a:lstStyle/>
          <a:p>
            <a:r>
              <a:rPr lang="cs-CZ" dirty="0" smtClean="0"/>
              <a:t>Přehled zdrojů financování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88902" y="5121188"/>
            <a:ext cx="5256584" cy="1368152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"/>
            </a:pPr>
            <a:r>
              <a:rPr lang="cs-CZ" sz="1800" dirty="0" smtClean="0"/>
              <a:t>Rozpad zdrojů financování pomocí tlačítka Rozpad financí.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"/>
            </a:pPr>
            <a:r>
              <a:rPr lang="cs-CZ" sz="1800" dirty="0" smtClean="0"/>
              <a:t>Po </a:t>
            </a:r>
            <a:r>
              <a:rPr lang="cs-CZ" sz="1800" dirty="0"/>
              <a:t>každé změně </a:t>
            </a:r>
            <a:r>
              <a:rPr lang="cs-CZ" sz="1800" dirty="0" smtClean="0"/>
              <a:t>rozpočtu nutno provést rozpad financí znovu.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35</a:t>
            </a:fld>
            <a:endParaRPr lang="cs-CZ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02" y="1250853"/>
            <a:ext cx="7344816" cy="3739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438669" y="3727613"/>
            <a:ext cx="125301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09671"/>
            <a:ext cx="3206071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1695034" y="3284984"/>
            <a:ext cx="244491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851920" y="3727613"/>
            <a:ext cx="1872208" cy="7815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5580112" y="2780928"/>
            <a:ext cx="122413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7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16734"/>
          </a:xfrm>
        </p:spPr>
        <p:txBody>
          <a:bodyPr/>
          <a:lstStyle/>
          <a:p>
            <a:r>
              <a:rPr lang="cs-CZ" dirty="0" smtClean="0"/>
              <a:t>Finanční plán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1540" y="5373216"/>
            <a:ext cx="8208912" cy="115212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"/>
            </a:pPr>
            <a:r>
              <a:rPr lang="cs-CZ" sz="1800" dirty="0" smtClean="0"/>
              <a:t>Finanční </a:t>
            </a:r>
            <a:r>
              <a:rPr lang="cs-CZ" sz="1800" dirty="0"/>
              <a:t>plán se generuje automaticky, ale žadatel ho může ručně </a:t>
            </a:r>
            <a:r>
              <a:rPr lang="cs-CZ" sz="1800" dirty="0" smtClean="0"/>
              <a:t>upravit.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"/>
            </a:pPr>
            <a:r>
              <a:rPr lang="cs-CZ" sz="1800" dirty="0" smtClean="0"/>
              <a:t>Automatické </a:t>
            </a:r>
            <a:r>
              <a:rPr lang="cs-CZ" sz="1800" dirty="0"/>
              <a:t>generování FP je převzato z nastavení Výzvy ŘO do výzev MAS</a:t>
            </a:r>
            <a:r>
              <a:rPr lang="cs-CZ" sz="1800" dirty="0" smtClean="0"/>
              <a:t>.</a:t>
            </a:r>
            <a:endParaRPr lang="cs-CZ" sz="18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"/>
            </a:pPr>
            <a:r>
              <a:rPr lang="cs-CZ" sz="1800" dirty="0"/>
              <a:t>Kontrola shody částek finančního plánu a </a:t>
            </a:r>
            <a:r>
              <a:rPr lang="cs-CZ" sz="1800" dirty="0" smtClean="0"/>
              <a:t>rozpočtu.</a:t>
            </a:r>
            <a:endParaRPr lang="cs-CZ" sz="18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"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36</a:t>
            </a:fld>
            <a:endParaRPr lang="cs-CZ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24936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211960" y="4869160"/>
            <a:ext cx="1800200" cy="410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5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763919"/>
          </a:xfrm>
        </p:spPr>
        <p:txBody>
          <a:bodyPr/>
          <a:lstStyle/>
          <a:p>
            <a:r>
              <a:rPr lang="cs-CZ" dirty="0" smtClean="0"/>
              <a:t>VEŘEJNÉ ZAKÁZKY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3457892"/>
            <a:ext cx="5184576" cy="32114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"/>
            </a:pPr>
            <a:r>
              <a:rPr lang="cs-CZ" sz="1600" dirty="0" smtClean="0"/>
              <a:t>Záložka Projekt </a:t>
            </a:r>
            <a:br>
              <a:rPr lang="cs-CZ" sz="1600" dirty="0" smtClean="0"/>
            </a:br>
            <a:r>
              <a:rPr lang="cs-CZ" sz="1600" dirty="0" smtClean="0"/>
              <a:t>(</a:t>
            </a:r>
            <a:r>
              <a:rPr lang="cs-CZ" sz="1600" dirty="0"/>
              <a:t>sekce Identifikace projektu</a:t>
            </a:r>
            <a:r>
              <a:rPr lang="cs-CZ" sz="1600" dirty="0" smtClean="0"/>
              <a:t>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"/>
            </a:pPr>
            <a:r>
              <a:rPr lang="cs-CZ" sz="1600" dirty="0" smtClean="0"/>
              <a:t>Záložka Veřejné zakázky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"/>
            </a:pPr>
            <a:r>
              <a:rPr lang="cs-CZ" sz="1600" b="1" dirty="0"/>
              <a:t>Zjednodušeně se jedná o zakázky </a:t>
            </a:r>
            <a:r>
              <a:rPr lang="cs-CZ" sz="1600" b="1" dirty="0" smtClean="0"/>
              <a:t/>
            </a:r>
            <a:br>
              <a:rPr lang="cs-CZ" sz="1600" b="1" dirty="0" smtClean="0"/>
            </a:br>
            <a:r>
              <a:rPr lang="cs-CZ" sz="1600" b="1" dirty="0" smtClean="0"/>
              <a:t>s </a:t>
            </a:r>
            <a:r>
              <a:rPr lang="cs-CZ" sz="1600" b="1" dirty="0"/>
              <a:t>předpokládanou hodnotou dosahující či vyšší než 400.000 Kč bez DPH nebo s přepokládanou hodnotou dosahující či vyšší než 500.000 Kč </a:t>
            </a:r>
            <a:r>
              <a:rPr lang="cs-CZ" sz="1600" b="1" dirty="0" smtClean="0"/>
              <a:t/>
            </a:r>
            <a:br>
              <a:rPr lang="cs-CZ" sz="1600" b="1" dirty="0" smtClean="0"/>
            </a:br>
            <a:r>
              <a:rPr lang="cs-CZ" sz="1600" b="1" dirty="0" smtClean="0"/>
              <a:t>bez </a:t>
            </a:r>
            <a:r>
              <a:rPr lang="cs-CZ" sz="1600" b="1" dirty="0"/>
              <a:t>DPH </a:t>
            </a:r>
            <a:r>
              <a:rPr lang="cs-CZ" sz="1400" dirty="0"/>
              <a:t>v případě, že zadavatel nepatří mezi veřejné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či </a:t>
            </a:r>
            <a:r>
              <a:rPr lang="cs-CZ" sz="1400" dirty="0"/>
              <a:t>sektorové zadavatele podle § 2 odst. 2 a 6 zákona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č</a:t>
            </a:r>
            <a:r>
              <a:rPr lang="cs-CZ" sz="1400" dirty="0"/>
              <a:t>. 137/2006 Sb., o veřejných zakázkách, a zároveň podpora poskytovaná na tuto zakázku není vyšší než 50 %.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"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37</a:t>
            </a:fld>
            <a:endParaRPr lang="cs-CZ" dirty="0"/>
          </a:p>
        </p:txBody>
      </p:sp>
      <p:pic>
        <p:nvPicPr>
          <p:cNvPr id="1029" name="Picture 5" descr="C:\Users\michaela.sedlackova\Desktop\Printscreeny_IS KP14+\veřejné zakázky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050524"/>
            <a:ext cx="8624829" cy="240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chaela.sedlackova\Desktop\Printscreeny_IS KP14+\Veřejné zakázky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231" y="3212976"/>
            <a:ext cx="2160240" cy="20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chaela.sedlackova\Desktop\Printscreeny_IS KP14+\veřejné zakázky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62458"/>
            <a:ext cx="253123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1589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/>
          <a:lstStyle/>
          <a:p>
            <a:r>
              <a:rPr lang="cs-CZ" dirty="0"/>
              <a:t>Veřejné zakázky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649210"/>
              </p:ext>
            </p:extLst>
          </p:nvPr>
        </p:nvGraphicFramePr>
        <p:xfrm>
          <a:off x="633605" y="1408555"/>
          <a:ext cx="7881917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5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820">
                <a:tc>
                  <a:txBody>
                    <a:bodyPr/>
                    <a:lstStyle/>
                    <a:p>
                      <a:r>
                        <a:rPr lang="cs-CZ" dirty="0" smtClean="0"/>
                        <a:t>Méně než 400/500</a:t>
                      </a:r>
                      <a:r>
                        <a:rPr lang="cs-CZ" baseline="0" dirty="0" smtClean="0"/>
                        <a:t> tis. Kč bez DPH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 400/500 tis. Kč do 2mil./6mil. Kč bez DPH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 2 mil./6mil. Kč bez DPH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Neprovádí se výběrové řízení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Výběr dodavatele je vázán na VŘ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Výběr</a:t>
                      </a:r>
                      <a:r>
                        <a:rPr lang="cs-CZ" b="1" baseline="0" dirty="0" smtClean="0"/>
                        <a:t> dodavatele je vázán na VŘ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3046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dirty="0" smtClean="0"/>
                        <a:t>Rozhodnutí </a:t>
                      </a:r>
                      <a:br>
                        <a:rPr lang="cs-CZ" sz="1800" b="0" dirty="0" smtClean="0"/>
                      </a:br>
                      <a:r>
                        <a:rPr lang="cs-CZ" sz="1800" b="0" dirty="0" smtClean="0"/>
                        <a:t>o dodavateli vychází z dříve získaných</a:t>
                      </a:r>
                      <a:r>
                        <a:rPr lang="cs-CZ" sz="1800" b="0" baseline="0" dirty="0" smtClean="0"/>
                        <a:t> informací na trhu (resp. cenách) nebo průzkumu trhu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baseline="0" dirty="0" smtClean="0"/>
                        <a:t>Doložení účetního dokladu – zřejmý předmět zakázky, množství plnění </a:t>
                      </a:r>
                      <a:br>
                        <a:rPr lang="cs-CZ" sz="1800" b="0" baseline="0" dirty="0" smtClean="0"/>
                      </a:br>
                      <a:r>
                        <a:rPr lang="cs-CZ" sz="1800" b="0" baseline="0" dirty="0" smtClean="0"/>
                        <a:t>a cena</a:t>
                      </a:r>
                      <a:endParaRPr lang="cs-CZ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dirty="0" smtClean="0"/>
                        <a:t>Povinnost zveřejnit výzvu na esfcr.cz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dirty="0" smtClean="0"/>
                        <a:t>Zápis o hodnocení nabídek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dirty="0" smtClean="0"/>
                        <a:t>Písemná smlouva </a:t>
                      </a:r>
                      <a:br>
                        <a:rPr lang="cs-CZ" sz="1800" b="0" dirty="0" smtClean="0"/>
                      </a:br>
                      <a:r>
                        <a:rPr lang="cs-CZ" sz="1800" b="0" dirty="0" smtClean="0"/>
                        <a:t>s dodavatelem (alespoň ve formě písemné potvrzené objednávky</a:t>
                      </a:r>
                      <a:r>
                        <a:rPr lang="cs-CZ" sz="1800" b="0" baseline="0" dirty="0" smtClean="0"/>
                        <a:t> dodavatelem)</a:t>
                      </a:r>
                      <a:endParaRPr lang="cs-CZ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cs-CZ" sz="1800" b="1" baseline="0" dirty="0" smtClean="0"/>
                        <a:t>Dle zákona č.137/2006 Sb., </a:t>
                      </a:r>
                      <a:br>
                        <a:rPr lang="cs-CZ" sz="1800" b="1" baseline="0" dirty="0" smtClean="0"/>
                      </a:br>
                      <a:r>
                        <a:rPr lang="cs-CZ" sz="1800" b="1" baseline="0" dirty="0" smtClean="0"/>
                        <a:t>o veřejných zakázkách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Povinnost zveřejnění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Zápis o posouzení a hodnocení nabídek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Písemná smlouva </a:t>
                      </a:r>
                      <a:br>
                        <a:rPr lang="cs-CZ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 dodavatelem (nepostačuje objednávka)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38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34104" y="624798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ÚČELOVÉ DĚLENÍ PŘEDMĚTU VZ JE NEPŘÍPUSTNÉ !!!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141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/>
          <a:lstStyle/>
          <a:p>
            <a:r>
              <a:rPr lang="cs-CZ" dirty="0" smtClean="0"/>
              <a:t>čestné prohlášení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9552" y="5445224"/>
            <a:ext cx="8064896" cy="122413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"/>
            </a:pPr>
            <a:r>
              <a:rPr lang="cs-CZ" sz="1600" dirty="0"/>
              <a:t>Z</a:t>
            </a:r>
            <a:r>
              <a:rPr lang="cs-CZ" sz="1600" dirty="0" smtClean="0"/>
              <a:t>aškrtnout </a:t>
            </a:r>
            <a:r>
              <a:rPr lang="cs-CZ" sz="1600" dirty="0" err="1" smtClean="0"/>
              <a:t>check</a:t>
            </a:r>
            <a:r>
              <a:rPr lang="cs-CZ" sz="1600" dirty="0" err="1"/>
              <a:t>b</a:t>
            </a:r>
            <a:r>
              <a:rPr lang="cs-CZ" sz="1600" dirty="0" err="1" smtClean="0"/>
              <a:t>ox</a:t>
            </a:r>
            <a:r>
              <a:rPr lang="cs-CZ" sz="1600" dirty="0" smtClean="0"/>
              <a:t> u požadovaných </a:t>
            </a:r>
            <a:r>
              <a:rPr lang="cs-CZ" sz="1600" dirty="0"/>
              <a:t>čestných </a:t>
            </a:r>
            <a:r>
              <a:rPr lang="cs-CZ" sz="1600" dirty="0" smtClean="0"/>
              <a:t>prohlášení a každý řádek uložit.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"/>
            </a:pPr>
            <a:r>
              <a:rPr lang="cs-CZ" sz="1600" dirty="0"/>
              <a:t>Editace se omezuje na vyznačení souhlasu s textem prohlášení, textové pole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s </a:t>
            </a:r>
            <a:r>
              <a:rPr lang="cs-CZ" sz="1600" dirty="0"/>
              <a:t>obsahem prohlášení nelze editovat.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endParaRPr lang="cs-CZ" sz="20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39</a:t>
            </a:fld>
            <a:endParaRPr lang="cs-CZ" dirty="0"/>
          </a:p>
        </p:txBody>
      </p:sp>
      <p:pic>
        <p:nvPicPr>
          <p:cNvPr id="2050" name="Picture 2" descr="C:\Users\michaela.sedlackova\Desktop\Č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3"/>
            <a:ext cx="721030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5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38140"/>
          </a:xfrm>
        </p:spPr>
        <p:txBody>
          <a:bodyPr/>
          <a:lstStyle/>
          <a:p>
            <a:r>
              <a:rPr lang="cs-CZ" dirty="0"/>
              <a:t>Příprava žádosti o podporu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000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b="1" u="sng" cap="all" dirty="0"/>
              <a:t>1. Co chceme a můžeme změnit?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600" dirty="0" smtClean="0"/>
              <a:t>Součástí </a:t>
            </a:r>
            <a:r>
              <a:rPr lang="cs-CZ" sz="1600" dirty="0"/>
              <a:t>definice problému </a:t>
            </a:r>
            <a:r>
              <a:rPr lang="cs-CZ" sz="1600" dirty="0" smtClean="0"/>
              <a:t>je vždy </a:t>
            </a:r>
            <a:r>
              <a:rPr lang="cs-CZ" sz="1600" dirty="0"/>
              <a:t>také </a:t>
            </a:r>
            <a:r>
              <a:rPr lang="cs-CZ" sz="1600" b="1" dirty="0"/>
              <a:t>specifikace cílové skupiny projektu</a:t>
            </a:r>
            <a:r>
              <a:rPr lang="cs-CZ" sz="1600" dirty="0"/>
              <a:t>,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tj</a:t>
            </a:r>
            <a:r>
              <a:rPr lang="cs-CZ" sz="1600" dirty="0"/>
              <a:t>. osob, kterých se problém týká.</a:t>
            </a:r>
          </a:p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Doporučení:</a:t>
            </a:r>
            <a:endParaRPr lang="cs-CZ" sz="1600" dirty="0"/>
          </a:p>
          <a:p>
            <a:pPr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/>
              <a:t>vymezení </a:t>
            </a:r>
            <a:r>
              <a:rPr lang="cs-CZ" sz="1600" dirty="0"/>
              <a:t>a charakteristika CS: vymezená věkem, pohlavím, etnicitou, územím, kulturou, socioekonomickým postavením, jinak definovanou skupinovou příslušností, jako je např. dlouhodobá </a:t>
            </a:r>
            <a:r>
              <a:rPr lang="cs-CZ" sz="1600" dirty="0" smtClean="0"/>
              <a:t>nezaměstnanost,</a:t>
            </a:r>
            <a:endParaRPr lang="cs-CZ" sz="1600" dirty="0"/>
          </a:p>
          <a:p>
            <a:pPr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čím ostřeji vymezená, tím lépe (bezbřehost napovídá, že nevíte pořádně, co chcete, a tak chcete dělat všechno pro všechny</a:t>
            </a:r>
            <a:r>
              <a:rPr lang="cs-CZ" sz="1600" dirty="0" smtClean="0"/>
              <a:t>),</a:t>
            </a:r>
            <a:endParaRPr lang="cs-CZ" sz="1600" dirty="0"/>
          </a:p>
          <a:p>
            <a:pPr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projekt může mít více CS, pak ale u každé je třeba zvlášť popsat </a:t>
            </a:r>
            <a:r>
              <a:rPr lang="cs-CZ" sz="1600" dirty="0" smtClean="0"/>
              <a:t>potřeby,</a:t>
            </a:r>
            <a:endParaRPr lang="cs-CZ" sz="1600" dirty="0"/>
          </a:p>
          <a:p>
            <a:pPr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charakteristika selektivní: znaky, trendy, problémy, jež chcete řešit v </a:t>
            </a:r>
            <a:r>
              <a:rPr lang="cs-CZ" sz="1600" dirty="0" smtClean="0"/>
              <a:t>projektu vazba </a:t>
            </a:r>
            <a:r>
              <a:rPr lang="cs-CZ" sz="1600" dirty="0"/>
              <a:t>na potřeby </a:t>
            </a:r>
            <a:r>
              <a:rPr lang="cs-CZ" sz="1600" dirty="0" smtClean="0"/>
              <a:t>CS,</a:t>
            </a:r>
            <a:endParaRPr lang="cs-CZ" sz="1600" dirty="0"/>
          </a:p>
          <a:p>
            <a:pPr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projekt musí prokazatelně korespondovat s potřebami CS, na kterou je zaměřen = ideálně vyjmenujte potřeby CS a ke každé přiřaďte aktivitu projektu, kterou chcete danou potřebu </a:t>
            </a:r>
            <a:r>
              <a:rPr lang="cs-CZ" sz="1600" dirty="0" smtClean="0"/>
              <a:t>naplnit,</a:t>
            </a:r>
            <a:endParaRPr lang="cs-CZ" sz="1600" dirty="0"/>
          </a:p>
          <a:p>
            <a:pPr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jmenujte jen ty potřeby CS, které projektem hodláte naplňovat (ostatní potřeby můžete také zmínit, ale s vysvětlením, proč je projekt neřeší, případně že je řešíte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v </a:t>
            </a:r>
            <a:r>
              <a:rPr lang="cs-CZ" sz="1600" dirty="0"/>
              <a:t>projektu jiném</a:t>
            </a:r>
            <a:r>
              <a:rPr lang="cs-CZ" sz="1600" dirty="0" smtClean="0"/>
              <a:t>).</a:t>
            </a:r>
            <a:endParaRPr lang="cs-CZ" sz="1600" dirty="0"/>
          </a:p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1600" dirty="0" smtClean="0"/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03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64814"/>
          </a:xfrm>
        </p:spPr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okumenty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5520332"/>
            <a:ext cx="8352928" cy="114902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1600" dirty="0"/>
              <a:t>Požadované dokumenty jsou uvedeny v textu </a:t>
            </a:r>
            <a:r>
              <a:rPr lang="cs-CZ" sz="1600" dirty="0" smtClean="0"/>
              <a:t>výzvy MAS/ŘO.</a:t>
            </a:r>
            <a:endParaRPr lang="cs-CZ" sz="16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1600" dirty="0" smtClean="0"/>
              <a:t>Předdefinovaný </a:t>
            </a:r>
            <a:r>
              <a:rPr lang="cs-CZ" sz="1600" u="sng" dirty="0" smtClean="0"/>
              <a:t>vzor/formulář</a:t>
            </a:r>
            <a:r>
              <a:rPr lang="cs-CZ" sz="1600" dirty="0" smtClean="0"/>
              <a:t> přílohy stáhnete přes tlačítko Stáhnout soubor dokumentu.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1600" dirty="0" smtClean="0"/>
              <a:t>Tlačítkem Připojit fyzický soubor připojíte a záznam uložte.</a:t>
            </a: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40</a:t>
            </a:fld>
            <a:endParaRPr lang="cs-CZ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1419"/>
            <a:ext cx="7632848" cy="446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6115636" y="3391107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174973" y="4883418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664318" y="5176442"/>
            <a:ext cx="158417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7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/>
          <a:lstStyle/>
          <a:p>
            <a:r>
              <a:rPr lang="cs-CZ" dirty="0" smtClean="0"/>
              <a:t>Operace se žádostí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240321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Horní příkazový řádek obsahuje:</a:t>
            </a:r>
          </a:p>
          <a:p>
            <a:pPr lvl="1"/>
            <a:r>
              <a:rPr lang="cs-CZ" dirty="0" smtClean="0">
                <a:solidFill>
                  <a:schemeClr val="accent6"/>
                </a:solidFill>
              </a:rPr>
              <a:t>Přístup k projektu</a:t>
            </a:r>
          </a:p>
          <a:p>
            <a:pPr lvl="1"/>
            <a:r>
              <a:rPr lang="cs-CZ" dirty="0" smtClean="0"/>
              <a:t>Plné moci</a:t>
            </a:r>
          </a:p>
          <a:p>
            <a:pPr lvl="1"/>
            <a:r>
              <a:rPr lang="cs-CZ" dirty="0" smtClean="0"/>
              <a:t>Kopírovat</a:t>
            </a:r>
          </a:p>
          <a:p>
            <a:pPr lvl="1"/>
            <a:r>
              <a:rPr lang="cs-CZ" dirty="0" smtClean="0"/>
              <a:t>Vymazat žádost</a:t>
            </a:r>
          </a:p>
          <a:p>
            <a:pPr lvl="1"/>
            <a:r>
              <a:rPr lang="cs-CZ" dirty="0" smtClean="0">
                <a:solidFill>
                  <a:schemeClr val="accent6"/>
                </a:solidFill>
              </a:rPr>
              <a:t>Kontrola</a:t>
            </a:r>
          </a:p>
          <a:p>
            <a:pPr lvl="1"/>
            <a:r>
              <a:rPr lang="cs-CZ" dirty="0" smtClean="0">
                <a:solidFill>
                  <a:schemeClr val="accent6"/>
                </a:solidFill>
              </a:rPr>
              <a:t>Finalizace</a:t>
            </a:r>
          </a:p>
          <a:p>
            <a:pPr lvl="1"/>
            <a:r>
              <a:rPr lang="cs-CZ" dirty="0"/>
              <a:t>T</a:t>
            </a:r>
            <a:r>
              <a:rPr lang="cs-CZ" dirty="0" smtClean="0"/>
              <a:t>isk</a:t>
            </a:r>
          </a:p>
          <a:p>
            <a:pPr lvl="1"/>
            <a:endParaRPr lang="cs-CZ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50" y="4671427"/>
            <a:ext cx="8064500" cy="80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95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38140"/>
          </a:xfrm>
        </p:spPr>
        <p:txBody>
          <a:bodyPr/>
          <a:lstStyle/>
          <a:p>
            <a:r>
              <a:rPr lang="cs-CZ" dirty="0" smtClean="0"/>
              <a:t>Přístup k projektu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5329" y="1268760"/>
            <a:ext cx="8064000" cy="4824056"/>
          </a:xfrm>
        </p:spPr>
        <p:txBody>
          <a:bodyPr/>
          <a:lstStyle/>
          <a:p>
            <a:pPr algn="just"/>
            <a:r>
              <a:rPr lang="cs-CZ" sz="1800" dirty="0" smtClean="0"/>
              <a:t>Uživatel, který žádost založil se automaticky stává </a:t>
            </a:r>
            <a:r>
              <a:rPr lang="cs-CZ" sz="1800" u="sng" dirty="0"/>
              <a:t>S</a:t>
            </a:r>
            <a:r>
              <a:rPr lang="cs-CZ" sz="1800" u="sng" dirty="0" smtClean="0"/>
              <a:t>právcem přístupů.</a:t>
            </a:r>
          </a:p>
          <a:p>
            <a:pPr marL="0" indent="0" algn="just">
              <a:buNone/>
            </a:pPr>
            <a:endParaRPr lang="cs-CZ" u="sng" dirty="0" smtClean="0"/>
          </a:p>
          <a:p>
            <a:pPr marL="0" indent="0" algn="just">
              <a:buNone/>
            </a:pPr>
            <a:endParaRPr lang="cs-CZ" u="sng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8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8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/>
              <a:t>Možno zpřístupnit žádost dalším uživatelům, včetně pracovníků technické podpory </a:t>
            </a:r>
            <a:r>
              <a:rPr lang="cs-CZ" sz="1800" dirty="0" smtClean="0">
                <a:hlinkClick r:id="rId3"/>
              </a:rPr>
              <a:t>iskp@mpsv.cz</a:t>
            </a:r>
            <a:r>
              <a:rPr lang="cs-CZ" sz="1800" dirty="0" smtClean="0"/>
              <a:t>. </a:t>
            </a:r>
          </a:p>
          <a:p>
            <a:pPr algn="just"/>
            <a:r>
              <a:rPr lang="cs-CZ" sz="1800" u="sng" dirty="0" smtClean="0"/>
              <a:t>Nastavit práva uživatelů:</a:t>
            </a:r>
          </a:p>
          <a:p>
            <a:pPr lvl="1" algn="just"/>
            <a:r>
              <a:rPr lang="cs-CZ" sz="1800" dirty="0" smtClean="0"/>
              <a:t>Čtenář</a:t>
            </a:r>
          </a:p>
          <a:p>
            <a:pPr lvl="1" algn="just"/>
            <a:r>
              <a:rPr lang="cs-CZ" sz="1800" dirty="0" smtClean="0"/>
              <a:t>Editor</a:t>
            </a:r>
          </a:p>
          <a:p>
            <a:pPr lvl="1" algn="just"/>
            <a:r>
              <a:rPr lang="cs-CZ" sz="1800" dirty="0" smtClean="0"/>
              <a:t>Signatář</a:t>
            </a:r>
          </a:p>
          <a:p>
            <a:pPr lvl="1" algn="just"/>
            <a:r>
              <a:rPr lang="cs-CZ" sz="1800" dirty="0" smtClean="0"/>
              <a:t>Správce přístupů</a:t>
            </a:r>
          </a:p>
          <a:p>
            <a:pPr lvl="1" algn="just"/>
            <a:r>
              <a:rPr lang="cs-CZ" sz="1800" dirty="0" smtClean="0"/>
              <a:t>Zástupce správce přístupů</a:t>
            </a:r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42</a:t>
            </a:fld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47" y="1646134"/>
            <a:ext cx="784887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424095" y="2247248"/>
            <a:ext cx="648072" cy="659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4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26172"/>
          </a:xfrm>
        </p:spPr>
        <p:txBody>
          <a:bodyPr/>
          <a:lstStyle/>
          <a:p>
            <a:r>
              <a:rPr lang="cs-CZ" dirty="0" smtClean="0"/>
              <a:t>Přístup k projektu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151216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1800" dirty="0"/>
              <a:t>Přidělení přístupu novému uživateli pomocí tlačítka Nový </a:t>
            </a:r>
            <a:r>
              <a:rPr lang="cs-CZ" sz="1800" dirty="0" smtClean="0"/>
              <a:t>záznam.</a:t>
            </a:r>
            <a:endParaRPr lang="cs-CZ" sz="1800" dirty="0"/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1800" dirty="0"/>
              <a:t>Změna práv stávajících uživatelů – Změnit nastavení </a:t>
            </a:r>
            <a:r>
              <a:rPr lang="cs-CZ" sz="1800" dirty="0" smtClean="0"/>
              <a:t>přístupů.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43</a:t>
            </a:fld>
            <a:endParaRPr lang="cs-CZ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0" y="2636912"/>
            <a:ext cx="829406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6607474" y="5209950"/>
            <a:ext cx="194421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67544" y="3501008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25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38020"/>
          </a:xfrm>
        </p:spPr>
        <p:txBody>
          <a:bodyPr/>
          <a:lstStyle/>
          <a:p>
            <a:r>
              <a:rPr lang="cs-CZ" dirty="0" smtClean="0"/>
              <a:t>Přístup k projektu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1427" y="1412776"/>
            <a:ext cx="8064000" cy="1584175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1800" dirty="0" smtClean="0"/>
              <a:t>Pokud má aplikace ISKP14+ umožnit signatáři podepsat žádost, musí mu být přidělena </a:t>
            </a:r>
            <a:r>
              <a:rPr lang="cs-CZ" sz="1800" b="1" dirty="0" smtClean="0"/>
              <a:t>Úloha</a:t>
            </a:r>
            <a:r>
              <a:rPr lang="cs-CZ" sz="1800" dirty="0" smtClean="0"/>
              <a:t> k podpisu. 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44</a:t>
            </a:fld>
            <a:endParaRPr lang="cs-CZ" dirty="0"/>
          </a:p>
        </p:txBody>
      </p:sp>
      <p:sp>
        <p:nvSpPr>
          <p:cNvPr id="15" name="Zástupný symbol pro obsah 2"/>
          <p:cNvSpPr>
            <a:spLocks noGrp="1"/>
          </p:cNvSpPr>
          <p:nvPr>
            <p:ph idx="13"/>
          </p:nvPr>
        </p:nvSpPr>
        <p:spPr>
          <a:xfrm>
            <a:off x="7425343" y="5129320"/>
            <a:ext cx="1718703" cy="136789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Úlohu lze přidat pomocí tlačítka </a:t>
            </a:r>
            <a:br>
              <a:rPr lang="cs-CZ" sz="1800" dirty="0" smtClean="0"/>
            </a:br>
            <a:r>
              <a:rPr lang="cs-CZ" sz="1800" dirty="0" smtClean="0"/>
              <a:t>Nový záznam. </a:t>
            </a:r>
            <a:endParaRPr lang="cs-CZ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698087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95536" y="2427606"/>
            <a:ext cx="2520280" cy="2081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91427" y="5013176"/>
            <a:ext cx="10081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/>
          <p:nvPr/>
        </p:nvCxnSpPr>
        <p:spPr>
          <a:xfrm flipH="1" flipV="1">
            <a:off x="1499539" y="5263067"/>
            <a:ext cx="5160693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68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754597"/>
          </a:xfrm>
        </p:spPr>
        <p:txBody>
          <a:bodyPr/>
          <a:lstStyle/>
          <a:p>
            <a:r>
              <a:rPr lang="cs-CZ" dirty="0" smtClean="0"/>
              <a:t>Plné moci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15772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58840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86645"/>
          </a:xfrm>
        </p:spPr>
        <p:txBody>
          <a:bodyPr/>
          <a:lstStyle/>
          <a:p>
            <a:r>
              <a:rPr lang="cs-CZ" dirty="0" smtClean="0"/>
              <a:t>Kontrola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88840"/>
            <a:ext cx="8064000" cy="403244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800" dirty="0" smtClean="0"/>
              <a:t>Provádíme zpravidla po vyplnění všech záložek (celé žádosti). </a:t>
            </a:r>
          </a:p>
          <a:p>
            <a:pPr algn="just">
              <a:lnSpc>
                <a:spcPct val="100000"/>
              </a:lnSpc>
            </a:pPr>
            <a:r>
              <a:rPr lang="cs-CZ" sz="1800" dirty="0" smtClean="0"/>
              <a:t>Můžeme využít i průběžně jako nápovědu jak správně dané pole vyplnit.</a:t>
            </a:r>
          </a:p>
          <a:p>
            <a:pPr algn="just">
              <a:lnSpc>
                <a:spcPct val="100000"/>
              </a:lnSpc>
            </a:pPr>
            <a:r>
              <a:rPr lang="cs-CZ" sz="1800" dirty="0" smtClean="0"/>
              <a:t>Všechny červené chybové hlášky nutno odstranit.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1800" dirty="0" smtClean="0"/>
              <a:t>Kontrola proběhla v pořádku = možnost finalizovat!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46</a:t>
            </a:fld>
            <a:endParaRPr lang="cs-CZ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01" y="2780928"/>
            <a:ext cx="626469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2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102810"/>
            <a:ext cx="7543800" cy="1450757"/>
          </a:xfrm>
        </p:spPr>
        <p:txBody>
          <a:bodyPr/>
          <a:lstStyle/>
          <a:p>
            <a:r>
              <a:rPr lang="cs-CZ" dirty="0" smtClean="0"/>
              <a:t>Finalizace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916832"/>
            <a:ext cx="8064000" cy="4392488"/>
          </a:xfrm>
        </p:spPr>
        <p:txBody>
          <a:bodyPr/>
          <a:lstStyle/>
          <a:p>
            <a:r>
              <a:rPr lang="cs-CZ" sz="1800" dirty="0" smtClean="0"/>
              <a:t>Nutno v nastavení přístupů (záložka Přístup k žádosti) uvést/zatrhnout Signatáře.</a:t>
            </a:r>
          </a:p>
          <a:p>
            <a:r>
              <a:rPr lang="cs-CZ" sz="1800" dirty="0" smtClean="0"/>
              <a:t>I po finalizaci žádosti o podporu možno provést změny.</a:t>
            </a:r>
          </a:p>
          <a:p>
            <a:r>
              <a:rPr lang="cs-CZ" sz="1800" dirty="0" smtClean="0"/>
              <a:t>V PŘÍKAZOVÉM ŘÁDKU se objeví tlačítko STORNO FINALIZACE.</a:t>
            </a:r>
          </a:p>
          <a:p>
            <a:r>
              <a:rPr lang="cs-CZ" sz="1800" dirty="0" smtClean="0"/>
              <a:t>Poté opět nutno finalizovat.</a:t>
            </a:r>
          </a:p>
          <a:p>
            <a:r>
              <a:rPr lang="cs-CZ" sz="1800" dirty="0" smtClean="0"/>
              <a:t>POZOR!!!</a:t>
            </a:r>
          </a:p>
          <a:p>
            <a:pPr marL="414000" lvl="1" indent="0" algn="just">
              <a:buNone/>
            </a:pPr>
            <a:r>
              <a:rPr lang="cs-CZ" sz="1800" dirty="0" smtClean="0"/>
              <a:t>U </a:t>
            </a:r>
            <a:r>
              <a:rPr lang="cs-CZ" sz="1800" dirty="0" err="1" smtClean="0"/>
              <a:t>finalizované</a:t>
            </a:r>
            <a:r>
              <a:rPr lang="cs-CZ" sz="1800" dirty="0" smtClean="0"/>
              <a:t> žádosti nelze provádět změny v přístupech k projektu. Pokud je nutné změnu provést, musíte zmáčknout Storno finalizace </a:t>
            </a:r>
            <a:br>
              <a:rPr lang="cs-CZ" sz="1800" dirty="0" smtClean="0"/>
            </a:br>
            <a:r>
              <a:rPr lang="cs-CZ" sz="1800" dirty="0" smtClean="0"/>
              <a:t>na horní liště .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47</a:t>
            </a:fld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654999"/>
            <a:ext cx="1689301" cy="29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5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37100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odpis a podání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4536056" cy="2403216"/>
          </a:xfrm>
        </p:spPr>
        <p:txBody>
          <a:bodyPr>
            <a:normAutofit/>
          </a:bodyPr>
          <a:lstStyle/>
          <a:p>
            <a:r>
              <a:rPr lang="cs-CZ" sz="1600" b="1" u="sng" dirty="0" smtClean="0"/>
              <a:t>PODPIS ŽÁDOSTI</a:t>
            </a:r>
          </a:p>
          <a:p>
            <a:pPr lvl="1">
              <a:lnSpc>
                <a:spcPct val="100000"/>
              </a:lnSpc>
            </a:pPr>
            <a:r>
              <a:rPr lang="cs-CZ" sz="1600" dirty="0" smtClean="0"/>
              <a:t>Poslední záložka v levém menu.</a:t>
            </a:r>
          </a:p>
          <a:p>
            <a:pPr lvl="1">
              <a:lnSpc>
                <a:spcPct val="100000"/>
              </a:lnSpc>
            </a:pPr>
            <a:r>
              <a:rPr lang="cs-CZ" sz="1600" b="1" u="sng" dirty="0" smtClean="0"/>
              <a:t>Zaktivní se až po úspěšné finalizaci.</a:t>
            </a:r>
            <a:endParaRPr lang="cs-CZ" sz="1600" b="1" u="sng" dirty="0"/>
          </a:p>
          <a:p>
            <a:pPr lvl="1">
              <a:lnSpc>
                <a:spcPct val="100000"/>
              </a:lnSpc>
            </a:pPr>
            <a:r>
              <a:rPr lang="cs-CZ" sz="1600" dirty="0"/>
              <a:t>Podepisuje jeden či více </a:t>
            </a:r>
            <a:r>
              <a:rPr lang="cs-CZ" sz="1600" dirty="0" smtClean="0"/>
              <a:t>signatářů (dle volby na záložce Identifikace operace </a:t>
            </a:r>
            <a:r>
              <a:rPr lang="cs-CZ" sz="1600" dirty="0" smtClean="0">
                <a:sym typeface="Wingdings" pitchFamily="2" charset="2"/>
              </a:rPr>
              <a:t> pole Způsob jednání</a:t>
            </a:r>
            <a:r>
              <a:rPr lang="cs-CZ" sz="1600" dirty="0" smtClean="0"/>
              <a:t>).</a:t>
            </a:r>
          </a:p>
          <a:p>
            <a:pPr lvl="1">
              <a:lnSpc>
                <a:spcPct val="100000"/>
              </a:lnSpc>
            </a:pPr>
            <a:r>
              <a:rPr lang="cs-CZ" sz="1600" dirty="0" smtClean="0"/>
              <a:t>Nutný </a:t>
            </a:r>
            <a:r>
              <a:rPr lang="cs-CZ" sz="1600" dirty="0"/>
              <a:t>elektronický </a:t>
            </a:r>
            <a:r>
              <a:rPr lang="cs-CZ" sz="1600" dirty="0" smtClean="0"/>
              <a:t>podpis (osobní kvalifikovaný certifikát).</a:t>
            </a:r>
            <a:endParaRPr lang="cs-CZ" sz="1600" dirty="0"/>
          </a:p>
          <a:p>
            <a:endParaRPr lang="cs-CZ" sz="1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39552" y="4293096"/>
            <a:ext cx="5112568" cy="1970920"/>
          </a:xfrm>
        </p:spPr>
        <p:txBody>
          <a:bodyPr>
            <a:normAutofit lnSpcReduction="10000"/>
          </a:bodyPr>
          <a:lstStyle/>
          <a:p>
            <a:r>
              <a:rPr lang="cs-CZ" sz="1600" b="1" u="sng" dirty="0"/>
              <a:t>PODÁNÍ ŽÁDOSTI</a:t>
            </a:r>
          </a:p>
          <a:p>
            <a:pPr lvl="1" algn="just">
              <a:lnSpc>
                <a:spcPct val="100000"/>
              </a:lnSpc>
            </a:pPr>
            <a:r>
              <a:rPr lang="cs-CZ" sz="1600" dirty="0" smtClean="0"/>
              <a:t>Určeno na první záložce Identifikace operace (pole Typ podání) při vyplňování žádosti.</a:t>
            </a:r>
          </a:p>
          <a:p>
            <a:pPr lvl="1" algn="just">
              <a:lnSpc>
                <a:spcPct val="100000"/>
              </a:lnSpc>
            </a:pPr>
            <a:r>
              <a:rPr lang="cs-CZ" sz="1600" dirty="0" smtClean="0"/>
              <a:t>Automaticky (nastaveno defaultně) x Ručně. </a:t>
            </a:r>
          </a:p>
          <a:p>
            <a:pPr lvl="1" algn="just">
              <a:lnSpc>
                <a:spcPct val="100000"/>
              </a:lnSpc>
            </a:pPr>
            <a:r>
              <a:rPr lang="cs-CZ" sz="1600" dirty="0" smtClean="0"/>
              <a:t>Žádost podána současně s podpisem x Žádost ručně podána.</a:t>
            </a:r>
            <a:r>
              <a:rPr lang="cs-CZ" dirty="0" smtClean="0"/>
              <a:t>									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48</a:t>
            </a:fld>
            <a:endParaRPr lang="cs-CZ" dirty="0"/>
          </a:p>
        </p:txBody>
      </p:sp>
      <p:pic>
        <p:nvPicPr>
          <p:cNvPr id="1027" name="Picture 3" descr="C:\Users\michaela.sedlackova\Desktop\Podpis žádost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2868360" cy="485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6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43656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odpis žádosti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83568" y="4437112"/>
            <a:ext cx="8064000" cy="936104"/>
          </a:xfrm>
        </p:spPr>
        <p:txBody>
          <a:bodyPr>
            <a:normAutofit/>
          </a:bodyPr>
          <a:lstStyle/>
          <a:p>
            <a:pPr algn="just"/>
            <a:r>
              <a:rPr lang="cs-CZ" sz="1800" dirty="0" smtClean="0"/>
              <a:t>Na záložce </a:t>
            </a:r>
            <a:r>
              <a:rPr lang="cs-CZ" sz="1800" dirty="0"/>
              <a:t>Podpis žádosti </a:t>
            </a:r>
            <a:r>
              <a:rPr lang="cs-CZ" sz="1800" dirty="0" smtClean="0"/>
              <a:t>klikněte na </a:t>
            </a:r>
            <a:r>
              <a:rPr lang="cs-CZ" sz="1800" dirty="0"/>
              <a:t>ikonu </a:t>
            </a:r>
            <a:r>
              <a:rPr lang="cs-CZ" sz="1800" dirty="0" smtClean="0"/>
              <a:t>pečeti.</a:t>
            </a:r>
          </a:p>
          <a:p>
            <a:pPr algn="just"/>
            <a:r>
              <a:rPr lang="cs-CZ" sz="1800" dirty="0" smtClean="0"/>
              <a:t>Po úspěšném podepsání tiskové verze žádosti se černá ikona pečeti změní na zelenou.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49</a:t>
            </a:fld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58974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981225" y="2617662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73216"/>
            <a:ext cx="504056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8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/>
          <a:lstStyle/>
          <a:p>
            <a:r>
              <a:rPr lang="cs-CZ" dirty="0"/>
              <a:t>Příprava žádosti o podporu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08912" cy="5184576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cs-CZ" sz="1800" b="1" u="sng" cap="all" dirty="0" smtClean="0"/>
              <a:t>1. Co </a:t>
            </a:r>
            <a:r>
              <a:rPr lang="cs-CZ" sz="1800" b="1" u="sng" cap="all" dirty="0"/>
              <a:t>chceme a můžeme změnit?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 smtClean="0"/>
              <a:t>Cíl </a:t>
            </a:r>
            <a:r>
              <a:rPr lang="cs-CZ" sz="1600" b="1" dirty="0"/>
              <a:t>projektu musí být: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 smtClean="0"/>
              <a:t>	</a:t>
            </a:r>
            <a:r>
              <a:rPr lang="cs-CZ" sz="1600" b="1" dirty="0" smtClean="0"/>
              <a:t>1)</a:t>
            </a:r>
            <a:r>
              <a:rPr lang="cs-CZ" sz="1600" dirty="0" smtClean="0"/>
              <a:t> </a:t>
            </a:r>
            <a:r>
              <a:rPr lang="cs-CZ" sz="1600" b="1" dirty="0" smtClean="0"/>
              <a:t>reálně </a:t>
            </a:r>
            <a:r>
              <a:rPr lang="cs-CZ" sz="1600" b="1" dirty="0"/>
              <a:t>dosažitelný </a:t>
            </a:r>
            <a:r>
              <a:rPr lang="cs-CZ" sz="1600" dirty="0"/>
              <a:t>v daném čase a za daných podmínek,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 smtClean="0"/>
              <a:t>	</a:t>
            </a:r>
            <a:r>
              <a:rPr lang="cs-CZ" sz="1600" b="1" dirty="0" smtClean="0"/>
              <a:t>2) měřitelný</a:t>
            </a:r>
            <a:r>
              <a:rPr lang="cs-CZ" sz="1600" dirty="0"/>
              <a:t>, aby bylo možné po ukončení projektu prokázat jeho </a:t>
            </a:r>
            <a:r>
              <a:rPr lang="cs-CZ" sz="1600" dirty="0" smtClean="0"/>
              <a:t>naplnění pomocí </a:t>
            </a:r>
            <a:r>
              <a:rPr lang="cs-CZ" sz="1600" dirty="0"/>
              <a:t>kvantifikovaných údajů</a:t>
            </a:r>
            <a:r>
              <a:rPr lang="cs-CZ" sz="1600" dirty="0" smtClean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600" b="1" dirty="0"/>
              <a:t>Cíle projektu dělíme na: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 smtClean="0"/>
              <a:t>	1</a:t>
            </a:r>
            <a:r>
              <a:rPr lang="cs-CZ" sz="1600" b="1" dirty="0"/>
              <a:t>) </a:t>
            </a:r>
            <a:r>
              <a:rPr lang="cs-CZ" sz="1600" b="1" dirty="0" smtClean="0"/>
              <a:t>Hlavní </a:t>
            </a:r>
            <a:r>
              <a:rPr lang="cs-CZ" sz="1600" dirty="0" smtClean="0"/>
              <a:t>= </a:t>
            </a:r>
            <a:r>
              <a:rPr lang="cs-CZ" sz="1600" dirty="0"/>
              <a:t>“globální změna“, ke které projekt přispívá </a:t>
            </a:r>
            <a:r>
              <a:rPr lang="cs-CZ" sz="1600" dirty="0" smtClean="0"/>
              <a:t>- formulován obecněji, </a:t>
            </a:r>
            <a:endParaRPr lang="cs-CZ" sz="1600" dirty="0"/>
          </a:p>
          <a:p>
            <a:pPr marL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smtClean="0"/>
              <a:t>	</a:t>
            </a:r>
            <a:r>
              <a:rPr lang="cs-CZ" sz="1600" b="1" dirty="0" smtClean="0"/>
              <a:t>2</a:t>
            </a:r>
            <a:r>
              <a:rPr lang="cs-CZ" sz="1600" b="1" dirty="0"/>
              <a:t>) </a:t>
            </a:r>
            <a:r>
              <a:rPr lang="cs-CZ" sz="1600" b="1" dirty="0" smtClean="0"/>
              <a:t>Specifické </a:t>
            </a:r>
            <a:r>
              <a:rPr lang="cs-CZ" sz="1600" dirty="0" smtClean="0"/>
              <a:t>= </a:t>
            </a:r>
            <a:r>
              <a:rPr lang="cs-CZ" sz="1600" dirty="0"/>
              <a:t>konkrétní změny, které projekt </a:t>
            </a:r>
            <a:r>
              <a:rPr lang="cs-CZ" sz="1600" dirty="0" smtClean="0"/>
              <a:t>přinese (SMART).</a:t>
            </a:r>
          </a:p>
          <a:p>
            <a:pPr marL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/>
          </a:p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 smtClean="0"/>
              <a:t>Doporučení:</a:t>
            </a:r>
            <a:endParaRPr lang="cs-CZ" sz="1600" dirty="0"/>
          </a:p>
          <a:p>
            <a:pPr lvl="0"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při vytyčování cílů vycházejte z potřeb (inverzně: problémů), které jste si předem definovali: splnění vytyčeného cíle = naplnění definované potřeby (= odstranění popsaného problému</a:t>
            </a:r>
            <a:r>
              <a:rPr lang="cs-CZ" sz="1600" dirty="0" smtClean="0"/>
              <a:t>),</a:t>
            </a:r>
            <a:endParaRPr lang="cs-CZ" sz="1600" dirty="0"/>
          </a:p>
          <a:p>
            <a:pPr lvl="0"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dbejte na dosažitelnost cílů (již při vytyčování cílů musíte mít představu </a:t>
            </a:r>
            <a:r>
              <a:rPr lang="cs-CZ" sz="1600" dirty="0" smtClean="0"/>
              <a:t>o </a:t>
            </a:r>
            <a:r>
              <a:rPr lang="cs-CZ" sz="1600" dirty="0"/>
              <a:t>aktivitách</a:t>
            </a:r>
            <a:r>
              <a:rPr lang="cs-CZ" sz="1600" dirty="0" smtClean="0"/>
              <a:t>),</a:t>
            </a:r>
            <a:endParaRPr lang="cs-CZ" sz="1600" dirty="0"/>
          </a:p>
          <a:p>
            <a:pPr lvl="0"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dbejte na měřitelnost cílů (při formulaci cílů se ptejte, zda splnění takto formulovaného cíle lze nějak prokázat/změřit</a:t>
            </a:r>
            <a:r>
              <a:rPr lang="cs-CZ" sz="1600" dirty="0" smtClean="0"/>
              <a:t>).</a:t>
            </a:r>
            <a:endParaRPr lang="cs-CZ" sz="16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53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39508"/>
          </a:xfrm>
        </p:spPr>
        <p:txBody>
          <a:bodyPr/>
          <a:lstStyle/>
          <a:p>
            <a:r>
              <a:rPr lang="cs-CZ" dirty="0" smtClean="0"/>
              <a:t>Podpis žádosti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81697" y="4653136"/>
            <a:ext cx="8064000" cy="172819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</a:pPr>
            <a:r>
              <a:rPr lang="cs-CZ" sz="1800" dirty="0" smtClean="0"/>
              <a:t>Označíte </a:t>
            </a:r>
            <a:r>
              <a:rPr lang="cs-CZ" sz="1800" dirty="0" err="1" smtClean="0"/>
              <a:t>checkbox</a:t>
            </a:r>
            <a:r>
              <a:rPr lang="cs-CZ" sz="1800" dirty="0" smtClean="0"/>
              <a:t> Soubory.</a:t>
            </a:r>
          </a:p>
          <a:p>
            <a:pPr algn="just">
              <a:lnSpc>
                <a:spcPct val="100000"/>
              </a:lnSpc>
            </a:pPr>
            <a:r>
              <a:rPr lang="cs-CZ" sz="1800" dirty="0" smtClean="0"/>
              <a:t>Přes tlačítko Vybrat vložíte soubor s elektronickým podpisem výběrem </a:t>
            </a:r>
            <a:br>
              <a:rPr lang="cs-CZ" sz="1800" dirty="0" smtClean="0"/>
            </a:br>
            <a:r>
              <a:rPr lang="cs-CZ" sz="1800" dirty="0" smtClean="0"/>
              <a:t>z adresářů vašeho počítače.</a:t>
            </a:r>
          </a:p>
          <a:p>
            <a:pPr algn="just">
              <a:lnSpc>
                <a:spcPct val="100000"/>
              </a:lnSpc>
            </a:pPr>
            <a:r>
              <a:rPr lang="cs-CZ" sz="1800" dirty="0" smtClean="0"/>
              <a:t>Vložíte Heslo. </a:t>
            </a:r>
          </a:p>
          <a:p>
            <a:pPr algn="just">
              <a:lnSpc>
                <a:spcPct val="100000"/>
              </a:lnSpc>
            </a:pPr>
            <a:r>
              <a:rPr lang="cs-CZ" sz="1800" dirty="0" smtClean="0"/>
              <a:t>Stisknete tlačítko Dokončit.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50</a:t>
            </a:fld>
            <a:endParaRPr lang="cs-CZ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340768"/>
            <a:ext cx="6541344" cy="316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07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816" y="308815"/>
            <a:ext cx="7543800" cy="860139"/>
          </a:xfrm>
        </p:spPr>
        <p:txBody>
          <a:bodyPr/>
          <a:lstStyle/>
          <a:p>
            <a:r>
              <a:rPr lang="cs-CZ" dirty="0" smtClean="0"/>
              <a:t>Stav žádosti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07716" y="4718763"/>
            <a:ext cx="8064000" cy="1590557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</a:pPr>
            <a:r>
              <a:rPr lang="cs-CZ" sz="1800" dirty="0" smtClean="0"/>
              <a:t>Datum a čas jednotlivých operací se žádostí od jejího založení </a:t>
            </a:r>
            <a:br>
              <a:rPr lang="cs-CZ" sz="1800" dirty="0" smtClean="0"/>
            </a:br>
            <a:r>
              <a:rPr lang="cs-CZ" sz="1800" dirty="0" smtClean="0"/>
              <a:t>až po podání.</a:t>
            </a:r>
          </a:p>
          <a:p>
            <a:pPr algn="just">
              <a:lnSpc>
                <a:spcPct val="100000"/>
              </a:lnSpc>
            </a:pPr>
            <a:r>
              <a:rPr lang="cs-CZ" sz="1800" dirty="0" smtClean="0"/>
              <a:t>Možno sledovat stav podané žádosti během její administrace v systému ŘO OPZ (CSSF14+).</a:t>
            </a:r>
          </a:p>
          <a:p>
            <a:pPr algn="just">
              <a:lnSpc>
                <a:spcPct val="100000"/>
              </a:lnSpc>
            </a:pPr>
            <a:r>
              <a:rPr lang="cs-CZ" sz="1800" dirty="0" smtClean="0"/>
              <a:t>Pokud je žádost správně podána, je doplněno </a:t>
            </a:r>
            <a:r>
              <a:rPr lang="cs-CZ" sz="1800" b="1" dirty="0"/>
              <a:t>r</a:t>
            </a:r>
            <a:r>
              <a:rPr lang="cs-CZ" sz="1800" b="1" dirty="0" smtClean="0"/>
              <a:t>egistrační číslo projektu.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51</a:t>
            </a:fld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34" y="1430778"/>
            <a:ext cx="7265367" cy="293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054261" y="2498723"/>
            <a:ext cx="3518767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322805" y="2138683"/>
            <a:ext cx="2863523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306008" y="2729301"/>
            <a:ext cx="2880320" cy="828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46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691680" y="3140968"/>
            <a:ext cx="7272000" cy="648072"/>
          </a:xfrm>
        </p:spPr>
        <p:txBody>
          <a:bodyPr>
            <a:noAutofit/>
          </a:bodyPr>
          <a:lstStyle/>
          <a:p>
            <a:r>
              <a:rPr lang="cs-CZ" sz="4800" b="1" dirty="0">
                <a:solidFill>
                  <a:schemeClr val="bg1"/>
                </a:solidFill>
              </a:rPr>
              <a:t>Způsobilost výdajů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83568" y="3861048"/>
            <a:ext cx="7920432" cy="2664296"/>
          </a:xfrm>
          <a:prstGeom prst="rect">
            <a:avLst/>
          </a:prstGeom>
          <a:ln>
            <a:noFill/>
          </a:ln>
        </p:spPr>
        <p:txBody>
          <a:bodyPr/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20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98180"/>
          </a:xfrm>
        </p:spPr>
        <p:txBody>
          <a:bodyPr/>
          <a:lstStyle/>
          <a:p>
            <a:r>
              <a:rPr lang="cs-CZ" dirty="0"/>
              <a:t>Věcná způsobilost výdajů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568952" cy="4608512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/>
              <a:t>Způsobilý </a:t>
            </a:r>
            <a:r>
              <a:rPr lang="cs-CZ" sz="2000" b="1" dirty="0" smtClean="0"/>
              <a:t>výdaj: </a:t>
            </a:r>
            <a:endParaRPr lang="cs-CZ" sz="2000" b="1" dirty="0"/>
          </a:p>
          <a:p>
            <a:pPr marL="432000" lvl="1" indent="-432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je v souladu s právními předpisy (zejména legislativou EU a ČR</a:t>
            </a:r>
            <a:r>
              <a:rPr lang="cs-CZ" dirty="0" smtClean="0"/>
              <a:t>) </a:t>
            </a:r>
            <a:endParaRPr lang="cs-CZ" dirty="0"/>
          </a:p>
          <a:p>
            <a:pPr marL="432000" lvl="1" indent="-432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pl-PL" dirty="0"/>
              <a:t>je v souladu s pravidly programu a s podmínkami poskytnutí </a:t>
            </a:r>
            <a:r>
              <a:rPr lang="pl-PL" dirty="0" smtClean="0"/>
              <a:t>podpory </a:t>
            </a:r>
            <a:endParaRPr lang="pl-PL" dirty="0"/>
          </a:p>
          <a:p>
            <a:pPr marL="432000" lvl="1" indent="-432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je přiměřený (viz kapitola 6.1 Specifické části pravidel pro žadatele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příjemce</a:t>
            </a:r>
            <a:r>
              <a:rPr lang="cs-CZ" dirty="0" smtClean="0"/>
              <a:t>)</a:t>
            </a:r>
            <a:endParaRPr lang="cs-CZ" dirty="0"/>
          </a:p>
          <a:p>
            <a:pPr marL="432000" lvl="1" indent="-432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vznikl v době realizace projektu a byl uhrazen nejpozději do okamžiku ukončení administrace závěrečné </a:t>
            </a:r>
            <a:r>
              <a:rPr lang="cs-CZ" dirty="0" smtClean="0"/>
              <a:t>zprávy o </a:t>
            </a:r>
            <a:r>
              <a:rPr lang="cs-CZ" dirty="0"/>
              <a:t>realizaci </a:t>
            </a:r>
            <a:r>
              <a:rPr lang="cs-CZ" dirty="0" smtClean="0"/>
              <a:t>projektu</a:t>
            </a:r>
            <a:endParaRPr lang="cs-CZ" dirty="0"/>
          </a:p>
          <a:p>
            <a:pPr marL="432000" lvl="1" indent="-432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váže se na aktivity projektu, které jsou územně </a:t>
            </a:r>
            <a:r>
              <a:rPr lang="cs-CZ" dirty="0" smtClean="0"/>
              <a:t>způsobilé</a:t>
            </a:r>
            <a:endParaRPr lang="cs-CZ" dirty="0"/>
          </a:p>
          <a:p>
            <a:pPr marL="432000" lvl="1" indent="-432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je řádně identifikovatelný, prokazatelný a </a:t>
            </a:r>
            <a:r>
              <a:rPr lang="cs-CZ" dirty="0" smtClean="0"/>
              <a:t>doložitelný</a:t>
            </a:r>
            <a:endParaRPr lang="cs-CZ" b="1" dirty="0" smtClean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cs-CZ" sz="1600" b="1" u="sng" dirty="0" smtClean="0"/>
          </a:p>
          <a:p>
            <a:pPr marL="432000" lvl="1" indent="-432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endParaRPr lang="cs-CZ" sz="12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3726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2156"/>
          </a:xfrm>
        </p:spPr>
        <p:txBody>
          <a:bodyPr/>
          <a:lstStyle/>
          <a:p>
            <a:r>
              <a:rPr lang="cs-CZ" dirty="0"/>
              <a:t>Věcná způsobilost výdajů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568952" cy="5688632"/>
          </a:xfr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cs-CZ" sz="1600" b="1" u="sng" dirty="0" smtClean="0"/>
          </a:p>
          <a:p>
            <a:pPr marL="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cs-CZ" b="1" dirty="0" smtClean="0"/>
              <a:t>Kategorie </a:t>
            </a:r>
            <a:r>
              <a:rPr lang="cs-CZ" b="1" dirty="0"/>
              <a:t>způsobilých výdajů OPZ</a:t>
            </a: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cs-CZ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000" b="1" dirty="0"/>
              <a:t>1. Celkové způsobilé výdaje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b="1" dirty="0"/>
              <a:t>1.1 Přímé náklady</a:t>
            </a:r>
            <a:r>
              <a:rPr lang="cs-CZ" altLang="cs-CZ" dirty="0"/>
              <a:t>		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1.1.1  Osobní náklady 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1.1.2  Cestovné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1.1.3  </a:t>
            </a:r>
            <a:r>
              <a:rPr lang="cs-CZ" altLang="cs-CZ" dirty="0" smtClean="0"/>
              <a:t>Zařízení, vybavení a </a:t>
            </a:r>
            <a:r>
              <a:rPr lang="cs-CZ" altLang="cs-CZ" dirty="0"/>
              <a:t>spotřební materiál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1.1.4  Nákup služeb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1.1.5  Drobné stavební úpravy (do 40 tis. Kč)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1.1.6  Přímá podpora CS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1.1.7  Křížové </a:t>
            </a:r>
            <a:r>
              <a:rPr lang="cs-CZ" altLang="cs-CZ" dirty="0" smtClean="0"/>
              <a:t>financování</a:t>
            </a:r>
            <a:endParaRPr lang="cs-CZ" altLang="cs-CZ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/>
              <a:t>1.2 Nepřímé náklady </a:t>
            </a:r>
            <a:endParaRPr lang="cs-CZ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0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/>
              <a:t>2. Celkové nezpůsobilé výdaje</a:t>
            </a:r>
          </a:p>
          <a:p>
            <a:pPr marL="432000" lvl="1" indent="-432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endParaRPr lang="cs-CZ" sz="12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7369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2156"/>
          </a:xfrm>
          <a:noFill/>
        </p:spPr>
        <p:txBody>
          <a:bodyPr/>
          <a:lstStyle/>
          <a:p>
            <a:r>
              <a:rPr lang="cs-CZ" dirty="0" smtClean="0"/>
              <a:t>Věcná způsobilost výdajů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824536"/>
          </a:xfrm>
        </p:spPr>
        <p:txBody>
          <a:bodyPr/>
          <a:lstStyle/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  <a:defRPr/>
            </a:pPr>
            <a:r>
              <a:rPr lang="cs-CZ" altLang="cs-CZ" b="1" dirty="0" smtClean="0"/>
              <a:t>1.1.1</a:t>
            </a:r>
            <a:r>
              <a:rPr lang="cs-CZ" b="1" dirty="0" smtClean="0"/>
              <a:t> Osobní náklady</a:t>
            </a:r>
            <a:endParaRPr lang="cs-CZ" altLang="cs-CZ" b="1" dirty="0"/>
          </a:p>
          <a:p>
            <a:pPr marL="432000" lvl="1" indent="-432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r>
              <a:rPr lang="cs-CZ" altLang="cs-CZ" dirty="0"/>
              <a:t>m</a:t>
            </a:r>
            <a:r>
              <a:rPr lang="cs-CZ" altLang="cs-CZ" dirty="0" smtClean="0"/>
              <a:t>zdy a platy pracovníků zaměstnaných výhradně pro projekt</a:t>
            </a:r>
          </a:p>
          <a:p>
            <a:pPr marL="432000" lvl="1" indent="-432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r>
              <a:rPr lang="cs-CZ" altLang="cs-CZ" dirty="0" smtClean="0"/>
              <a:t>příslušná část mezd nebo platů zaměstnanců, kteří se na realizaci projektu podílejí pouze částí svého úvazku</a:t>
            </a:r>
          </a:p>
          <a:p>
            <a:pPr marL="432000" lvl="1" indent="-432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r>
              <a:rPr lang="cs-CZ" altLang="cs-CZ" dirty="0" smtClean="0"/>
              <a:t>ostatní osobní náklady na zaměstnance, kteří jsou zaměstnáni na DPČ nebo DPP</a:t>
            </a:r>
          </a:p>
          <a:p>
            <a:pPr marL="432000" lvl="1" indent="-432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r>
              <a:rPr lang="cs-CZ" altLang="cs-CZ" dirty="0"/>
              <a:t>v</a:t>
            </a:r>
            <a:r>
              <a:rPr lang="cs-CZ" altLang="cs-CZ" dirty="0" smtClean="0"/>
              <a:t>ýdaje na odměny</a:t>
            </a:r>
            <a:endParaRPr lang="cs-CZ" altLang="cs-CZ" dirty="0"/>
          </a:p>
          <a:p>
            <a:pPr marL="432000" lvl="1" indent="-432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r>
              <a:rPr lang="cs-CZ" altLang="cs-CZ" b="1" dirty="0"/>
              <a:t>n</a:t>
            </a:r>
            <a:r>
              <a:rPr lang="cs-CZ" altLang="cs-CZ" b="1" dirty="0" smtClean="0"/>
              <a:t>esmí </a:t>
            </a:r>
            <a:r>
              <a:rPr lang="cs-CZ" altLang="cs-CZ" b="1" dirty="0"/>
              <a:t>přesáhnout obvyklou výši v daném místě, čase a oboru! </a:t>
            </a:r>
            <a:endParaRPr lang="cs-CZ" altLang="cs-CZ" b="1" dirty="0" smtClean="0"/>
          </a:p>
          <a:p>
            <a:pPr marL="432000" lvl="1" indent="-432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r>
              <a:rPr lang="cs-CZ" altLang="cs-CZ" dirty="0"/>
              <a:t>p</a:t>
            </a:r>
            <a:r>
              <a:rPr lang="cs-CZ" altLang="cs-CZ" dirty="0" smtClean="0"/>
              <a:t>ro </a:t>
            </a:r>
            <a:r>
              <a:rPr lang="cs-CZ" altLang="cs-CZ" dirty="0"/>
              <a:t>porovnání osobních výdajů lze využít </a:t>
            </a:r>
            <a:r>
              <a:rPr lang="cs-CZ" altLang="cs-CZ" dirty="0" smtClean="0"/>
              <a:t>Informační </a:t>
            </a:r>
            <a:r>
              <a:rPr lang="cs-CZ" altLang="cs-CZ" dirty="0"/>
              <a:t>systém 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o </a:t>
            </a:r>
            <a:r>
              <a:rPr lang="cs-CZ" altLang="cs-CZ" dirty="0"/>
              <a:t>průměrném výdělku (ISPV) dostupný </a:t>
            </a:r>
            <a:r>
              <a:rPr lang="cs-CZ" altLang="cs-CZ" dirty="0" smtClean="0"/>
              <a:t> na </a:t>
            </a:r>
            <a:r>
              <a:rPr lang="cs-CZ" altLang="cs-CZ" b="1" dirty="0" smtClean="0">
                <a:hlinkClick r:id="rId3"/>
              </a:rPr>
              <a:t>www.mpsv.cz/ISPV.php</a:t>
            </a:r>
            <a:endParaRPr lang="cs-CZ" altLang="cs-CZ" b="1" dirty="0" smtClean="0"/>
          </a:p>
          <a:p>
            <a:pPr marL="432000" lvl="1" indent="-432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r>
              <a:rPr lang="cs-CZ" altLang="cs-CZ" dirty="0"/>
              <a:t>ŘO zveřejňuje </a:t>
            </a:r>
            <a:r>
              <a:rPr lang="cs-CZ" altLang="cs-CZ" b="1" dirty="0"/>
              <a:t>přehled obvyklých výší mezd a platů</a:t>
            </a:r>
            <a:r>
              <a:rPr lang="cs-CZ" altLang="cs-CZ" dirty="0"/>
              <a:t> pro nejčastější pozice v rámci projektů podpořených z OPZ na portálu </a:t>
            </a:r>
            <a:r>
              <a:rPr lang="cs-CZ" altLang="cs-CZ" b="1" dirty="0" smtClean="0"/>
              <a:t>www.esfcr.cz</a:t>
            </a:r>
            <a:endParaRPr lang="cs-CZ" altLang="cs-CZ" dirty="0"/>
          </a:p>
          <a:p>
            <a:pPr marL="432000" lvl="1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endParaRPr lang="cs-CZ" altLang="cs-CZ" b="1" dirty="0" smtClean="0"/>
          </a:p>
          <a:p>
            <a:pPr marL="432000" lvl="1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endParaRPr lang="cs-CZ" altLang="cs-CZ" sz="1600" b="1" dirty="0"/>
          </a:p>
          <a:p>
            <a:pPr marL="1714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endParaRPr lang="cs-CZ" sz="1000" b="1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altLang="cs-CZ" sz="1800" dirty="0">
              <a:solidFill>
                <a:srgbClr val="92D05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27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2156"/>
          </a:xfrm>
          <a:noFill/>
        </p:spPr>
        <p:txBody>
          <a:bodyPr/>
          <a:lstStyle/>
          <a:p>
            <a:r>
              <a:rPr lang="cs-CZ" dirty="0" smtClean="0"/>
              <a:t>Věcná způsobilost výdajů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472608"/>
          </a:xfrm>
        </p:spPr>
        <p:txBody>
          <a:bodyPr/>
          <a:lstStyle/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  <a:defRPr/>
            </a:pPr>
            <a:r>
              <a:rPr lang="cs-CZ" altLang="cs-CZ" b="1" dirty="0" smtClean="0"/>
              <a:t>1.1.1</a:t>
            </a:r>
            <a:r>
              <a:rPr lang="cs-CZ" b="1" dirty="0" smtClean="0"/>
              <a:t> Osobní náklady</a:t>
            </a:r>
            <a:endParaRPr lang="cs-CZ" altLang="cs-CZ" b="1" dirty="0"/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r>
              <a:rPr lang="cs-CZ" b="1" dirty="0" smtClean="0"/>
              <a:t>PS</a:t>
            </a:r>
            <a:r>
              <a:rPr lang="cs-CZ" b="1" dirty="0"/>
              <a:t>, DPČ, DPP </a:t>
            </a:r>
            <a:r>
              <a:rPr lang="cs-CZ" dirty="0"/>
              <a:t>musí být uzavřeny v souladu se zákoníkem </a:t>
            </a:r>
            <a:r>
              <a:rPr lang="cs-CZ" dirty="0" smtClean="0"/>
              <a:t>práce</a:t>
            </a:r>
            <a:endParaRPr lang="cs-CZ" dirty="0"/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r>
              <a:rPr lang="cs-CZ" altLang="cs-CZ" b="1" dirty="0" smtClean="0"/>
              <a:t>Mzdové </a:t>
            </a:r>
            <a:r>
              <a:rPr lang="cs-CZ" altLang="cs-CZ" b="1" dirty="0"/>
              <a:t>náklady</a:t>
            </a:r>
            <a:r>
              <a:rPr lang="cs-CZ" altLang="cs-CZ" dirty="0"/>
              <a:t> = </a:t>
            </a:r>
            <a:r>
              <a:rPr lang="cs-CZ" dirty="0"/>
              <a:t>hrubá mzda / plat nebo odměna (DPČ, DPP, OSVČ) + odvody zaměstnavatele na SP a ZP a další poplatky spojené se zaměstnancem hrazené zaměstnavatelem povinně na základě právních </a:t>
            </a:r>
            <a:r>
              <a:rPr lang="cs-CZ" dirty="0" smtClean="0"/>
              <a:t>předpisů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r>
              <a:rPr lang="cs-CZ" b="1" dirty="0" smtClean="0"/>
              <a:t>Náhrady</a:t>
            </a:r>
            <a:r>
              <a:rPr lang="cs-CZ" dirty="0" smtClean="0"/>
              <a:t> </a:t>
            </a:r>
            <a:endParaRPr lang="cs-CZ" dirty="0"/>
          </a:p>
          <a:p>
            <a:pPr marL="0" lvl="1" indent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  <a:defRPr/>
            </a:pPr>
            <a:r>
              <a:rPr lang="cs-CZ" b="1" dirty="0"/>
              <a:t>        - za dovolenou </a:t>
            </a:r>
            <a:r>
              <a:rPr lang="cs-CZ" dirty="0"/>
              <a:t>(</a:t>
            </a:r>
            <a:r>
              <a:rPr lang="cs-CZ" dirty="0" smtClean="0"/>
              <a:t>4, </a:t>
            </a:r>
            <a:r>
              <a:rPr lang="cs-CZ" dirty="0"/>
              <a:t>5 nebo 8 týdnů dovolené dle typu </a:t>
            </a:r>
            <a:r>
              <a:rPr lang="cs-CZ" dirty="0" smtClean="0"/>
              <a:t>	zaměstnavatele</a:t>
            </a:r>
            <a:r>
              <a:rPr lang="cs-CZ" dirty="0"/>
              <a:t>, viz § 213 </a:t>
            </a:r>
            <a:r>
              <a:rPr lang="cs-CZ" dirty="0" smtClean="0"/>
              <a:t>zákona </a:t>
            </a:r>
            <a:r>
              <a:rPr lang="cs-CZ" dirty="0"/>
              <a:t>č. 262/2006 Sb., zákoník práce) - </a:t>
            </a:r>
            <a:r>
              <a:rPr lang="cs-CZ" dirty="0" smtClean="0"/>
              <a:t>	způsobilé </a:t>
            </a:r>
            <a:r>
              <a:rPr lang="cs-CZ" dirty="0"/>
              <a:t>pouze v rozsahu, v jakém odpovídají </a:t>
            </a:r>
            <a:r>
              <a:rPr lang="cs-CZ" dirty="0" smtClean="0"/>
              <a:t>zapojení 	zaměstnance </a:t>
            </a:r>
            <a:r>
              <a:rPr lang="cs-CZ" dirty="0"/>
              <a:t>do realizace </a:t>
            </a:r>
            <a:r>
              <a:rPr lang="cs-CZ" dirty="0" smtClean="0"/>
              <a:t>projektu</a:t>
            </a:r>
            <a:endParaRPr lang="cs-CZ" dirty="0"/>
          </a:p>
          <a:p>
            <a:pPr marL="0" lvl="1" indent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  <a:defRPr/>
            </a:pPr>
            <a:r>
              <a:rPr lang="cs-CZ" b="1" dirty="0"/>
              <a:t>        - v případě překážek v práci </a:t>
            </a:r>
            <a:r>
              <a:rPr lang="cs-CZ" dirty="0"/>
              <a:t>(v souladu se zákoníkem práce</a:t>
            </a:r>
            <a:r>
              <a:rPr lang="cs-CZ" dirty="0" smtClean="0"/>
              <a:t>)</a:t>
            </a:r>
            <a:endParaRPr lang="cs-CZ" dirty="0"/>
          </a:p>
          <a:p>
            <a:pPr marL="0" lvl="1" indent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  <a:defRPr/>
            </a:pPr>
            <a:r>
              <a:rPr lang="cs-CZ" b="1" dirty="0"/>
              <a:t>        - za dny dočasné pracovní neschopnosti nebo karantény </a:t>
            </a:r>
            <a:r>
              <a:rPr lang="cs-CZ" dirty="0"/>
              <a:t>(jejich </a:t>
            </a:r>
            <a:r>
              <a:rPr lang="cs-CZ" dirty="0" smtClean="0"/>
              <a:t>	poměrná </a:t>
            </a:r>
            <a:r>
              <a:rPr lang="cs-CZ" dirty="0"/>
              <a:t>část</a:t>
            </a:r>
            <a:r>
              <a:rPr lang="cs-CZ" dirty="0" smtClean="0"/>
              <a:t>)</a:t>
            </a:r>
            <a:endParaRPr lang="cs-CZ" b="1" dirty="0"/>
          </a:p>
          <a:p>
            <a:pPr marL="432000" lvl="1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endParaRPr lang="cs-CZ" sz="1600" dirty="0"/>
          </a:p>
          <a:p>
            <a:pPr marL="1714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endParaRPr lang="cs-CZ" sz="1000" b="1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altLang="cs-CZ" sz="1800" dirty="0">
              <a:solidFill>
                <a:srgbClr val="92D05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755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  <a:noFill/>
        </p:spPr>
        <p:txBody>
          <a:bodyPr/>
          <a:lstStyle/>
          <a:p>
            <a:r>
              <a:rPr lang="cs-CZ" dirty="0" smtClean="0"/>
              <a:t>Věcná způsobilost výdajů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328592"/>
          </a:xfrm>
        </p:spPr>
        <p:txBody>
          <a:bodyPr/>
          <a:lstStyle/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  <a:defRPr/>
            </a:pPr>
            <a:r>
              <a:rPr lang="cs-CZ" altLang="cs-CZ" b="1" dirty="0" smtClean="0"/>
              <a:t>1.1.1</a:t>
            </a:r>
            <a:r>
              <a:rPr lang="cs-CZ" b="1" dirty="0" smtClean="0"/>
              <a:t> </a:t>
            </a:r>
            <a:r>
              <a:rPr lang="cs-CZ" b="1" dirty="0"/>
              <a:t>Osobní náklady</a:t>
            </a:r>
            <a:endParaRPr lang="cs-CZ" altLang="cs-CZ" b="1" dirty="0"/>
          </a:p>
          <a:p>
            <a:pPr marL="432000" lvl="1" indent="-432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r>
              <a:rPr lang="cs-CZ" sz="1800" dirty="0" smtClean="0"/>
              <a:t>Pracovní úvazky </a:t>
            </a:r>
            <a:r>
              <a:rPr lang="cs-CZ" sz="1800" dirty="0"/>
              <a:t>zaměstnance se nesmí překrývat a není možné, aby byl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za </a:t>
            </a:r>
            <a:r>
              <a:rPr lang="cs-CZ" sz="1800" dirty="0"/>
              <a:t>stejnou práci placen </a:t>
            </a:r>
            <a:r>
              <a:rPr lang="cs-CZ" sz="1800" dirty="0" smtClean="0"/>
              <a:t>vícekrát</a:t>
            </a:r>
          </a:p>
          <a:p>
            <a:pPr marL="432000" lvl="1" indent="-432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endParaRPr lang="cs-CZ" sz="1800" b="1" dirty="0"/>
          </a:p>
          <a:p>
            <a:pPr marL="432000" lvl="1" indent="-432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r>
              <a:rPr lang="cs-CZ" sz="1800" b="1" dirty="0" smtClean="0"/>
              <a:t>Výše </a:t>
            </a:r>
            <a:r>
              <a:rPr lang="cs-CZ" sz="1800" b="1" dirty="0"/>
              <a:t>úvazku </a:t>
            </a:r>
            <a:r>
              <a:rPr lang="cs-CZ" sz="1800" b="1" dirty="0" smtClean="0"/>
              <a:t>= </a:t>
            </a:r>
            <a:r>
              <a:rPr lang="cs-CZ" sz="1800" b="1" dirty="0"/>
              <a:t>maximálně </a:t>
            </a:r>
            <a:r>
              <a:rPr lang="cs-CZ" sz="1800" b="1" dirty="0" smtClean="0"/>
              <a:t>1,0 </a:t>
            </a:r>
            <a:r>
              <a:rPr lang="cs-CZ" sz="1800" dirty="0" smtClean="0"/>
              <a:t>(součet veškerých úvazků zaměstnance </a:t>
            </a:r>
            <a:br>
              <a:rPr lang="cs-CZ" sz="1800" dirty="0" smtClean="0"/>
            </a:br>
            <a:r>
              <a:rPr lang="cs-CZ" sz="1800" dirty="0" smtClean="0"/>
              <a:t>u všech subjektů zapojených do projektu – příjemce a partneři), a </a:t>
            </a:r>
            <a:r>
              <a:rPr lang="cs-CZ" sz="1800" dirty="0"/>
              <a:t>to po celou dobu zapojení </a:t>
            </a:r>
            <a:r>
              <a:rPr lang="cs-CZ" sz="1800" dirty="0" smtClean="0"/>
              <a:t>daného pracovníka </a:t>
            </a:r>
            <a:r>
              <a:rPr lang="cs-CZ" sz="1800" dirty="0"/>
              <a:t>do realizace </a:t>
            </a:r>
            <a:r>
              <a:rPr lang="cs-CZ" sz="1800" dirty="0" smtClean="0"/>
              <a:t>projektu</a:t>
            </a:r>
            <a:endParaRPr lang="cs-CZ" sz="1800" b="1" dirty="0" smtClean="0"/>
          </a:p>
          <a:p>
            <a:pPr marL="432000" lvl="1" indent="-432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endParaRPr lang="cs-CZ" sz="1800" dirty="0"/>
          </a:p>
          <a:p>
            <a:pPr marL="432000" lvl="1" indent="-432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r>
              <a:rPr lang="cs-CZ" altLang="cs-CZ" sz="1800" b="1" dirty="0" smtClean="0"/>
              <a:t>Realizační </a:t>
            </a:r>
            <a:r>
              <a:rPr lang="cs-CZ" altLang="cs-CZ" sz="1800" b="1" dirty="0"/>
              <a:t>tým projektu </a:t>
            </a:r>
            <a:r>
              <a:rPr lang="cs-CZ" altLang="cs-CZ" sz="1800" b="1" dirty="0" smtClean="0"/>
              <a:t>(RT) = </a:t>
            </a:r>
            <a:r>
              <a:rPr lang="cs-CZ" altLang="cs-CZ" sz="1800" dirty="0" smtClean="0"/>
              <a:t>zařazení mezi přímé/nepřímé náklady projektu dle pracovní náplně v projektu, dle vazby na CS – přímá x nepřímá vazba</a:t>
            </a:r>
          </a:p>
          <a:p>
            <a:pPr marL="432000" lvl="1" indent="-432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endParaRPr lang="cs-CZ" altLang="cs-CZ" sz="1800" dirty="0" smtClean="0"/>
          </a:p>
          <a:p>
            <a:pPr marL="432000" lvl="1" indent="-432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r>
              <a:rPr lang="cs-CZ" altLang="cs-CZ" sz="1800" b="1" dirty="0" smtClean="0"/>
              <a:t>PŘÍMÉ NÁKLADY: </a:t>
            </a:r>
            <a:r>
              <a:rPr lang="cs-CZ" altLang="cs-CZ" sz="1800" dirty="0" smtClean="0"/>
              <a:t>pouze </a:t>
            </a:r>
            <a:r>
              <a:rPr lang="cs-CZ" altLang="cs-CZ" sz="1800" dirty="0"/>
              <a:t>přímá práce s </a:t>
            </a:r>
            <a:r>
              <a:rPr lang="cs-CZ" altLang="cs-CZ" sz="1800" dirty="0" smtClean="0"/>
              <a:t>CS nebo zajištění výstupu, </a:t>
            </a:r>
            <a:r>
              <a:rPr lang="cs-CZ" altLang="cs-CZ" sz="1800" dirty="0"/>
              <a:t>který je </a:t>
            </a:r>
            <a:r>
              <a:rPr lang="cs-CZ" altLang="cs-CZ" sz="1800" dirty="0" smtClean="0"/>
              <a:t>určen k </a:t>
            </a:r>
            <a:r>
              <a:rPr lang="cs-CZ" altLang="cs-CZ" sz="1800" dirty="0"/>
              <a:t>přímému využití </a:t>
            </a:r>
            <a:r>
              <a:rPr lang="cs-CZ" altLang="cs-CZ" sz="1800" dirty="0" smtClean="0"/>
              <a:t>CS</a:t>
            </a:r>
          </a:p>
          <a:p>
            <a:pPr marL="432000" lvl="1" indent="-432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endParaRPr lang="cs-CZ" altLang="cs-CZ" sz="1800" dirty="0" smtClean="0"/>
          </a:p>
          <a:p>
            <a:pPr marL="432000" lvl="1" indent="-432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  <a:defRPr/>
            </a:pPr>
            <a:r>
              <a:rPr lang="cs-CZ" altLang="cs-CZ" sz="1800" b="1" dirty="0" smtClean="0"/>
              <a:t>NEPŘÍMÉ NÁKLADY: </a:t>
            </a:r>
            <a:r>
              <a:rPr lang="cs-CZ" altLang="cs-CZ" sz="1800" dirty="0" smtClean="0"/>
              <a:t>projektový/finanční </a:t>
            </a:r>
            <a:r>
              <a:rPr lang="cs-CZ" altLang="cs-CZ" sz="1800" dirty="0"/>
              <a:t>manažer a ostatní </a:t>
            </a:r>
            <a:r>
              <a:rPr lang="cs-CZ" altLang="cs-CZ" sz="1800" dirty="0" smtClean="0"/>
              <a:t>pozice (administrativní, podpůrné), </a:t>
            </a:r>
            <a:r>
              <a:rPr lang="cs-CZ" altLang="cs-CZ" sz="1800" dirty="0"/>
              <a:t>které nepracují přímo s </a:t>
            </a:r>
            <a:r>
              <a:rPr lang="cs-CZ" altLang="cs-CZ" sz="1800" dirty="0" smtClean="0"/>
              <a:t>CS</a:t>
            </a:r>
            <a:endParaRPr lang="cs-CZ" alt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altLang="cs-CZ" sz="1800" dirty="0">
              <a:solidFill>
                <a:srgbClr val="92D05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05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75706"/>
          </a:xfrm>
        </p:spPr>
        <p:txBody>
          <a:bodyPr/>
          <a:lstStyle/>
          <a:p>
            <a:r>
              <a:rPr lang="cs-CZ" dirty="0"/>
              <a:t>Věcná způsobilost výdajů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896544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 smtClean="0"/>
              <a:t>1.1.2 Cestovné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sz="2000" b="1" dirty="0"/>
              <a:t>Cestovní náhrady = </a:t>
            </a:r>
            <a:r>
              <a:rPr lang="cs-CZ" altLang="cs-CZ" sz="2000" dirty="0"/>
              <a:t>náhrady za jízdní výdaje, výdaje za ubytování, </a:t>
            </a: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>za </a:t>
            </a:r>
            <a:r>
              <a:rPr lang="cs-CZ" altLang="cs-CZ" sz="2000" dirty="0"/>
              <a:t>stravné a za nutné vedlejší </a:t>
            </a:r>
            <a:r>
              <a:rPr lang="cs-CZ" altLang="cs-CZ" sz="2000" dirty="0" smtClean="0"/>
              <a:t>výdaje</a:t>
            </a:r>
            <a:endParaRPr lang="cs-CZ" altLang="cs-CZ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sz="2000" dirty="0" smtClean="0"/>
              <a:t>Cestovní </a:t>
            </a:r>
            <a:r>
              <a:rPr lang="cs-CZ" altLang="cs-CZ" sz="2000" dirty="0"/>
              <a:t>náhrady spojené s pracovními cestami (tuzemské i zahraniční) realizačního týmu jsou hrazeny </a:t>
            </a:r>
            <a:r>
              <a:rPr lang="cs-CZ" altLang="cs-CZ" sz="2000" dirty="0" smtClean="0"/>
              <a:t>z </a:t>
            </a:r>
            <a:r>
              <a:rPr lang="cs-CZ" altLang="cs-CZ" sz="2000" dirty="0"/>
              <a:t>nepřímých </a:t>
            </a:r>
            <a:r>
              <a:rPr lang="cs-CZ" altLang="cs-CZ" sz="2000" dirty="0" smtClean="0"/>
              <a:t>nákladů</a:t>
            </a:r>
            <a:endParaRPr lang="cs-CZ" altLang="cs-CZ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2000" b="1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2000" b="1" dirty="0" smtClean="0"/>
              <a:t>Pro zaměstnance českých subjektů při zahraničních cestách (PN) </a:t>
            </a:r>
            <a:r>
              <a:rPr lang="cs-CZ" altLang="cs-CZ" sz="2000" dirty="0" smtClean="0"/>
              <a:t>– dle vyhlášky MPSV a MF, cestovné po ČR NN, kapesné v cizí měně je způsobilým výdajem až do 40 % stravného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20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2000" b="1" dirty="0"/>
              <a:t>P</a:t>
            </a:r>
            <a:r>
              <a:rPr lang="cs-CZ" altLang="cs-CZ" sz="2000" b="1" dirty="0" smtClean="0"/>
              <a:t>ro zahraniční experty při pracovní cestě do ČR (PN) </a:t>
            </a:r>
            <a:r>
              <a:rPr lang="cs-CZ" altLang="cs-CZ" sz="2000" dirty="0" smtClean="0"/>
              <a:t>– tzv</a:t>
            </a:r>
            <a:r>
              <a:rPr lang="cs-CZ" altLang="cs-CZ" sz="2000" dirty="0"/>
              <a:t>. </a:t>
            </a:r>
            <a:r>
              <a:rPr lang="cs-CZ" altLang="cs-CZ" sz="2000" dirty="0" smtClean="0"/>
              <a:t>„per </a:t>
            </a:r>
            <a:r>
              <a:rPr lang="cs-CZ" altLang="cs-CZ" sz="2000" dirty="0" err="1" smtClean="0"/>
              <a:t>diems</a:t>
            </a:r>
            <a:r>
              <a:rPr lang="cs-CZ" altLang="cs-CZ" sz="2000" dirty="0" smtClean="0"/>
              <a:t>“ ve výši 230 EUR (</a:t>
            </a:r>
            <a:r>
              <a:rPr lang="cs-CZ" sz="2000" dirty="0"/>
              <a:t>http://</a:t>
            </a:r>
            <a:r>
              <a:rPr lang="cs-CZ" sz="2000" dirty="0" smtClean="0"/>
              <a:t>ec.europa.eu/</a:t>
            </a:r>
            <a:r>
              <a:rPr lang="cs-CZ" sz="2000" dirty="0" err="1" smtClean="0"/>
              <a:t>europeaid</a:t>
            </a:r>
            <a:r>
              <a:rPr lang="cs-CZ" sz="2000" dirty="0" smtClean="0"/>
              <a:t>/</a:t>
            </a:r>
            <a:r>
              <a:rPr lang="cs-CZ" sz="2000" dirty="0" err="1" smtClean="0"/>
              <a:t>perdiem_en</a:t>
            </a:r>
            <a:r>
              <a:rPr lang="cs-CZ" sz="2000" dirty="0" smtClean="0"/>
              <a:t>)</a:t>
            </a:r>
            <a:r>
              <a:rPr lang="cs-CZ" altLang="cs-CZ" sz="2000" dirty="0" smtClean="0"/>
              <a:t> nebo paušál 75 EUR, zahrnují </a:t>
            </a:r>
            <a:r>
              <a:rPr lang="cs-CZ" sz="2000" dirty="0"/>
              <a:t>náklady na ubytování, stravné,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a cestovné v ČR a výdaj za dopravu experta do ČR a zpět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cs-CZ" altLang="cs-CZ" sz="12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altLang="cs-CZ" sz="1200" dirty="0" smtClean="0"/>
          </a:p>
          <a:p>
            <a:pPr marL="0" indent="0">
              <a:buNone/>
              <a:defRPr/>
            </a:pPr>
            <a:endParaRPr lang="cs-CZ" sz="1200" b="1" dirty="0"/>
          </a:p>
          <a:p>
            <a:pPr>
              <a:lnSpc>
                <a:spcPct val="80000"/>
              </a:lnSpc>
              <a:defRPr/>
            </a:pPr>
            <a:endParaRPr lang="cs-CZ" altLang="cs-CZ" sz="1200" dirty="0"/>
          </a:p>
          <a:p>
            <a:pPr>
              <a:lnSpc>
                <a:spcPct val="80000"/>
              </a:lnSpc>
            </a:pPr>
            <a:endParaRPr lang="cs-CZ" altLang="cs-CZ" dirty="0" smtClean="0"/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1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2155"/>
          </a:xfrm>
        </p:spPr>
        <p:txBody>
          <a:bodyPr/>
          <a:lstStyle/>
          <a:p>
            <a:r>
              <a:rPr lang="cs-CZ" dirty="0"/>
              <a:t>Věcná způsobilost výdajů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51068"/>
            <a:ext cx="8568952" cy="544628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1200" dirty="0"/>
          </a:p>
          <a:p>
            <a:pPr marL="0" indent="0">
              <a:buNone/>
              <a:defRPr/>
            </a:pPr>
            <a:r>
              <a:rPr lang="cs-CZ" sz="2000" b="1" dirty="0" smtClean="0"/>
              <a:t>1.1.3  Zařízení </a:t>
            </a:r>
            <a:r>
              <a:rPr lang="cs-CZ" sz="2000" b="1" dirty="0"/>
              <a:t>a vybavení, vč. nájmu a odpisů</a:t>
            </a:r>
          </a:p>
          <a:p>
            <a:pPr algn="just">
              <a:lnSpc>
                <a:spcPct val="80000"/>
              </a:lnSpc>
              <a:defRPr/>
            </a:pPr>
            <a:r>
              <a:rPr lang="cs-CZ" altLang="cs-CZ" sz="1800" b="1" dirty="0"/>
              <a:t>I</a:t>
            </a:r>
            <a:r>
              <a:rPr lang="cs-CZ" altLang="cs-CZ" sz="1800" b="1" dirty="0" smtClean="0"/>
              <a:t>nvestiční </a:t>
            </a:r>
            <a:r>
              <a:rPr lang="cs-CZ" altLang="cs-CZ" sz="1800" b="1" dirty="0"/>
              <a:t>výdaje </a:t>
            </a:r>
            <a:r>
              <a:rPr lang="cs-CZ" altLang="cs-CZ" sz="1800" b="1" dirty="0" smtClean="0"/>
              <a:t>=</a:t>
            </a:r>
            <a:r>
              <a:rPr lang="cs-CZ" altLang="cs-CZ" sz="1800" dirty="0" smtClean="0"/>
              <a:t> odpisovaný </a:t>
            </a:r>
            <a:r>
              <a:rPr lang="cs-CZ" altLang="cs-CZ" sz="1800" dirty="0"/>
              <a:t>hmotný majetek (pořizovací hodnota vyšší </a:t>
            </a: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r>
              <a:rPr lang="cs-CZ" altLang="cs-CZ" sz="1800" dirty="0" smtClean="0"/>
              <a:t>než </a:t>
            </a:r>
            <a:r>
              <a:rPr lang="cs-CZ" altLang="cs-CZ" sz="1800" dirty="0"/>
              <a:t>40 tis. Kč) a nehmotný majetek (pořizovací cena vyšší než 60 tis. Kč</a:t>
            </a:r>
            <a:r>
              <a:rPr lang="cs-CZ" altLang="cs-CZ" sz="1800" dirty="0" smtClean="0"/>
              <a:t>)</a:t>
            </a:r>
            <a:endParaRPr lang="cs-CZ" altLang="cs-CZ" sz="1800" dirty="0"/>
          </a:p>
          <a:p>
            <a:pPr algn="just">
              <a:lnSpc>
                <a:spcPct val="80000"/>
              </a:lnSpc>
              <a:defRPr/>
            </a:pPr>
            <a:r>
              <a:rPr lang="cs-CZ" altLang="cs-CZ" sz="1800" b="1" dirty="0"/>
              <a:t>N</a:t>
            </a:r>
            <a:r>
              <a:rPr lang="cs-CZ" altLang="cs-CZ" sz="1800" b="1" dirty="0" smtClean="0"/>
              <a:t>einvestiční </a:t>
            </a:r>
            <a:r>
              <a:rPr lang="cs-CZ" altLang="cs-CZ" sz="1800" b="1" dirty="0"/>
              <a:t>výdaje </a:t>
            </a:r>
            <a:r>
              <a:rPr lang="cs-CZ" altLang="cs-CZ" sz="1800" b="1" dirty="0" smtClean="0"/>
              <a:t>= </a:t>
            </a:r>
            <a:r>
              <a:rPr lang="cs-CZ" altLang="cs-CZ" sz="1800" dirty="0" smtClean="0"/>
              <a:t>neodpisovaný </a:t>
            </a:r>
            <a:r>
              <a:rPr lang="cs-CZ" altLang="cs-CZ" sz="1800" dirty="0"/>
              <a:t>hmotný (</a:t>
            </a:r>
            <a:r>
              <a:rPr lang="cs-CZ" altLang="cs-CZ" sz="1800" dirty="0" smtClean="0"/>
              <a:t>pořizovací </a:t>
            </a:r>
            <a:r>
              <a:rPr lang="cs-CZ" altLang="cs-CZ" sz="1800" dirty="0"/>
              <a:t>hodnota nižší </a:t>
            </a: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r>
              <a:rPr lang="cs-CZ" altLang="cs-CZ" sz="1800" dirty="0" smtClean="0"/>
              <a:t>než </a:t>
            </a:r>
            <a:r>
              <a:rPr lang="cs-CZ" altLang="cs-CZ" sz="1800" dirty="0"/>
              <a:t>40 tis. </a:t>
            </a:r>
            <a:r>
              <a:rPr lang="cs-CZ" altLang="cs-CZ" sz="1800" dirty="0" smtClean="0"/>
              <a:t>Kč) a nehmotný </a:t>
            </a:r>
            <a:r>
              <a:rPr lang="cs-CZ" altLang="cs-CZ" sz="1800" dirty="0"/>
              <a:t>majetek (pořizovací cena nižší než 60 tis. Kč</a:t>
            </a:r>
            <a:r>
              <a:rPr lang="cs-CZ" altLang="cs-CZ" sz="1800" dirty="0" smtClean="0"/>
              <a:t>)</a:t>
            </a:r>
          </a:p>
          <a:p>
            <a:pPr algn="just">
              <a:lnSpc>
                <a:spcPct val="80000"/>
              </a:lnSpc>
              <a:defRPr/>
            </a:pPr>
            <a:r>
              <a:rPr lang="cs-CZ" altLang="cs-CZ" sz="1800" b="1" dirty="0" smtClean="0"/>
              <a:t>Zařízení </a:t>
            </a:r>
            <a:r>
              <a:rPr lang="cs-CZ" altLang="cs-CZ" sz="1800" b="1" dirty="0"/>
              <a:t>a vybavení pro členy </a:t>
            </a:r>
            <a:r>
              <a:rPr lang="cs-CZ" altLang="cs-CZ" sz="1800" b="1" dirty="0" smtClean="0"/>
              <a:t>RT</a:t>
            </a:r>
            <a:r>
              <a:rPr lang="cs-CZ" altLang="cs-CZ" sz="1800" dirty="0" smtClean="0"/>
              <a:t>, </a:t>
            </a:r>
            <a:r>
              <a:rPr lang="cs-CZ" altLang="cs-CZ" sz="1800" dirty="0"/>
              <a:t>kteří přímo pracují s </a:t>
            </a:r>
            <a:r>
              <a:rPr lang="cs-CZ" altLang="cs-CZ" sz="1800" dirty="0" smtClean="0"/>
              <a:t>CS </a:t>
            </a:r>
            <a:r>
              <a:rPr lang="cs-CZ" altLang="cs-CZ" sz="1800" dirty="0"/>
              <a:t>nebo zajišťují </a:t>
            </a:r>
            <a:r>
              <a:rPr lang="cs-CZ" altLang="cs-CZ" sz="1800" dirty="0" smtClean="0"/>
              <a:t>výstup k </a:t>
            </a:r>
            <a:r>
              <a:rPr lang="cs-CZ" altLang="cs-CZ" sz="1800" dirty="0"/>
              <a:t>přímému </a:t>
            </a:r>
            <a:r>
              <a:rPr lang="cs-CZ" altLang="cs-CZ" sz="1800" dirty="0" smtClean="0"/>
              <a:t>využití CS</a:t>
            </a:r>
          </a:p>
          <a:p>
            <a:pPr algn="just">
              <a:lnSpc>
                <a:spcPct val="80000"/>
              </a:lnSpc>
              <a:defRPr/>
            </a:pPr>
            <a:r>
              <a:rPr lang="cs-CZ" altLang="cs-CZ" sz="1800" b="1" dirty="0" smtClean="0"/>
              <a:t>Nákup vybavení </a:t>
            </a:r>
            <a:r>
              <a:rPr lang="cs-CZ" altLang="cs-CZ" sz="1800" b="1" dirty="0"/>
              <a:t>pro </a:t>
            </a:r>
            <a:r>
              <a:rPr lang="cs-CZ" altLang="cs-CZ" sz="1800" b="1" dirty="0" smtClean="0"/>
              <a:t>RT</a:t>
            </a:r>
            <a:r>
              <a:rPr lang="cs-CZ" altLang="cs-CZ" sz="1800" dirty="0" smtClean="0"/>
              <a:t>, </a:t>
            </a:r>
            <a:r>
              <a:rPr lang="cs-CZ" altLang="cs-CZ" sz="1800" dirty="0"/>
              <a:t>např.  n</a:t>
            </a:r>
            <a:r>
              <a:rPr lang="cs-CZ" altLang="cs-CZ" sz="1800" dirty="0" smtClean="0"/>
              <a:t>ákup výpočetní techniky - pro </a:t>
            </a:r>
            <a:r>
              <a:rPr lang="cs-CZ" altLang="cs-CZ" sz="1800" dirty="0"/>
              <a:t>pracovníky RT lze pořídit pouze takový počet  kusů zařízení a vybavení, který odpovídá výši úvazku členů </a:t>
            </a:r>
            <a:r>
              <a:rPr lang="cs-CZ" altLang="cs-CZ" sz="1800" dirty="0" smtClean="0"/>
              <a:t>RT = </a:t>
            </a:r>
            <a:r>
              <a:rPr lang="cs-CZ" altLang="cs-CZ" sz="1800" dirty="0"/>
              <a:t>1 ks </a:t>
            </a:r>
            <a:r>
              <a:rPr lang="cs-CZ" altLang="cs-CZ" sz="1800" dirty="0" smtClean="0"/>
              <a:t>na </a:t>
            </a:r>
            <a:r>
              <a:rPr lang="cs-CZ" altLang="cs-CZ" sz="1800" dirty="0"/>
              <a:t>1 </a:t>
            </a:r>
            <a:r>
              <a:rPr lang="cs-CZ" altLang="cs-CZ" sz="1800" dirty="0" smtClean="0"/>
              <a:t>úvazek; pokud </a:t>
            </a:r>
            <a:r>
              <a:rPr lang="cs-CZ" altLang="cs-CZ" sz="1800" dirty="0"/>
              <a:t>je úvazek nižší, lze uplatnit pouze část pořizovací </a:t>
            </a:r>
            <a:r>
              <a:rPr lang="cs-CZ" altLang="cs-CZ" sz="1800" dirty="0" smtClean="0"/>
              <a:t>ceny, </a:t>
            </a:r>
            <a:r>
              <a:rPr lang="cs-CZ" altLang="cs-CZ" sz="1800" dirty="0"/>
              <a:t>vztahující se k danému </a:t>
            </a:r>
            <a:r>
              <a:rPr lang="cs-CZ" altLang="cs-CZ" sz="1800" dirty="0" smtClean="0"/>
              <a:t>úvazku (0,5 </a:t>
            </a:r>
            <a:r>
              <a:rPr lang="cs-CZ" altLang="cs-CZ" sz="1800" dirty="0"/>
              <a:t>úvazek = </a:t>
            </a:r>
            <a:r>
              <a:rPr lang="cs-CZ" altLang="cs-CZ" sz="1800" dirty="0" smtClean="0"/>
              <a:t>0,5 </a:t>
            </a:r>
            <a:r>
              <a:rPr lang="cs-CZ" altLang="cs-CZ" sz="1800" dirty="0"/>
              <a:t>ceny </a:t>
            </a:r>
            <a:r>
              <a:rPr lang="cs-CZ" altLang="cs-CZ" sz="1800" dirty="0" smtClean="0"/>
              <a:t>výpočetní techniky), úvazky jednotlivých členů RT je možné sčítat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1800" dirty="0" smtClean="0"/>
              <a:t>Nově </a:t>
            </a:r>
            <a:r>
              <a:rPr lang="cs-CZ" sz="1800" dirty="0"/>
              <a:t>zařazen do této skupiny výdajů i </a:t>
            </a:r>
            <a:r>
              <a:rPr lang="cs-CZ" sz="1800" b="1" dirty="0"/>
              <a:t>nábytek</a:t>
            </a:r>
            <a:r>
              <a:rPr lang="cs-CZ" sz="1800" dirty="0"/>
              <a:t> (rozdíl oproti OP LZZ</a:t>
            </a:r>
            <a:r>
              <a:rPr lang="cs-CZ" sz="1800" dirty="0" smtClean="0"/>
              <a:t>)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1800" dirty="0" smtClean="0"/>
              <a:t>Pokud </a:t>
            </a:r>
            <a:r>
              <a:rPr lang="cs-CZ" sz="1800" dirty="0"/>
              <a:t>jakýkoliv nákup zařízení a vybavení patří na základě vymezení nepřímých nákladů (dle kapitoly 6.4.16) mezi nepřímé náklady, nelze tyto výdaje řadit mezi přímé způsobilé  </a:t>
            </a:r>
            <a:r>
              <a:rPr lang="cs-CZ" sz="1800" dirty="0" smtClean="0"/>
              <a:t>náklady</a:t>
            </a:r>
            <a:endParaRPr lang="cs-CZ" sz="1800" b="1"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cs-CZ" altLang="cs-CZ" sz="12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altLang="cs-CZ" sz="1200" dirty="0" smtClean="0"/>
          </a:p>
          <a:p>
            <a:pPr marL="0" indent="0">
              <a:buNone/>
              <a:defRPr/>
            </a:pPr>
            <a:endParaRPr lang="cs-CZ" sz="1200" b="1" dirty="0"/>
          </a:p>
          <a:p>
            <a:pPr>
              <a:lnSpc>
                <a:spcPct val="80000"/>
              </a:lnSpc>
              <a:defRPr/>
            </a:pPr>
            <a:endParaRPr lang="cs-CZ" altLang="cs-CZ" sz="1200" dirty="0"/>
          </a:p>
          <a:p>
            <a:pPr>
              <a:lnSpc>
                <a:spcPct val="80000"/>
              </a:lnSpc>
            </a:pPr>
            <a:endParaRPr lang="cs-CZ" altLang="cs-CZ" dirty="0" smtClean="0"/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48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38139"/>
          </a:xfrm>
        </p:spPr>
        <p:txBody>
          <a:bodyPr/>
          <a:lstStyle/>
          <a:p>
            <a:r>
              <a:rPr lang="cs-CZ" dirty="0"/>
              <a:t>Příprava žádosti o podporu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5112568"/>
          </a:xfrm>
        </p:spPr>
        <p:txBody>
          <a:bodyPr/>
          <a:lstStyle/>
          <a:p>
            <a:pPr marL="0" lvl="0" indent="0">
              <a:buNone/>
            </a:pPr>
            <a:r>
              <a:rPr lang="cs-CZ" sz="1800" b="1" u="sng" cap="all" dirty="0"/>
              <a:t>2</a:t>
            </a:r>
            <a:r>
              <a:rPr lang="cs-CZ" sz="1800" b="1" u="sng" cap="all" dirty="0" smtClean="0"/>
              <a:t>. </a:t>
            </a:r>
            <a:r>
              <a:rPr lang="cs-CZ" sz="1800" b="1" u="sng" cap="all" dirty="0"/>
              <a:t>Jak toho chceme dosáhnout</a:t>
            </a:r>
            <a:r>
              <a:rPr lang="cs-CZ" sz="1800" b="1" u="sng" cap="all" dirty="0" smtClean="0"/>
              <a:t>?</a:t>
            </a:r>
            <a:endParaRPr lang="cs-CZ" sz="1800" b="1" u="sng" cap="all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 smtClean="0"/>
              <a:t>V </a:t>
            </a:r>
            <a:r>
              <a:rPr lang="cs-CZ" sz="1600" dirty="0"/>
              <a:t>rámci přípravy projektu je nutné </a:t>
            </a:r>
            <a:r>
              <a:rPr lang="cs-CZ" sz="1600" b="1" dirty="0"/>
              <a:t>definovat aktivity </a:t>
            </a:r>
            <a:r>
              <a:rPr lang="cs-CZ" sz="1600" dirty="0"/>
              <a:t>(strategii), kterými bude projekt realizován.</a:t>
            </a:r>
            <a:endParaRPr lang="cs-CZ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b="1" dirty="0" smtClean="0"/>
              <a:t>Aktivity </a:t>
            </a:r>
            <a:r>
              <a:rPr lang="cs-CZ" sz="1600" dirty="0"/>
              <a:t>mají být prostředkem k dosažení cíle projektu, mezi cíli a klíčovými aktivitami musí být propojení. </a:t>
            </a:r>
          </a:p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 smtClean="0"/>
              <a:t>Doporučení:</a:t>
            </a:r>
            <a:endParaRPr lang="cs-CZ" sz="1600" dirty="0"/>
          </a:p>
          <a:p>
            <a:pPr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/>
              <a:t>vedou </a:t>
            </a:r>
            <a:r>
              <a:rPr lang="cs-CZ" sz="1600" dirty="0"/>
              <a:t>k plnění cílů, jsou prostředkem, nástrojem, ne cílem </a:t>
            </a:r>
            <a:r>
              <a:rPr lang="cs-CZ" sz="1600" dirty="0" smtClean="0"/>
              <a:t>samotným,</a:t>
            </a:r>
            <a:endParaRPr lang="cs-CZ" sz="1600" dirty="0"/>
          </a:p>
          <a:p>
            <a:pPr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udržujte vazbu </a:t>
            </a:r>
            <a:r>
              <a:rPr lang="cs-CZ" sz="1600" b="1" dirty="0"/>
              <a:t>potřeby – cíle – </a:t>
            </a:r>
            <a:r>
              <a:rPr lang="cs-CZ" sz="1600" b="1" dirty="0" smtClean="0"/>
              <a:t>aktivity</a:t>
            </a:r>
            <a:r>
              <a:rPr lang="cs-CZ" sz="1600" dirty="0" smtClean="0"/>
              <a:t>,</a:t>
            </a:r>
            <a:endParaRPr lang="cs-CZ" sz="1600" dirty="0"/>
          </a:p>
          <a:p>
            <a:pPr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v projektu nemají co dělat aktivity, u kterých neprokážete, že slouží k naplnění cílů,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ať </a:t>
            </a:r>
            <a:r>
              <a:rPr lang="cs-CZ" sz="1600" dirty="0"/>
              <a:t>už přímo nebo </a:t>
            </a:r>
            <a:r>
              <a:rPr lang="cs-CZ" sz="1600" dirty="0" smtClean="0"/>
              <a:t>podpůrně,</a:t>
            </a:r>
            <a:endParaRPr lang="cs-CZ" sz="1600" dirty="0"/>
          </a:p>
          <a:p>
            <a:pPr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tvoří tělo </a:t>
            </a:r>
            <a:r>
              <a:rPr lang="cs-CZ" sz="1600" dirty="0" smtClean="0"/>
              <a:t>projektu,</a:t>
            </a:r>
            <a:endParaRPr lang="cs-CZ" sz="1600" dirty="0"/>
          </a:p>
          <a:p>
            <a:pPr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to, co se bude vlastně s cílovou skupinou a pro cílovou skupinu </a:t>
            </a:r>
            <a:r>
              <a:rPr lang="cs-CZ" sz="1600" dirty="0" smtClean="0"/>
              <a:t>dělat, </a:t>
            </a:r>
            <a:endParaRPr lang="cs-CZ" sz="1600" dirty="0"/>
          </a:p>
          <a:p>
            <a:pPr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konkrétní rozpis prací: kdo, kdy, co, jak, s kým, kde, jak často bude </a:t>
            </a:r>
            <a:r>
              <a:rPr lang="cs-CZ" sz="1600" dirty="0" smtClean="0"/>
              <a:t>dělat, </a:t>
            </a:r>
            <a:endParaRPr lang="cs-CZ" sz="1600" dirty="0"/>
          </a:p>
          <a:p>
            <a:pPr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shluky podobných dílčích aktivit = </a:t>
            </a:r>
            <a:r>
              <a:rPr lang="cs-CZ" sz="1600" b="1" dirty="0"/>
              <a:t>klíčové aktivity</a:t>
            </a:r>
            <a:r>
              <a:rPr lang="cs-CZ" sz="1600" dirty="0"/>
              <a:t> (seřaďte v žádosti chronologicky nebo v nějaké jasné logice</a:t>
            </a:r>
            <a:r>
              <a:rPr lang="cs-CZ" sz="1600" dirty="0" smtClean="0"/>
              <a:t>), </a:t>
            </a:r>
            <a:endParaRPr lang="cs-CZ" sz="1600" dirty="0"/>
          </a:p>
          <a:p>
            <a:pPr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např. pracovní a bilanční diagnostika, pořádání příměstských táborů pro děti pracujících </a:t>
            </a:r>
            <a:r>
              <a:rPr lang="cs-CZ" sz="1600" dirty="0" smtClean="0"/>
              <a:t>rodičů.</a:t>
            </a:r>
            <a:endParaRPr lang="cs-CZ" sz="16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40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/>
          <a:lstStyle/>
          <a:p>
            <a:r>
              <a:rPr lang="cs-CZ" dirty="0"/>
              <a:t>Věcná způsobilost výdajů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04056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000" b="1" dirty="0" smtClean="0"/>
              <a:t>V </a:t>
            </a:r>
            <a:r>
              <a:rPr lang="cs-CZ" sz="2000" b="1" dirty="0"/>
              <a:t>rámci </a:t>
            </a:r>
            <a:r>
              <a:rPr lang="cs-CZ" sz="2000" b="1" dirty="0" smtClean="0"/>
              <a:t>kapitoly 1.1.3 </a:t>
            </a:r>
            <a:r>
              <a:rPr lang="cs-CZ" sz="2000" b="1" dirty="0"/>
              <a:t>lze také hradit</a:t>
            </a:r>
            <a:r>
              <a:rPr lang="cs-CZ" sz="2000" b="1" dirty="0" smtClean="0"/>
              <a:t>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1800" b="1" dirty="0" smtClean="0"/>
          </a:p>
          <a:p>
            <a:pPr algn="just">
              <a:defRPr/>
            </a:pPr>
            <a:r>
              <a:rPr lang="cs-CZ" sz="2000" b="1" dirty="0"/>
              <a:t>Nájem či leasing zařízení a vybavení, budov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/>
              <a:t>Operativní leasing = </a:t>
            </a:r>
            <a:r>
              <a:rPr lang="cs-CZ" dirty="0"/>
              <a:t>nájemné (splátky) leasingu, smlouva o nájmu nebo operativním leasingu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/>
              <a:t>Finanční leasing = </a:t>
            </a:r>
            <a:r>
              <a:rPr lang="cs-CZ" dirty="0"/>
              <a:t>způsobilé jsou pouze splátky leasingu, vztahující se k období trvání projektu (daně a finanční činnost pronajímatele související s leasingovou smlouvou nejsou způsobilými výdaji</a:t>
            </a:r>
            <a:r>
              <a:rPr lang="cs-CZ" dirty="0" smtClean="0"/>
              <a:t>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000" b="1" dirty="0"/>
          </a:p>
          <a:p>
            <a:pPr algn="just">
              <a:defRPr/>
            </a:pPr>
            <a:r>
              <a:rPr lang="cs-CZ" sz="2000" b="1" dirty="0" smtClean="0"/>
              <a:t>Odpisy </a:t>
            </a:r>
            <a:r>
              <a:rPr lang="cs-CZ" sz="2000" b="1" dirty="0"/>
              <a:t>(daňové</a:t>
            </a:r>
            <a:r>
              <a:rPr lang="cs-CZ" sz="2000" b="1" dirty="0" smtClean="0"/>
              <a:t>)</a:t>
            </a:r>
            <a:endParaRPr lang="cs-CZ" sz="2000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Dlouhodobého hmotného a nehmotného majetku používaného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 </a:t>
            </a:r>
            <a:r>
              <a:rPr lang="cs-CZ" dirty="0"/>
              <a:t>účely </a:t>
            </a:r>
            <a:r>
              <a:rPr lang="cs-CZ" dirty="0" smtClean="0"/>
              <a:t>projektu, které využívá CS</a:t>
            </a:r>
            <a:endParaRPr lang="cs-CZ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Jsou způsobilým výdajem po dobu trvání projektu za předpokladu, že nákup takového majetku není součástí způsobilých výdajů na </a:t>
            </a:r>
            <a:r>
              <a:rPr lang="cs-CZ" dirty="0" smtClean="0"/>
              <a:t>projekt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400" dirty="0"/>
          </a:p>
          <a:p>
            <a:pPr marL="0" indent="0">
              <a:buNone/>
              <a:defRPr/>
            </a:pPr>
            <a:endParaRPr lang="cs-CZ" sz="1600" b="1" dirty="0"/>
          </a:p>
          <a:p>
            <a:pPr>
              <a:lnSpc>
                <a:spcPct val="80000"/>
              </a:lnSpc>
              <a:defRPr/>
            </a:pPr>
            <a:endParaRPr lang="cs-CZ" altLang="cs-CZ" sz="1200" dirty="0"/>
          </a:p>
          <a:p>
            <a:pPr>
              <a:lnSpc>
                <a:spcPct val="80000"/>
              </a:lnSpc>
            </a:pPr>
            <a:endParaRPr lang="cs-CZ" altLang="cs-CZ" dirty="0" smtClean="0"/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77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/>
          <a:lstStyle/>
          <a:p>
            <a:r>
              <a:rPr lang="cs-CZ" dirty="0"/>
              <a:t>Věcná způsobilost výdajů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25658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2000" b="1" dirty="0" smtClean="0"/>
              <a:t>1.1.4 Nákup </a:t>
            </a:r>
            <a:r>
              <a:rPr lang="cs-CZ" sz="2000" b="1" dirty="0"/>
              <a:t>služeb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sz="2000" dirty="0" smtClean="0"/>
              <a:t>Dodání </a:t>
            </a:r>
            <a:r>
              <a:rPr lang="cs-CZ" altLang="cs-CZ" sz="2000" dirty="0"/>
              <a:t>služby musí být nezbytné k realizaci projektu a musí vytvářet novou </a:t>
            </a:r>
            <a:r>
              <a:rPr lang="cs-CZ" altLang="cs-CZ" sz="2000" dirty="0" smtClean="0"/>
              <a:t>hodnotu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zpracování </a:t>
            </a:r>
            <a:r>
              <a:rPr lang="cs-CZ" sz="2000" dirty="0"/>
              <a:t>analýz, průzkumů, </a:t>
            </a:r>
            <a:r>
              <a:rPr lang="cs-CZ" sz="2000" dirty="0" smtClean="0"/>
              <a:t>studií</a:t>
            </a:r>
            <a:endParaRPr lang="cs-CZ" sz="20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lektorské služby</a:t>
            </a:r>
            <a:endParaRPr lang="cs-CZ" sz="20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školení </a:t>
            </a:r>
            <a:r>
              <a:rPr lang="cs-CZ" sz="2000" dirty="0"/>
              <a:t>a </a:t>
            </a:r>
            <a:r>
              <a:rPr lang="cs-CZ" sz="2000" dirty="0" smtClean="0"/>
              <a:t>kurzy</a:t>
            </a:r>
            <a:endParaRPr lang="cs-CZ" sz="20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vytvoření </a:t>
            </a:r>
            <a:r>
              <a:rPr lang="cs-CZ" sz="2000" dirty="0"/>
              <a:t>nových publikací, školicích materiálů nebo manuálů, </a:t>
            </a:r>
            <a:r>
              <a:rPr lang="cs-CZ" sz="2000" dirty="0" smtClean="0"/>
              <a:t>CD/DVD…</a:t>
            </a:r>
            <a:endParaRPr lang="cs-CZ" sz="20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pronájem </a:t>
            </a:r>
            <a:r>
              <a:rPr lang="cs-CZ" sz="2000" dirty="0"/>
              <a:t>prostor pro práci s </a:t>
            </a:r>
            <a:r>
              <a:rPr lang="cs-CZ" sz="2000" dirty="0" smtClean="0"/>
              <a:t>CS </a:t>
            </a:r>
            <a:r>
              <a:rPr lang="cs-CZ" sz="2000" dirty="0"/>
              <a:t>(např. pronájem </a:t>
            </a:r>
            <a:r>
              <a:rPr lang="cs-CZ" sz="2000" dirty="0" smtClean="0"/>
              <a:t>učebny)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20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/>
              <a:t>1.1.5 Drobné stavební </a:t>
            </a:r>
            <a:r>
              <a:rPr lang="cs-CZ" sz="2000" b="1" dirty="0" smtClean="0"/>
              <a:t>úpravy</a:t>
            </a:r>
            <a:endParaRPr lang="cs-CZ" sz="20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Cena </a:t>
            </a:r>
            <a:r>
              <a:rPr lang="cs-CZ" sz="2000" dirty="0"/>
              <a:t>všech dokončených stavebních úprav v jednom zdaňovacím období, která nepřesáhne v úhrnu </a:t>
            </a:r>
            <a:r>
              <a:rPr lang="cs-CZ" sz="2000" b="1" dirty="0"/>
              <a:t>40.000 Kč </a:t>
            </a:r>
            <a:r>
              <a:rPr lang="cs-CZ" sz="2000" dirty="0"/>
              <a:t>na každou jednotlivou účetní položku </a:t>
            </a:r>
            <a:r>
              <a:rPr lang="cs-CZ" sz="2000" dirty="0" smtClean="0"/>
              <a:t>majetku</a:t>
            </a:r>
            <a:endParaRPr lang="cs-CZ" sz="20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Např</a:t>
            </a:r>
            <a:r>
              <a:rPr lang="cs-CZ" sz="2000" dirty="0"/>
              <a:t>. úprava pracovního místa, které usnadní přístup osobám </a:t>
            </a:r>
            <a:r>
              <a:rPr lang="cs-CZ" sz="2000" dirty="0" smtClean="0"/>
              <a:t>zdravotně postiženým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2000" dirty="0"/>
          </a:p>
          <a:p>
            <a:pPr marL="0" indent="0">
              <a:buNone/>
              <a:defRPr/>
            </a:pPr>
            <a:endParaRPr lang="cs-CZ" sz="1600" b="1" dirty="0"/>
          </a:p>
          <a:p>
            <a:pPr>
              <a:lnSpc>
                <a:spcPct val="80000"/>
              </a:lnSpc>
              <a:defRPr/>
            </a:pPr>
            <a:endParaRPr lang="cs-CZ" altLang="cs-CZ" sz="1200" dirty="0"/>
          </a:p>
          <a:p>
            <a:pPr>
              <a:lnSpc>
                <a:spcPct val="80000"/>
              </a:lnSpc>
            </a:pPr>
            <a:endParaRPr lang="cs-CZ" altLang="cs-CZ" dirty="0" smtClean="0"/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29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898613"/>
          </a:xfrm>
        </p:spPr>
        <p:txBody>
          <a:bodyPr/>
          <a:lstStyle/>
          <a:p>
            <a:r>
              <a:rPr lang="cs-CZ" dirty="0"/>
              <a:t>Věcná způsobilost výdajů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3285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 smtClean="0"/>
              <a:t>1.1.6 Přímá </a:t>
            </a:r>
            <a:r>
              <a:rPr lang="cs-CZ" sz="1800" b="1" dirty="0"/>
              <a:t>podpora pro </a:t>
            </a:r>
            <a:r>
              <a:rPr lang="cs-CZ" sz="1800" b="1" dirty="0" smtClean="0"/>
              <a:t>CS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b="1" dirty="0" smtClean="0"/>
              <a:t>mzdy</a:t>
            </a:r>
            <a:r>
              <a:rPr lang="cs-CZ" sz="1800" dirty="0" smtClean="0"/>
              <a:t> zaměstnanců z CS (</a:t>
            </a:r>
            <a:r>
              <a:rPr lang="cs-CZ" sz="1800" dirty="0"/>
              <a:t>PS, DPČ, DPP ne) </a:t>
            </a:r>
            <a:r>
              <a:rPr lang="cs-CZ" sz="1800" dirty="0" smtClean="0"/>
              <a:t>– max. </a:t>
            </a:r>
            <a:r>
              <a:rPr lang="cs-CZ" sz="1800" dirty="0"/>
              <a:t>limit </a:t>
            </a:r>
            <a:r>
              <a:rPr lang="cs-CZ" sz="1800" dirty="0" smtClean="0"/>
              <a:t>stanovený </a:t>
            </a:r>
            <a:r>
              <a:rPr lang="cs-CZ" sz="1800" dirty="0"/>
              <a:t>pro měsíc práce zaměstnance </a:t>
            </a:r>
            <a:r>
              <a:rPr lang="cs-CZ" sz="1800" dirty="0" smtClean="0"/>
              <a:t>je ve výši </a:t>
            </a:r>
            <a:r>
              <a:rPr lang="cs-CZ" sz="1800" dirty="0"/>
              <a:t>trojnásobku minimální mzdy za měsíc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při </a:t>
            </a:r>
            <a:r>
              <a:rPr lang="cs-CZ" sz="1800" dirty="0"/>
              <a:t>40hodinové týdenní pracovní </a:t>
            </a:r>
            <a:r>
              <a:rPr lang="cs-CZ" sz="1800" dirty="0" smtClean="0"/>
              <a:t>době</a:t>
            </a:r>
            <a:endParaRPr lang="cs-CZ" sz="180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b="1" dirty="0" smtClean="0"/>
              <a:t>cestovné</a:t>
            </a:r>
            <a:r>
              <a:rPr lang="cs-CZ" sz="1800" b="1" dirty="0"/>
              <a:t>, </a:t>
            </a:r>
            <a:r>
              <a:rPr lang="cs-CZ" sz="1800" b="1" dirty="0" smtClean="0"/>
              <a:t>ubytování a stravné </a:t>
            </a:r>
            <a:r>
              <a:rPr lang="cs-CZ" sz="1800" dirty="0"/>
              <a:t>při služebních cestách pro </a:t>
            </a:r>
            <a:r>
              <a:rPr lang="cs-CZ" sz="1800" dirty="0" smtClean="0"/>
              <a:t>CS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b="1" dirty="0"/>
              <a:t>p</a:t>
            </a:r>
            <a:r>
              <a:rPr lang="cs-CZ" sz="1800" b="1" dirty="0" smtClean="0"/>
              <a:t>říspěvek na péči o dítě a další závislé osoby </a:t>
            </a:r>
            <a:r>
              <a:rPr lang="cs-CZ" sz="1800" dirty="0" smtClean="0"/>
              <a:t>– poskytuje se po dobu trvání školení nebo při nástupu nezaměstnané osoby do nového zaměstnání (v tomto případě se poskytuje po dobu max. 6 </a:t>
            </a:r>
            <a:r>
              <a:rPr lang="cs-CZ" sz="1800" dirty="0" err="1" smtClean="0"/>
              <a:t>měs</a:t>
            </a:r>
            <a:r>
              <a:rPr lang="cs-CZ" sz="1800" dirty="0" smtClean="0"/>
              <a:t>.)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b="1" dirty="0"/>
              <a:t>p</a:t>
            </a:r>
            <a:r>
              <a:rPr lang="cs-CZ" sz="1800" b="1" dirty="0" smtClean="0"/>
              <a:t>říspěvek na zapracování </a:t>
            </a:r>
            <a:r>
              <a:rPr lang="cs-CZ" sz="1800" dirty="0" smtClean="0"/>
              <a:t>(</a:t>
            </a:r>
            <a:r>
              <a:rPr lang="cs-CZ" sz="1800" dirty="0"/>
              <a:t>dle zákona č. 435/2004 Sb., zákon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o zaměstnanosti) – poskytuje se po dobu max. 3 </a:t>
            </a:r>
            <a:r>
              <a:rPr lang="cs-CZ" sz="1800" dirty="0" err="1" smtClean="0"/>
              <a:t>měs</a:t>
            </a:r>
            <a:r>
              <a:rPr lang="cs-CZ" sz="1800" dirty="0" smtClean="0"/>
              <a:t>., nejvýše do poloviny minimální mzdy</a:t>
            </a:r>
            <a:endParaRPr lang="cs-CZ" sz="180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b="1" dirty="0"/>
              <a:t>jiné nezbytné náklady </a:t>
            </a:r>
            <a:r>
              <a:rPr lang="cs-CZ" sz="1800" dirty="0"/>
              <a:t>pro CS pro realizování jejich aktivit </a:t>
            </a:r>
            <a:r>
              <a:rPr lang="cs-CZ" sz="1800" dirty="0" smtClean="0"/>
              <a:t>(prohlídka zdravotní způsobilosti pro výkon práce, výpis z rejstříku trestů)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1200" dirty="0"/>
          </a:p>
          <a:p>
            <a:endParaRPr lang="cs-CZ" altLang="cs-CZ" sz="1200" dirty="0"/>
          </a:p>
          <a:p>
            <a:endParaRPr lang="cs-CZ" alt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dirty="0"/>
              <a:t>Věcná způsobilost výdajů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000" cy="496855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endParaRPr lang="cs-CZ" sz="14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 smtClean="0"/>
              <a:t>Investiční výdaje:</a:t>
            </a:r>
          </a:p>
          <a:p>
            <a:pPr algn="just">
              <a:lnSpc>
                <a:spcPct val="100000"/>
              </a:lnSpc>
            </a:pPr>
            <a:r>
              <a:rPr lang="cs-CZ" sz="2000" b="1" dirty="0" smtClean="0"/>
              <a:t>Pro </a:t>
            </a:r>
            <a:r>
              <a:rPr lang="cs-CZ" sz="2000" b="1" dirty="0"/>
              <a:t>projekty platí omezení, že podíl investičních výdajů v rámci celkových způsobilých výdajů nesmí být vyšší než 50 </a:t>
            </a:r>
            <a:r>
              <a:rPr lang="cs-CZ" sz="2000" b="1" dirty="0" smtClean="0"/>
              <a:t>%</a:t>
            </a:r>
            <a:endParaRPr lang="cs-CZ" sz="2000" dirty="0" smtClean="0"/>
          </a:p>
          <a:p>
            <a:pPr algn="just">
              <a:lnSpc>
                <a:spcPct val="100000"/>
              </a:lnSpc>
            </a:pPr>
            <a:r>
              <a:rPr lang="cs-CZ" sz="2000" dirty="0" smtClean="0"/>
              <a:t>Aktivita </a:t>
            </a:r>
            <a:r>
              <a:rPr lang="cs-CZ" sz="2000" b="1" dirty="0" smtClean="0"/>
              <a:t>4.1 Integrační sociální podnik</a:t>
            </a:r>
            <a:r>
              <a:rPr lang="cs-CZ" sz="2000" dirty="0" smtClean="0"/>
              <a:t>: objem nákladů investičního charakteru (nákup dlouhodobého hmotného </a:t>
            </a:r>
            <a:br>
              <a:rPr lang="cs-CZ" sz="2000" dirty="0" smtClean="0"/>
            </a:br>
            <a:r>
              <a:rPr lang="cs-CZ" sz="2000" dirty="0" smtClean="0"/>
              <a:t>i nehmotného majetku) včetně výdajů na křížové financování </a:t>
            </a:r>
            <a:br>
              <a:rPr lang="cs-CZ" sz="2000" dirty="0" smtClean="0"/>
            </a:br>
            <a:r>
              <a:rPr lang="cs-CZ" sz="2000" dirty="0" smtClean="0"/>
              <a:t>na celkových přímých způsobilých nákladech projektu může být maximálně </a:t>
            </a:r>
            <a:r>
              <a:rPr lang="cs-CZ" sz="2000" b="1" dirty="0" smtClean="0"/>
              <a:t>20 %</a:t>
            </a:r>
            <a:endParaRPr lang="cs-CZ" sz="2000" dirty="0" smtClean="0"/>
          </a:p>
          <a:p>
            <a:pPr marL="0" indent="0" algn="just">
              <a:lnSpc>
                <a:spcPct val="100000"/>
              </a:lnSpc>
              <a:buNone/>
            </a:pP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498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2156"/>
          </a:xfrm>
        </p:spPr>
        <p:txBody>
          <a:bodyPr/>
          <a:lstStyle/>
          <a:p>
            <a:r>
              <a:rPr lang="cs-CZ" dirty="0"/>
              <a:t>Věcná způsobilost výdajů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000" cy="456320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/>
              <a:t>1.2 Nepřímé náklady </a:t>
            </a:r>
            <a:endParaRPr lang="cs-CZ" sz="18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1800" b="1" dirty="0" smtClean="0"/>
              <a:t>Max. 25</a:t>
            </a:r>
            <a:r>
              <a:rPr lang="cs-CZ" altLang="cs-CZ" sz="1800" b="1" dirty="0"/>
              <a:t>% přímých způsobilých nákladů </a:t>
            </a:r>
            <a:r>
              <a:rPr lang="cs-CZ" altLang="cs-CZ" sz="1800" b="1" dirty="0" smtClean="0"/>
              <a:t>projektu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1800" b="1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/>
              <a:t>administrativa, řízení projektu (včetně finančního), účetnictví, personalistika komunikační </a:t>
            </a:r>
            <a:r>
              <a:rPr lang="cs-CZ" sz="1800" dirty="0" smtClean="0"/>
              <a:t>a </a:t>
            </a:r>
            <a:r>
              <a:rPr lang="cs-CZ" sz="1800" dirty="0"/>
              <a:t>informační opatření, občerstvení a stravování a podpůrné </a:t>
            </a:r>
            <a:r>
              <a:rPr lang="cs-CZ" sz="1800" dirty="0" smtClean="0"/>
              <a:t>procesy </a:t>
            </a:r>
            <a:r>
              <a:rPr lang="cs-CZ" sz="1800" dirty="0"/>
              <a:t>pro provoz </a:t>
            </a:r>
            <a:r>
              <a:rPr lang="cs-CZ" sz="1800" dirty="0" smtClean="0"/>
              <a:t>projektu</a:t>
            </a:r>
            <a:endParaRPr lang="cs-CZ" sz="180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/>
              <a:t>cestovní náhrady spojené s pracovními cestami </a:t>
            </a:r>
            <a:r>
              <a:rPr lang="cs-CZ" sz="1800" dirty="0" smtClean="0"/>
              <a:t>RT</a:t>
            </a:r>
            <a:endParaRPr lang="cs-CZ" sz="180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/>
              <a:t>spotřební materiál, zařízení a vybavení (papír</a:t>
            </a:r>
            <a:r>
              <a:rPr lang="cs-CZ" sz="1800" dirty="0" smtClean="0"/>
              <a:t>…)</a:t>
            </a:r>
            <a:endParaRPr lang="cs-CZ" sz="180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/>
              <a:t>prostory pro realizaci projektu (nájemné, vodné, stočné, </a:t>
            </a:r>
            <a:r>
              <a:rPr lang="cs-CZ" sz="1800" dirty="0" smtClean="0"/>
              <a:t>energie…)</a:t>
            </a:r>
            <a:endParaRPr lang="cs-CZ" sz="180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/>
              <a:t>ostatní provozní výdaje (internet, poštovné, telefon</a:t>
            </a:r>
            <a:r>
              <a:rPr lang="cs-CZ" sz="1800" dirty="0" smtClean="0"/>
              <a:t>…)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16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01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970621"/>
          </a:xfrm>
        </p:spPr>
        <p:txBody>
          <a:bodyPr/>
          <a:lstStyle/>
          <a:p>
            <a:r>
              <a:rPr lang="cs-CZ" dirty="0"/>
              <a:t>Věcná způsobilost výdajů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44824"/>
            <a:ext cx="8064000" cy="424847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/>
              <a:t>Pro projekty, u nichž podstatná většina nákladů vznikne formou nákupu služeb od externích dodavatelů, jsou způsobilá procenta nepřímých nákladů </a:t>
            </a:r>
            <a:r>
              <a:rPr lang="cs-CZ" sz="1800" dirty="0" smtClean="0"/>
              <a:t>snížena</a:t>
            </a:r>
            <a:endParaRPr lang="cs-CZ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/>
              <a:t>Podíly pro nepřímé náklady jsou sníženy pro projekty s objemem nákupu služeb v těchto intencích: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1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1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1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/>
              <a:t>2. Celkové nezpůsobilé </a:t>
            </a:r>
            <a:r>
              <a:rPr lang="cs-CZ" sz="1800" b="1" dirty="0" smtClean="0"/>
              <a:t>výdaje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>
                <a:solidFill>
                  <a:srgbClr val="FF0000"/>
                </a:solidFill>
              </a:rPr>
              <a:t>Pro potřeby OPZ se v žádosti o podporu nevyplňují</a:t>
            </a:r>
            <a:endParaRPr lang="cs-CZ" sz="18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9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3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18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65</a:t>
            </a:fld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73448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8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31690"/>
          </a:xfrm>
        </p:spPr>
        <p:txBody>
          <a:bodyPr/>
          <a:lstStyle/>
          <a:p>
            <a:pPr marL="0" indent="0"/>
            <a:r>
              <a:rPr lang="cs-CZ" dirty="0"/>
              <a:t>PŘÍJMY PROJEKTU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064000" cy="518457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b="1" dirty="0" smtClean="0"/>
              <a:t>Příjmem </a:t>
            </a:r>
            <a:r>
              <a:rPr lang="cs-CZ" sz="1800" b="1" dirty="0"/>
              <a:t>projektu se </a:t>
            </a:r>
            <a:r>
              <a:rPr lang="cs-CZ" sz="1800" b="1" dirty="0" smtClean="0"/>
              <a:t>rozumí </a:t>
            </a:r>
            <a:r>
              <a:rPr lang="cs-CZ" sz="1800" dirty="0"/>
              <a:t>příjmy vygenerované projektem v době </a:t>
            </a:r>
            <a:r>
              <a:rPr lang="cs-CZ" sz="1800" dirty="0" smtClean="0"/>
              <a:t>realizace projektu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0" smtClean="0"/>
              <a:t>Mezi </a:t>
            </a:r>
            <a:r>
              <a:rPr lang="cs-CZ" sz="1800" dirty="0"/>
              <a:t>příjmy projektu </a:t>
            </a:r>
            <a:r>
              <a:rPr lang="cs-CZ" sz="1800" b="1" dirty="0" smtClean="0"/>
              <a:t>patří</a:t>
            </a:r>
            <a:r>
              <a:rPr lang="cs-CZ" sz="1800" dirty="0"/>
              <a:t> </a:t>
            </a:r>
            <a:r>
              <a:rPr lang="cs-CZ" sz="1800" dirty="0" smtClean="0"/>
              <a:t>např. příjmy za poskytované služby (</a:t>
            </a:r>
            <a:r>
              <a:rPr lang="cs-CZ" sz="1800" dirty="0"/>
              <a:t>konferenční poplatky, poplatky za školení </a:t>
            </a:r>
            <a:r>
              <a:rPr lang="cs-CZ" sz="1800" dirty="0" smtClean="0"/>
              <a:t>apod.), příjmy za prodej výrobků, které vznikly v rámci projektu </a:t>
            </a:r>
            <a:r>
              <a:rPr lang="cs-CZ" sz="1800" dirty="0"/>
              <a:t>(tj. výrobků, na jejichž vznik byly vynaloženy výdaje projektu); </a:t>
            </a:r>
            <a:r>
              <a:rPr lang="cs-CZ" sz="1800" dirty="0" smtClean="0"/>
              <a:t>pronájem prostor, zařízení, softwaru atd. financovaných v rámci projektu atd.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0" smtClean="0"/>
              <a:t>Příjmem projektu nikdy </a:t>
            </a:r>
            <a:r>
              <a:rPr lang="cs-CZ" sz="1800" b="1" dirty="0" smtClean="0"/>
              <a:t>nejsou</a:t>
            </a:r>
            <a:r>
              <a:rPr lang="cs-CZ" sz="1800" dirty="0" smtClean="0"/>
              <a:t> úroky z bankovního účtu, obdržené platby                      ze smluvních pokut, peněžní jistota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b="1" dirty="0" smtClean="0"/>
              <a:t>Do žádosti o podporu </a:t>
            </a:r>
            <a:r>
              <a:rPr lang="cs-CZ" sz="1800" dirty="0" smtClean="0"/>
              <a:t>se uvádí pouze „</a:t>
            </a:r>
            <a:r>
              <a:rPr lang="cs-CZ" sz="1800" b="1" dirty="0" smtClean="0"/>
              <a:t>předpokládané čisté příjmy</a:t>
            </a:r>
            <a:r>
              <a:rPr lang="cs-CZ" sz="1800" dirty="0" smtClean="0"/>
              <a:t>“ </a:t>
            </a:r>
            <a:br>
              <a:rPr lang="cs-CZ" sz="1800" dirty="0" smtClean="0"/>
            </a:br>
            <a:r>
              <a:rPr lang="cs-CZ" sz="1800" dirty="0" smtClean="0"/>
              <a:t>do řádku „</a:t>
            </a:r>
            <a:r>
              <a:rPr lang="cs-CZ" sz="1800" b="1" dirty="0" smtClean="0"/>
              <a:t>Jiné peněžní příjmy</a:t>
            </a:r>
            <a:r>
              <a:rPr lang="cs-CZ" sz="1800" dirty="0" smtClean="0"/>
              <a:t>“ (v případě vyrovnávací platby vypočtené na listu ISKP přílohy 11A) – o tyto příjmy bude vždy snížena poskytnutá podpora ŘO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b="1" dirty="0"/>
              <a:t>Čistým příjmem </a:t>
            </a:r>
            <a:r>
              <a:rPr lang="cs-CZ" sz="1800" dirty="0"/>
              <a:t>je ta částka příjmů, která převyšuje částku vlastního financování způsobilých výdajů projektu ze zdrojů příjemce </a:t>
            </a:r>
            <a:r>
              <a:rPr lang="cs-CZ" sz="1800" dirty="0" smtClean="0"/>
              <a:t> (pokud příjemce má vlastní financování viz povinná míra spolufinancování)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b="1" dirty="0" smtClean="0"/>
              <a:t>Nepředpokládané i předpokládané čisté příjmy </a:t>
            </a:r>
            <a:r>
              <a:rPr lang="cs-CZ" sz="1800" dirty="0" smtClean="0"/>
              <a:t>se budou reportovat průběžně ve Zprávách o realizaci projektu (</a:t>
            </a:r>
            <a:r>
              <a:rPr lang="cs-CZ" sz="1800" dirty="0" err="1" smtClean="0"/>
              <a:t>ZoR</a:t>
            </a:r>
            <a:r>
              <a:rPr lang="cs-CZ" sz="1800" dirty="0" smtClean="0"/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16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66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68438"/>
          </a:xfrm>
          <a:noFill/>
        </p:spPr>
        <p:txBody>
          <a:bodyPr/>
          <a:lstStyle/>
          <a:p>
            <a:r>
              <a:rPr lang="cs-CZ" dirty="0"/>
              <a:t>Č</a:t>
            </a:r>
            <a:r>
              <a:rPr lang="cs-CZ" dirty="0" smtClean="0"/>
              <a:t>asová </a:t>
            </a:r>
            <a:r>
              <a:rPr lang="cs-CZ" dirty="0"/>
              <a:t>způsobilost </a:t>
            </a:r>
            <a:r>
              <a:rPr lang="cs-CZ" dirty="0" smtClean="0"/>
              <a:t>výdajů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5607" y="1844824"/>
            <a:ext cx="7543801" cy="4023360"/>
          </a:xfrm>
        </p:spPr>
        <p:txBody>
          <a:bodyPr/>
          <a:lstStyle/>
          <a:p>
            <a:r>
              <a:rPr lang="cs-CZ" sz="1800" b="1" dirty="0"/>
              <a:t>Náklady vzniklé v době realizace </a:t>
            </a:r>
            <a:r>
              <a:rPr lang="cs-CZ" sz="1800" b="1" dirty="0" smtClean="0"/>
              <a:t>projektu</a:t>
            </a:r>
            <a:endParaRPr lang="cs-CZ" sz="1800" b="1" dirty="0"/>
          </a:p>
          <a:p>
            <a:r>
              <a:rPr lang="cs-CZ" sz="1800" b="1" dirty="0"/>
              <a:t>Datum zahájení realizace projektu </a:t>
            </a:r>
            <a:r>
              <a:rPr lang="cs-CZ" sz="1800" dirty="0"/>
              <a:t>nesmí předcházet datu vyhlášení příslušné výzvy </a:t>
            </a:r>
            <a:r>
              <a:rPr lang="cs-CZ" sz="1800" dirty="0" smtClean="0"/>
              <a:t>MAS</a:t>
            </a:r>
            <a:endParaRPr lang="cs-CZ" sz="1800" dirty="0"/>
          </a:p>
          <a:p>
            <a:r>
              <a:rPr lang="cs-CZ" sz="1800" dirty="0"/>
              <a:t>Omezení v režimu podpory </a:t>
            </a:r>
            <a:r>
              <a:rPr lang="cs-CZ" sz="1800" b="1" dirty="0"/>
              <a:t>blokové </a:t>
            </a:r>
            <a:r>
              <a:rPr lang="cs-CZ" sz="1800" b="1" dirty="0" smtClean="0"/>
              <a:t>výjimky</a:t>
            </a:r>
            <a:endParaRPr lang="cs-CZ" sz="1800" b="1" dirty="0"/>
          </a:p>
          <a:p>
            <a:r>
              <a:rPr lang="cs-CZ" sz="1800" dirty="0" smtClean="0"/>
              <a:t>Nejzazší </a:t>
            </a:r>
            <a:r>
              <a:rPr lang="cs-CZ" sz="1800" dirty="0"/>
              <a:t>termín ukončení realizace </a:t>
            </a:r>
            <a:r>
              <a:rPr lang="cs-CZ" sz="1800" dirty="0" smtClean="0"/>
              <a:t>projektů: </a:t>
            </a:r>
            <a:r>
              <a:rPr lang="cs-CZ" sz="1800" b="1" dirty="0" smtClean="0"/>
              <a:t>31. 12. 2021</a:t>
            </a:r>
            <a:endParaRPr lang="cs-CZ" sz="18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65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187624" y="2492896"/>
            <a:ext cx="6768752" cy="730252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 smtClean="0">
                <a:solidFill>
                  <a:schemeClr val="bg1"/>
                </a:solidFill>
              </a:rPr>
              <a:t>Zaměstnanost</a:t>
            </a:r>
            <a:endParaRPr lang="cs-CZ" sz="4800" b="1" kern="1200" cap="none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83568" y="3861048"/>
            <a:ext cx="7920432" cy="2664296"/>
          </a:xfrm>
          <a:prstGeom prst="rect">
            <a:avLst/>
          </a:prstGeom>
          <a:ln>
            <a:noFill/>
          </a:ln>
        </p:spPr>
        <p:txBody>
          <a:bodyPr/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028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98180"/>
          </a:xfrm>
        </p:spPr>
        <p:txBody>
          <a:bodyPr/>
          <a:lstStyle/>
          <a:p>
            <a:r>
              <a:rPr lang="cs-CZ" dirty="0" smtClean="0"/>
              <a:t>Cílové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Uchazeči o zaměstnání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Zájemci o zaměstnání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Neaktivní osoby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Osoby s kumulací hendikepů na trhu práce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Osoby sociálně vyloučené a osoby sociálním vyloučením ohrožené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Osoby se zdravotním postižením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Osoby jinak znevýhodněné - azylanti a imigranti, osoby před propuštěním z VTOS a propuštěné z VTOS, Osoby vracející se na trh práce po návratu z mateřské/rodičovské dovolené (tj. nevykonávaly zaměstnání nebo samostatnou výdělečnou činnost po dobu mateřské/rodičovské dovolené a v řádu měsíců se u nich očekává návrat na trh práce)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732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66132"/>
          </a:xfrm>
        </p:spPr>
        <p:txBody>
          <a:bodyPr/>
          <a:lstStyle/>
          <a:p>
            <a:r>
              <a:rPr lang="cs-CZ" dirty="0"/>
              <a:t>Příprava žádosti o podporu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504056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1800" b="1" u="sng" cap="all" dirty="0" smtClean="0"/>
              <a:t>3. Jak ověříme, že jsme byli úspěšní?</a:t>
            </a:r>
            <a:r>
              <a:rPr lang="cs-CZ" sz="1600" dirty="0" smtClean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cs-CZ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600" dirty="0" smtClean="0"/>
              <a:t>Základním </a:t>
            </a:r>
            <a:r>
              <a:rPr lang="cs-CZ" sz="1600" dirty="0"/>
              <a:t>nástrojem jsou </a:t>
            </a:r>
            <a:r>
              <a:rPr lang="cs-CZ" sz="1600" b="1" dirty="0"/>
              <a:t>indikátory</a:t>
            </a:r>
            <a:r>
              <a:rPr lang="cs-CZ" sz="1600" dirty="0"/>
              <a:t> OPZ.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600" b="1" dirty="0" smtClean="0"/>
              <a:t>U </a:t>
            </a:r>
            <a:r>
              <a:rPr lang="cs-CZ" sz="1600" b="1" dirty="0"/>
              <a:t>indikátorů se </a:t>
            </a:r>
            <a:r>
              <a:rPr lang="cs-CZ" sz="1600" b="1" dirty="0" smtClean="0"/>
              <a:t>setkáváme s </a:t>
            </a:r>
            <a:r>
              <a:rPr lang="cs-CZ" sz="1600" b="1" dirty="0"/>
              <a:t>dělením na: </a:t>
            </a:r>
            <a:endParaRPr lang="cs-CZ" sz="1600" dirty="0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 smtClean="0"/>
              <a:t>	</a:t>
            </a:r>
            <a:r>
              <a:rPr lang="cs-CZ" sz="1600" b="1" dirty="0" smtClean="0"/>
              <a:t>1) Výstupy </a:t>
            </a:r>
            <a:r>
              <a:rPr lang="cs-CZ" sz="1600" dirty="0" smtClean="0"/>
              <a:t>= indikátory se závazkem,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/>
              <a:t>	</a:t>
            </a:r>
            <a:r>
              <a:rPr lang="cs-CZ" sz="1600" b="1" dirty="0" smtClean="0"/>
              <a:t>2) Výsledky </a:t>
            </a:r>
            <a:r>
              <a:rPr lang="cs-CZ" sz="1600" dirty="0" smtClean="0"/>
              <a:t>= indikátory bez závazku, ale je nutné je sledovat.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 smtClean="0"/>
              <a:t>Doporučení:</a:t>
            </a:r>
            <a:endParaRPr lang="cs-CZ" sz="1600" dirty="0" smtClean="0"/>
          </a:p>
          <a:p>
            <a:pPr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/>
              <a:t>každá </a:t>
            </a:r>
            <a:r>
              <a:rPr lang="cs-CZ" sz="1600" dirty="0"/>
              <a:t>aktivita musí mít nějaký konkrétní, měřitelný a dokladovatelný </a:t>
            </a:r>
            <a:r>
              <a:rPr lang="cs-CZ" sz="1600" dirty="0" smtClean="0"/>
              <a:t>výstup,</a:t>
            </a:r>
            <a:endParaRPr lang="cs-CZ" sz="1600" dirty="0"/>
          </a:p>
          <a:p>
            <a:pPr algn="just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600" dirty="0" smtClean="0"/>
              <a:t>indikátory </a:t>
            </a:r>
            <a:r>
              <a:rPr lang="cs-CZ" sz="1600" dirty="0"/>
              <a:t>jsou ukazatele úspěchu, naplnění cíle, a to v předem stanovené </a:t>
            </a:r>
            <a:r>
              <a:rPr lang="cs-CZ" sz="1600" dirty="0" smtClean="0"/>
              <a:t>míře, </a:t>
            </a:r>
            <a:br>
              <a:rPr lang="cs-CZ" sz="1600" dirty="0" smtClean="0"/>
            </a:br>
            <a:r>
              <a:rPr lang="cs-CZ" sz="1600" dirty="0" smtClean="0"/>
              <a:t>např</a:t>
            </a:r>
            <a:r>
              <a:rPr lang="cs-CZ" sz="1600" dirty="0"/>
              <a:t>. 5 rekvalifikovaných osob – doloženo smlouvami s účastníky </a:t>
            </a:r>
            <a:r>
              <a:rPr lang="cs-CZ" sz="1600" dirty="0" smtClean="0"/>
              <a:t>a </a:t>
            </a:r>
            <a:r>
              <a:rPr lang="cs-CZ" sz="1600" dirty="0"/>
              <a:t>prezenčními </a:t>
            </a:r>
            <a:r>
              <a:rPr lang="cs-CZ" sz="1600" dirty="0" smtClean="0"/>
              <a:t>listinami.</a:t>
            </a:r>
            <a:endParaRPr lang="cs-CZ" sz="16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600" dirty="0" smtClean="0"/>
              <a:t>V </a:t>
            </a:r>
            <a:r>
              <a:rPr lang="cs-CZ" sz="1600" dirty="0"/>
              <a:t>rámci přípravy projektu je dále nutné promýšlet veškerá možná </a:t>
            </a:r>
            <a:r>
              <a:rPr lang="cs-CZ" sz="1600" b="1" dirty="0" smtClean="0"/>
              <a:t>rizika</a:t>
            </a:r>
            <a:r>
              <a:rPr lang="cs-CZ" sz="1600" dirty="0" smtClean="0"/>
              <a:t>.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Doporučení:</a:t>
            </a:r>
          </a:p>
          <a:p>
            <a:pPr lvl="0"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pojmenujte rizika úspěšné realizace </a:t>
            </a:r>
            <a:r>
              <a:rPr lang="cs-CZ" sz="1600" dirty="0" smtClean="0"/>
              <a:t>projektu,</a:t>
            </a:r>
            <a:endParaRPr lang="cs-CZ" sz="1600" dirty="0"/>
          </a:p>
          <a:p>
            <a:pPr lvl="0"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popište způsoby eliminace těchto rizik či záložní strategie v případě, že se rizika </a:t>
            </a:r>
            <a:r>
              <a:rPr lang="cs-CZ" sz="1600" dirty="0" smtClean="0"/>
              <a:t>naplní,</a:t>
            </a:r>
          </a:p>
          <a:p>
            <a:pPr lvl="0"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 smtClean="0"/>
              <a:t>rozlište:</a:t>
            </a:r>
            <a:r>
              <a:rPr lang="cs-CZ" sz="1600" b="1" dirty="0"/>
              <a:t> </a:t>
            </a:r>
            <a:r>
              <a:rPr lang="cs-CZ" sz="1600" b="1" dirty="0" smtClean="0"/>
              <a:t>rizika </a:t>
            </a:r>
            <a:r>
              <a:rPr lang="cs-CZ" sz="1600" b="1" dirty="0"/>
              <a:t>na straně cílové skupiny </a:t>
            </a:r>
            <a:r>
              <a:rPr lang="cs-CZ" sz="1600" dirty="0" smtClean="0"/>
              <a:t>(např</a:t>
            </a:r>
            <a:r>
              <a:rPr lang="cs-CZ" sz="1600" dirty="0"/>
              <a:t>. demotivace, </a:t>
            </a:r>
            <a:r>
              <a:rPr lang="cs-CZ" sz="1600" dirty="0" smtClean="0"/>
              <a:t>fluktuace, nepřipravenost),</a:t>
            </a:r>
            <a:endParaRPr lang="cs-CZ" sz="1600" dirty="0"/>
          </a:p>
          <a:p>
            <a:pPr marL="414000" lvl="1" indent="0"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smtClean="0"/>
              <a:t>	      </a:t>
            </a:r>
            <a:r>
              <a:rPr lang="cs-CZ" sz="1600" b="1" dirty="0" smtClean="0"/>
              <a:t>rizika </a:t>
            </a:r>
            <a:r>
              <a:rPr lang="cs-CZ" sz="1600" b="1" dirty="0"/>
              <a:t>na straně realizátora </a:t>
            </a:r>
            <a:r>
              <a:rPr lang="cs-CZ" sz="1600" dirty="0" smtClean="0"/>
              <a:t>(např</a:t>
            </a:r>
            <a:r>
              <a:rPr lang="cs-CZ" sz="1600" dirty="0"/>
              <a:t>. málo kreativní tým, nízká kvalifikace, </a:t>
            </a:r>
            <a:r>
              <a:rPr lang="cs-CZ" sz="1600" dirty="0" smtClean="0"/>
              <a:t>	    	      neznalost </a:t>
            </a:r>
            <a:r>
              <a:rPr lang="cs-CZ" sz="1600" dirty="0"/>
              <a:t>terénu, </a:t>
            </a:r>
            <a:r>
              <a:rPr lang="cs-CZ" sz="1600" dirty="0" smtClean="0"/>
              <a:t>fluktuace),</a:t>
            </a:r>
            <a:endParaRPr lang="cs-CZ" sz="1600" dirty="0"/>
          </a:p>
          <a:p>
            <a:pPr marL="414000" lvl="1" indent="0"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smtClean="0"/>
              <a:t>	      </a:t>
            </a:r>
            <a:r>
              <a:rPr lang="cs-CZ" sz="1600" b="1" dirty="0" smtClean="0"/>
              <a:t>vnější </a:t>
            </a:r>
            <a:r>
              <a:rPr lang="cs-CZ" sz="1600" b="1" dirty="0"/>
              <a:t>rizika </a:t>
            </a:r>
            <a:r>
              <a:rPr lang="cs-CZ" sz="1600" dirty="0" smtClean="0"/>
              <a:t>(např</a:t>
            </a:r>
            <a:r>
              <a:rPr lang="cs-CZ" sz="1600" dirty="0"/>
              <a:t>. ekonomická krize, komunální volby</a:t>
            </a:r>
            <a:r>
              <a:rPr lang="cs-CZ" sz="1600" dirty="0" smtClean="0"/>
              <a:t>).</a:t>
            </a:r>
            <a:endParaRPr lang="cs-CZ" sz="16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98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Oprávněných žadatelů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dirty="0" smtClean="0"/>
              <a:t> Místní </a:t>
            </a:r>
            <a:r>
              <a:rPr lang="cs-CZ" dirty="0"/>
              <a:t>akční </a:t>
            </a:r>
            <a:r>
              <a:rPr lang="cs-CZ" dirty="0" smtClean="0"/>
              <a:t>skupina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 smtClean="0"/>
              <a:t> Obce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 smtClean="0"/>
              <a:t> Dobrovolné </a:t>
            </a:r>
            <a:r>
              <a:rPr lang="cs-CZ" dirty="0"/>
              <a:t>svazky </a:t>
            </a:r>
            <a:r>
              <a:rPr lang="cs-CZ" dirty="0" smtClean="0"/>
              <a:t>obcí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 smtClean="0"/>
              <a:t> Organizace </a:t>
            </a:r>
            <a:r>
              <a:rPr lang="cs-CZ" dirty="0"/>
              <a:t>zřizované </a:t>
            </a:r>
            <a:r>
              <a:rPr lang="cs-CZ" dirty="0" smtClean="0"/>
              <a:t>obcemi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Nestátní </a:t>
            </a:r>
            <a:r>
              <a:rPr lang="cs-CZ" dirty="0"/>
              <a:t>neziskové </a:t>
            </a:r>
            <a:r>
              <a:rPr lang="cs-CZ" dirty="0" smtClean="0"/>
              <a:t>organizace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Obchodní korporace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OSVČ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 smtClean="0"/>
              <a:t> Poskytovatelé </a:t>
            </a:r>
            <a:r>
              <a:rPr lang="cs-CZ" dirty="0"/>
              <a:t>sociálních </a:t>
            </a:r>
            <a:r>
              <a:rPr lang="cs-CZ" dirty="0" smtClean="0"/>
              <a:t>služeb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6145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oprávněných partnerů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Pro </a:t>
            </a:r>
            <a:r>
              <a:rPr lang="cs-CZ" dirty="0"/>
              <a:t>tuto výzvu jsou oprávněnými partnery </a:t>
            </a:r>
            <a:r>
              <a:rPr lang="cs-CZ" b="1" dirty="0"/>
              <a:t>partneři s finančním příspěvkem </a:t>
            </a:r>
            <a:r>
              <a:rPr lang="cs-CZ" b="1" dirty="0" smtClean="0"/>
              <a:t>i </a:t>
            </a:r>
            <a:r>
              <a:rPr lang="cs-CZ" b="1" dirty="0"/>
              <a:t>bez finančního </a:t>
            </a:r>
            <a:r>
              <a:rPr lang="cs-CZ" b="1" dirty="0" smtClean="0"/>
              <a:t>příspěvku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Partnerem se nerozumí subjekt, který je v dodavatelském či odběratelském vztahu k příjemci dotace (např. nestátní nezisková organizace, která poskytuje příjemci za úhradu sociální služby, dodavatel materiálu, odběratel výrobků/služeb</a:t>
            </a:r>
            <a:r>
              <a:rPr lang="cs-CZ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/>
              <a:t>Více viz pravidla OPZ, kapitoly 4.2  a 4.3 Výzvy MAS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37244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Veřejná podpora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 ! </a:t>
            </a:r>
            <a:r>
              <a:rPr lang="cs-CZ" b="1" dirty="0"/>
              <a:t>V rámci jednoho projektu nelze kombinovat více režimů veřejné podpory</a:t>
            </a:r>
            <a:r>
              <a:rPr lang="cs-CZ" b="1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cs-CZ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Informace o veřejné podpoře (včetně podpory de </a:t>
            </a:r>
            <a:r>
              <a:rPr lang="cs-CZ" dirty="0" err="1"/>
              <a:t>minimis</a:t>
            </a:r>
            <a:r>
              <a:rPr lang="cs-CZ" dirty="0"/>
              <a:t>) jsou k dispozici v Obecné části pravidel pro žadatele a příjemce v rámci Operačního programu Zaměstnanost </a:t>
            </a:r>
            <a:r>
              <a:rPr lang="cs-CZ" dirty="0" smtClean="0"/>
              <a:t>– </a:t>
            </a:r>
            <a:r>
              <a:rPr lang="cs-CZ" dirty="0"/>
              <a:t>dostupné na: </a:t>
            </a:r>
            <a:r>
              <a:rPr lang="cs-CZ" dirty="0">
                <a:hlinkClick r:id="rId3"/>
              </a:rPr>
              <a:t>https://www.esfcr.cz/pravidla-pro-zadatele-a-prijemce-opz/-/dokument/797767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24566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21843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Povinná příloha žádosti o podporu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204864"/>
            <a:ext cx="8136904" cy="33123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b="1" dirty="0" smtClean="0"/>
              <a:t>Pro tuto výzvu </a:t>
            </a:r>
            <a:r>
              <a:rPr lang="cs-CZ" b="1" dirty="0" smtClean="0">
                <a:solidFill>
                  <a:srgbClr val="FF0000"/>
                </a:solidFill>
              </a:rPr>
              <a:t>nejsou povinné přílohy stanoveny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3327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98180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říklady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000" cy="4320000"/>
          </a:xfrm>
        </p:spPr>
        <p:txBody>
          <a:bodyPr/>
          <a:lstStyle/>
          <a:p>
            <a:endParaRPr lang="cs-CZ" dirty="0" smtClean="0"/>
          </a:p>
          <a:p>
            <a:pPr algn="just"/>
            <a:r>
              <a:rPr lang="cs-CZ" sz="2400" b="1" dirty="0" smtClean="0"/>
              <a:t>Cestovné</a:t>
            </a:r>
            <a:r>
              <a:rPr lang="cs-CZ" sz="2400" dirty="0" smtClean="0"/>
              <a:t> </a:t>
            </a:r>
            <a:r>
              <a:rPr lang="cs-CZ" sz="2400" dirty="0"/>
              <a:t>pro CS – přímý náklad (Přímá podpora) X cestovné </a:t>
            </a:r>
            <a:r>
              <a:rPr lang="cs-CZ" sz="2400" dirty="0" smtClean="0"/>
              <a:t>pracovníků </a:t>
            </a:r>
            <a:r>
              <a:rPr lang="cs-CZ" sz="2400" dirty="0" smtClean="0"/>
              <a:t>realizačního týmu </a:t>
            </a:r>
            <a:r>
              <a:rPr lang="cs-CZ" sz="2400" dirty="0" smtClean="0"/>
              <a:t>(</a:t>
            </a:r>
            <a:r>
              <a:rPr lang="cs-CZ" sz="2400" dirty="0"/>
              <a:t>např. sociální pracovníci, terénní pracovníci) – nepřímý náklad</a:t>
            </a:r>
          </a:p>
          <a:p>
            <a:pPr algn="just"/>
            <a:r>
              <a:rPr lang="cs-CZ" sz="2400" b="1" dirty="0"/>
              <a:t>Pronájem místností </a:t>
            </a:r>
            <a:r>
              <a:rPr lang="cs-CZ" sz="2400" dirty="0"/>
              <a:t>pro práci s </a:t>
            </a:r>
            <a:r>
              <a:rPr lang="cs-CZ" sz="2400" dirty="0" smtClean="0"/>
              <a:t>CS </a:t>
            </a:r>
            <a:r>
              <a:rPr lang="cs-CZ" sz="2400" dirty="0"/>
              <a:t>– přímý náklad (Nákup služeb) X pronájem místností  pro </a:t>
            </a:r>
            <a:r>
              <a:rPr lang="cs-CZ" sz="2400" dirty="0"/>
              <a:t> </a:t>
            </a:r>
            <a:r>
              <a:rPr lang="cs-CZ" sz="2400" dirty="0" smtClean="0"/>
              <a:t>realizační tým </a:t>
            </a:r>
            <a:r>
              <a:rPr lang="cs-CZ" sz="2400" dirty="0" smtClean="0"/>
              <a:t>– </a:t>
            </a:r>
            <a:r>
              <a:rPr lang="cs-CZ" sz="2400" dirty="0"/>
              <a:t>nepřímý </a:t>
            </a:r>
            <a:r>
              <a:rPr lang="cs-CZ" sz="2400" dirty="0" smtClean="0"/>
              <a:t>náklad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740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75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1651" t="21301" r="32281" b="25500"/>
          <a:stretch/>
        </p:blipFill>
        <p:spPr>
          <a:xfrm>
            <a:off x="323528" y="836712"/>
            <a:ext cx="8424936" cy="547260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57427" y="251937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latin typeface="+mj-lt"/>
              </a:rPr>
              <a:t>Indikátory - pomůcka</a:t>
            </a:r>
            <a:endParaRPr lang="cs-CZ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192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86645"/>
          </a:xfrm>
        </p:spPr>
        <p:txBody>
          <a:bodyPr/>
          <a:lstStyle/>
          <a:p>
            <a:r>
              <a:rPr lang="cs-CZ" dirty="0"/>
              <a:t>I</a:t>
            </a:r>
            <a:r>
              <a:rPr lang="cs-CZ" dirty="0" smtClean="0"/>
              <a:t>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132856"/>
            <a:ext cx="8064000" cy="3600400"/>
          </a:xfrm>
        </p:spPr>
        <p:txBody>
          <a:bodyPr/>
          <a:lstStyle/>
          <a:p>
            <a:pPr algn="just"/>
            <a:r>
              <a:rPr lang="cs-CZ" b="1" dirty="0"/>
              <a:t>6 00 00 </a:t>
            </a:r>
            <a:r>
              <a:rPr lang="cs-CZ" dirty="0"/>
              <a:t>– celkový počet </a:t>
            </a:r>
            <a:r>
              <a:rPr lang="cs-CZ" dirty="0" smtClean="0"/>
              <a:t>účastníků (povinný k naplnění)</a:t>
            </a:r>
            <a:endParaRPr lang="cs-CZ" dirty="0"/>
          </a:p>
          <a:p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indikátory výstupu (se závazkem)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indikátory výsledku 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relevantnost vůči </a:t>
            </a:r>
            <a:r>
              <a:rPr lang="cs-CZ" dirty="0"/>
              <a:t>plánovaným aktivitám a podporovaným cílovým skupinám projektu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13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86604"/>
            <a:ext cx="7899216" cy="1450757"/>
          </a:xfrm>
        </p:spPr>
        <p:txBody>
          <a:bodyPr/>
          <a:lstStyle/>
          <a:p>
            <a:r>
              <a:rPr lang="cs-CZ" dirty="0" smtClean="0"/>
              <a:t>Pravidla pro žadatele a příjemce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45734"/>
            <a:ext cx="8496943" cy="4023360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•</a:t>
            </a:r>
            <a:r>
              <a:rPr lang="cs-CZ" dirty="0" smtClean="0"/>
              <a:t> Obecná část </a:t>
            </a:r>
            <a:r>
              <a:rPr lang="cs-CZ" dirty="0"/>
              <a:t>pravidel pro žadatele a příjemce v rámci OP Z: </a:t>
            </a:r>
            <a:r>
              <a:rPr lang="cs-CZ" dirty="0">
                <a:hlinkClick r:id="rId3"/>
              </a:rPr>
              <a:t>https://www.esfcr.cz/pravidla-pro-zadatele-a-prijemce-opz/-/</a:t>
            </a:r>
            <a:r>
              <a:rPr lang="cs-CZ" dirty="0" smtClean="0">
                <a:hlinkClick r:id="rId3"/>
              </a:rPr>
              <a:t>dokument/797767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• Specifická část </a:t>
            </a:r>
            <a:r>
              <a:rPr lang="cs-CZ" dirty="0"/>
              <a:t>pravidel pro žadatele a příjemce v rámci </a:t>
            </a:r>
            <a:r>
              <a:rPr lang="cs-CZ" dirty="0" smtClean="0"/>
              <a:t>OP Z </a:t>
            </a:r>
            <a:r>
              <a:rPr lang="cs-CZ" dirty="0"/>
              <a:t>pro projekty se skutečně vzniklými výdaji a případně také s nepřímými </a:t>
            </a:r>
            <a:r>
              <a:rPr lang="cs-CZ" dirty="0" smtClean="0"/>
              <a:t>náklady: </a:t>
            </a:r>
          </a:p>
          <a:p>
            <a:pPr marL="0" indent="0">
              <a:buNone/>
            </a:pPr>
            <a:r>
              <a:rPr lang="cs-CZ" dirty="0">
                <a:hlinkClick r:id="rId4"/>
              </a:rPr>
              <a:t>https://www.esfcr.cz/pravidla-pro-zadatele-a-prijemce-opz/-/</a:t>
            </a:r>
            <a:r>
              <a:rPr lang="cs-CZ" dirty="0" smtClean="0">
                <a:hlinkClick r:id="rId4"/>
              </a:rPr>
              <a:t>dokument/797817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4199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1" y="1845734"/>
            <a:ext cx="8568952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Děkujeme za pozornost.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i="1" dirty="0"/>
              <a:t>Kontaktní údaje: </a:t>
            </a:r>
            <a:endParaRPr lang="cs-CZ" dirty="0"/>
          </a:p>
          <a:p>
            <a:r>
              <a:rPr lang="cs-CZ" dirty="0"/>
              <a:t>Bc. Martina Lorencová </a:t>
            </a:r>
            <a:r>
              <a:rPr lang="cs-CZ" dirty="0" smtClean="0"/>
              <a:t>			  Mgr</a:t>
            </a:r>
            <a:r>
              <a:rPr lang="cs-CZ" dirty="0"/>
              <a:t>. Helena Sulková </a:t>
            </a:r>
          </a:p>
          <a:p>
            <a:r>
              <a:rPr lang="cs-CZ" dirty="0"/>
              <a:t>ředitelka MAS, vedoucí zaměstnanec </a:t>
            </a:r>
            <a:r>
              <a:rPr lang="cs-CZ" dirty="0" smtClean="0"/>
              <a:t>             projektová </a:t>
            </a:r>
            <a:r>
              <a:rPr lang="cs-CZ" dirty="0"/>
              <a:t>manažerka OP Z a IROP </a:t>
            </a:r>
            <a:endParaRPr lang="cs-CZ" dirty="0" smtClean="0"/>
          </a:p>
          <a:p>
            <a:r>
              <a:rPr lang="cs-CZ" dirty="0" smtClean="0"/>
              <a:t>pro </a:t>
            </a:r>
            <a:r>
              <a:rPr lang="cs-CZ" dirty="0"/>
              <a:t>realizaci </a:t>
            </a:r>
            <a:r>
              <a:rPr lang="cs-CZ" dirty="0" smtClean="0"/>
              <a:t>SCLLD</a:t>
            </a:r>
            <a:endParaRPr lang="cs-CZ" dirty="0"/>
          </a:p>
          <a:p>
            <a:r>
              <a:rPr lang="cs-CZ" dirty="0"/>
              <a:t>e-mail: </a:t>
            </a:r>
            <a:r>
              <a:rPr lang="cs-CZ" dirty="0" smtClean="0">
                <a:hlinkClick r:id="rId3"/>
              </a:rPr>
              <a:t>martina.lorencova@nadorlici.cz</a:t>
            </a:r>
            <a:r>
              <a:rPr lang="cs-CZ" dirty="0" smtClean="0"/>
              <a:t>          e-mail</a:t>
            </a:r>
            <a:r>
              <a:rPr lang="cs-CZ" dirty="0"/>
              <a:t>: helena.sulkova@nadorlici.cz </a:t>
            </a:r>
          </a:p>
          <a:p>
            <a:r>
              <a:rPr lang="cs-CZ" dirty="0"/>
              <a:t>tel: 733 351 657 </a:t>
            </a:r>
            <a:r>
              <a:rPr lang="cs-CZ" dirty="0" smtClean="0"/>
              <a:t>                                                   tel</a:t>
            </a:r>
            <a:r>
              <a:rPr lang="cs-CZ" dirty="0"/>
              <a:t>: 737 851 127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68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79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620688"/>
            <a:ext cx="875898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3600" b="1" dirty="0" smtClean="0"/>
          </a:p>
          <a:p>
            <a:pPr algn="ctr"/>
            <a:r>
              <a:rPr lang="cs-CZ" sz="3600" b="1" dirty="0" smtClean="0"/>
              <a:t>Děkujeme za pozornost.</a:t>
            </a:r>
          </a:p>
          <a:p>
            <a:endParaRPr lang="cs-CZ" sz="2400" dirty="0" smtClean="0"/>
          </a:p>
          <a:p>
            <a:endParaRPr lang="cs-CZ" sz="2400" dirty="0"/>
          </a:p>
          <a:p>
            <a:r>
              <a:rPr lang="cs-CZ" sz="2000" b="1" dirty="0" smtClean="0"/>
              <a:t>Kontaktní </a:t>
            </a:r>
            <a:r>
              <a:rPr lang="cs-CZ" sz="2000" b="1" dirty="0"/>
              <a:t>údaje: </a:t>
            </a:r>
          </a:p>
          <a:p>
            <a:r>
              <a:rPr lang="cs-CZ" sz="2000" dirty="0"/>
              <a:t>Bc. Martina Lorencová </a:t>
            </a:r>
            <a:endParaRPr lang="cs-CZ" sz="2000" dirty="0" smtClean="0"/>
          </a:p>
          <a:p>
            <a:r>
              <a:rPr lang="cs-CZ" sz="2000" dirty="0" smtClean="0"/>
              <a:t>ředitelka MAS, vedoucí zaměstnanec pro </a:t>
            </a:r>
            <a:r>
              <a:rPr lang="cs-CZ" sz="2000" dirty="0"/>
              <a:t>realizaci SCLLD</a:t>
            </a:r>
          </a:p>
          <a:p>
            <a:r>
              <a:rPr lang="cs-CZ" sz="2000" dirty="0"/>
              <a:t>e-mail: </a:t>
            </a:r>
            <a:r>
              <a:rPr lang="cs-CZ" sz="2000" dirty="0" smtClean="0"/>
              <a:t>martina.lorencova@nadorlici.cz</a:t>
            </a:r>
            <a:endParaRPr lang="cs-CZ" sz="2000" dirty="0"/>
          </a:p>
          <a:p>
            <a:r>
              <a:rPr lang="cs-CZ" sz="2000" dirty="0"/>
              <a:t>tel: 733 351 657           </a:t>
            </a:r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Mgr. Helena Sulková</a:t>
            </a:r>
          </a:p>
          <a:p>
            <a:r>
              <a:rPr lang="cs-CZ" sz="2000" dirty="0" smtClean="0"/>
              <a:t>projektová manažerka OP Z a IROP</a:t>
            </a:r>
          </a:p>
          <a:p>
            <a:r>
              <a:rPr lang="cs-CZ" sz="2000" dirty="0" smtClean="0"/>
              <a:t>e-mail: </a:t>
            </a:r>
            <a:r>
              <a:rPr lang="cs-CZ" sz="2000" dirty="0" smtClean="0">
                <a:hlinkClick r:id="rId2"/>
              </a:rPr>
              <a:t>helena.sulkova@nadorlici.cz</a:t>
            </a:r>
            <a:endParaRPr lang="cs-CZ" sz="2000" dirty="0" smtClean="0"/>
          </a:p>
          <a:p>
            <a:r>
              <a:rPr lang="cs-CZ" sz="2000" dirty="0" smtClean="0"/>
              <a:t>Tel: 737 851 127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49702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2617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Logický rámec projektové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16832"/>
            <a:ext cx="8208912" cy="395996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 smtClean="0"/>
              <a:t>Nástroj</a:t>
            </a:r>
            <a:r>
              <a:rPr lang="cs-CZ" sz="1600" dirty="0"/>
              <a:t>, který ve velmi koncentrované podobě </a:t>
            </a:r>
            <a:r>
              <a:rPr lang="cs-CZ" sz="1600" b="1" dirty="0"/>
              <a:t>obsahuje</a:t>
            </a:r>
            <a:r>
              <a:rPr lang="cs-CZ" sz="1600" dirty="0"/>
              <a:t> </a:t>
            </a:r>
            <a:r>
              <a:rPr lang="cs-CZ" sz="1600" b="1" dirty="0"/>
              <a:t>základní informace </a:t>
            </a:r>
            <a:r>
              <a:rPr lang="cs-CZ" sz="1600" b="1" dirty="0" smtClean="0"/>
              <a:t>o </a:t>
            </a:r>
            <a:r>
              <a:rPr lang="cs-CZ" sz="1600" b="1" dirty="0"/>
              <a:t>projektu</a:t>
            </a:r>
            <a:r>
              <a:rPr lang="cs-CZ" sz="1600" dirty="0"/>
              <a:t>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a </a:t>
            </a:r>
            <a:r>
              <a:rPr lang="cs-CZ" sz="1600" dirty="0"/>
              <a:t>zároveň </a:t>
            </a:r>
            <a:r>
              <a:rPr lang="cs-CZ" sz="1600" b="1" dirty="0"/>
              <a:t>ověřuje logiku projektu</a:t>
            </a:r>
            <a:r>
              <a:rPr lang="cs-CZ" sz="1600" dirty="0"/>
              <a:t> (vazbu mezi činnostmi, výstupy a cíli projektu</a:t>
            </a:r>
            <a:r>
              <a:rPr lang="cs-CZ" sz="1600" dirty="0" smtClean="0"/>
              <a:t>).</a:t>
            </a:r>
          </a:p>
          <a:p>
            <a:pPr marL="0" indent="0" hangingPunct="0">
              <a:buNone/>
            </a:pPr>
            <a:r>
              <a:rPr lang="cs-CZ" sz="1800" b="1" u="sng" cap="all" dirty="0"/>
              <a:t>Logický rámec umožňuje: </a:t>
            </a:r>
            <a:endParaRPr lang="cs-CZ" sz="1800" u="sng" cap="all" dirty="0"/>
          </a:p>
          <a:p>
            <a:pPr lvl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1600" dirty="0"/>
              <a:t>organizaci a systemizaci celkového myšlení o </a:t>
            </a:r>
            <a:r>
              <a:rPr lang="cs-CZ" sz="1600" dirty="0" smtClean="0"/>
              <a:t>projektu, </a:t>
            </a:r>
            <a:endParaRPr lang="cs-CZ" sz="1600" dirty="0"/>
          </a:p>
          <a:p>
            <a:pPr lvl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1600" dirty="0"/>
              <a:t>upřesnění vztahů mezi cílem, účelem, výstupem a aktivitami </a:t>
            </a:r>
            <a:r>
              <a:rPr lang="cs-CZ" sz="1600" dirty="0" smtClean="0"/>
              <a:t>projektu, </a:t>
            </a:r>
            <a:endParaRPr lang="cs-CZ" sz="1600" dirty="0"/>
          </a:p>
          <a:p>
            <a:pPr lvl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1600" dirty="0"/>
              <a:t>jasné stanovení výkonnostních ukazatelů a </a:t>
            </a:r>
            <a:r>
              <a:rPr lang="cs-CZ" sz="1600" dirty="0" smtClean="0"/>
              <a:t>kritérií, </a:t>
            </a:r>
            <a:endParaRPr lang="cs-CZ" sz="1600" dirty="0"/>
          </a:p>
          <a:p>
            <a:pPr lvl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1600" dirty="0"/>
              <a:t>provádění kontroly dosažení cílů, účelu, realizaci výstupů a aktivit </a:t>
            </a:r>
            <a:r>
              <a:rPr lang="cs-CZ" sz="1600" dirty="0" smtClean="0"/>
              <a:t>projektu, </a:t>
            </a:r>
            <a:endParaRPr lang="cs-CZ" sz="1600" dirty="0"/>
          </a:p>
          <a:p>
            <a:pPr lvl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1600" dirty="0"/>
              <a:t>udržovat rychlý a srozumitelný přehled o obsahu, rozsahu a zaměření </a:t>
            </a:r>
            <a:r>
              <a:rPr lang="cs-CZ" sz="1600" dirty="0" smtClean="0"/>
              <a:t>projektu.</a:t>
            </a:r>
            <a:endParaRPr lang="cs-CZ" sz="1600" dirty="0"/>
          </a:p>
          <a:p>
            <a:pPr marL="0" indent="0" hangingPunct="0">
              <a:buNone/>
            </a:pPr>
            <a:r>
              <a:rPr lang="cs-CZ" sz="1600" b="1" dirty="0"/>
              <a:t>Doporučení:</a:t>
            </a:r>
          </a:p>
          <a:p>
            <a:pPr lv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sestavuje se před samotným psaním projektu</a:t>
            </a:r>
            <a:r>
              <a:rPr lang="cs-CZ" sz="1600" dirty="0" smtClean="0"/>
              <a:t>,</a:t>
            </a:r>
          </a:p>
          <a:p>
            <a:pPr lv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/>
              <a:t>sepsání </a:t>
            </a:r>
            <a:r>
              <a:rPr lang="cs-CZ" sz="1600" dirty="0"/>
              <a:t>žádosti je pak mnohem jednodušší a hlavně je žádost </a:t>
            </a:r>
            <a:r>
              <a:rPr lang="cs-CZ" sz="1600" dirty="0" smtClean="0"/>
              <a:t>správně strukturovaná </a:t>
            </a:r>
            <a:r>
              <a:rPr lang="cs-CZ" sz="1600" dirty="0"/>
              <a:t>a </a:t>
            </a:r>
            <a:r>
              <a:rPr lang="cs-CZ" sz="1600" dirty="0" smtClean="0"/>
              <a:t>přehledná.</a:t>
            </a:r>
            <a:endParaRPr lang="cs-CZ" sz="1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870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63688" y="2924944"/>
            <a:ext cx="7272000" cy="1224000"/>
          </a:xfrm>
        </p:spPr>
        <p:txBody>
          <a:bodyPr>
            <a:noAutofit/>
          </a:bodyPr>
          <a:lstStyle/>
          <a:p>
            <a:r>
              <a:rPr lang="cs-CZ" sz="4800" b="1" dirty="0">
                <a:solidFill>
                  <a:schemeClr val="bg1"/>
                </a:solidFill>
              </a:rPr>
              <a:t>Projektová žádost </a:t>
            </a:r>
            <a:br>
              <a:rPr lang="cs-CZ" sz="4800" b="1" dirty="0">
                <a:solidFill>
                  <a:schemeClr val="bg1"/>
                </a:solidFill>
              </a:rPr>
            </a:br>
            <a:r>
              <a:rPr lang="cs-CZ" sz="4800" b="1" dirty="0" smtClean="0">
                <a:solidFill>
                  <a:schemeClr val="bg1"/>
                </a:solidFill>
              </a:rPr>
              <a:t>clld v </a:t>
            </a:r>
            <a:r>
              <a:rPr lang="cs-CZ" sz="4800" b="1" dirty="0">
                <a:solidFill>
                  <a:schemeClr val="bg1"/>
                </a:solidFill>
              </a:rPr>
              <a:t>IS KP14</a:t>
            </a:r>
            <a:r>
              <a:rPr lang="cs-CZ" sz="4800" b="1" dirty="0" smtClean="0">
                <a:solidFill>
                  <a:schemeClr val="bg1"/>
                </a:solidFill>
              </a:rPr>
              <a:t>+ (1. část)</a:t>
            </a:r>
            <a:endParaRPr lang="cs-CZ" sz="4800" b="1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83568" y="3861048"/>
            <a:ext cx="7920432" cy="2664296"/>
          </a:xfrm>
          <a:prstGeom prst="rect">
            <a:avLst/>
          </a:prstGeom>
          <a:ln>
            <a:noFill/>
          </a:ln>
        </p:spPr>
        <p:txBody>
          <a:bodyPr/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4852</TotalTime>
  <Words>3082</Words>
  <Application>Microsoft Office PowerPoint</Application>
  <PresentationFormat>Předvádění na obrazovce (4:3)</PresentationFormat>
  <Paragraphs>839</Paragraphs>
  <Slides>79</Slides>
  <Notes>69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79</vt:i4>
      </vt:variant>
    </vt:vector>
  </HeadingPairs>
  <TitlesOfParts>
    <vt:vector size="88" baseType="lpstr">
      <vt:lpstr>Arial</vt:lpstr>
      <vt:lpstr>Calibri</vt:lpstr>
      <vt:lpstr>Calibri Light</vt:lpstr>
      <vt:lpstr>Symbol</vt:lpstr>
      <vt:lpstr>Times New Roman</vt:lpstr>
      <vt:lpstr>Wingdings</vt:lpstr>
      <vt:lpstr>Wingdings 3</vt:lpstr>
      <vt:lpstr>prezentace</vt:lpstr>
      <vt:lpstr>Retrospektiva</vt:lpstr>
      <vt:lpstr>Seminář pro žadatele</vt:lpstr>
      <vt:lpstr>Projektová žádost  clld v opz</vt:lpstr>
      <vt:lpstr>Příprava žádosti o podporu</vt:lpstr>
      <vt:lpstr>Příprava žádosti o podporu</vt:lpstr>
      <vt:lpstr>Příprava žádosti o podporu</vt:lpstr>
      <vt:lpstr>Příprava žádosti o podporu</vt:lpstr>
      <vt:lpstr>Příprava žádosti o podporu</vt:lpstr>
      <vt:lpstr>Logický rámec projektové žádosti</vt:lpstr>
      <vt:lpstr>Projektová žádost  clld v IS KP14+ (1. část)</vt:lpstr>
      <vt:lpstr>Podání projektové žádosti v opz</vt:lpstr>
      <vt:lpstr>Podání projektové žádosti v opz</vt:lpstr>
      <vt:lpstr>Titulní obrazovka Is kp14+</vt:lpstr>
      <vt:lpstr>Základní menu</vt:lpstr>
      <vt:lpstr>Vytvoření nové žádosti</vt:lpstr>
      <vt:lpstr>Vytvoření nové žádosti</vt:lpstr>
      <vt:lpstr>Pravidla pro vyplňování žádosti</vt:lpstr>
      <vt:lpstr>Příklady vyplňovaných záložek – IDENTIFIKACE OPERACE</vt:lpstr>
      <vt:lpstr>Projekt</vt:lpstr>
      <vt:lpstr>Specifické cíle</vt:lpstr>
      <vt:lpstr>Popis projektu</vt:lpstr>
      <vt:lpstr>Indikátory</vt:lpstr>
      <vt:lpstr>Indikátory</vt:lpstr>
      <vt:lpstr>Indikátory POVINNÉ K NAPLNĚNÍ</vt:lpstr>
      <vt:lpstr>Indikátory povinné k vykazování</vt:lpstr>
      <vt:lpstr>Indikátory povinné k vykazování</vt:lpstr>
      <vt:lpstr>Horizontální principy</vt:lpstr>
      <vt:lpstr>Klíčové aktivity</vt:lpstr>
      <vt:lpstr>Cílová skupina</vt:lpstr>
      <vt:lpstr>Umístění</vt:lpstr>
      <vt:lpstr>Subjekty projektu</vt:lpstr>
      <vt:lpstr>Osoby subjektu</vt:lpstr>
      <vt:lpstr>ÚČTY SUBJEKTU, ÚČETNÍ OBDOBÍ, KATEGORIE INTERVENCÍ </vt:lpstr>
      <vt:lpstr>Rozpočet jednotkový </vt:lpstr>
      <vt:lpstr>Rozpočet jednotkový </vt:lpstr>
      <vt:lpstr>Přehled zdrojů financování</vt:lpstr>
      <vt:lpstr>Finanční plán</vt:lpstr>
      <vt:lpstr>VEŘEJNÉ ZAKÁZKY</vt:lpstr>
      <vt:lpstr>Veřejné zakázky</vt:lpstr>
      <vt:lpstr>čestné prohlášení</vt:lpstr>
      <vt:lpstr>Dokumenty</vt:lpstr>
      <vt:lpstr>Operace se žádostí</vt:lpstr>
      <vt:lpstr>Přístup k projektu </vt:lpstr>
      <vt:lpstr>Přístup k projektu </vt:lpstr>
      <vt:lpstr>Přístup k projektu  </vt:lpstr>
      <vt:lpstr>Plné moci</vt:lpstr>
      <vt:lpstr>Kontrola</vt:lpstr>
      <vt:lpstr>Finalizace</vt:lpstr>
      <vt:lpstr>Podpis a podání žádosti</vt:lpstr>
      <vt:lpstr>Podpis žádosti </vt:lpstr>
      <vt:lpstr>Podpis žádosti </vt:lpstr>
      <vt:lpstr>Stav žádosti </vt:lpstr>
      <vt:lpstr>Způsobilost výdajů</vt:lpstr>
      <vt:lpstr>Věcná způsobilost výdajů </vt:lpstr>
      <vt:lpstr>Věcná způsobilost výdajů </vt:lpstr>
      <vt:lpstr>Věcná způsobilost výdajů </vt:lpstr>
      <vt:lpstr>Věcná způsobilost výdajů </vt:lpstr>
      <vt:lpstr>Věcná způsobilost výdajů </vt:lpstr>
      <vt:lpstr>Věcná způsobilost výdajů </vt:lpstr>
      <vt:lpstr>Věcná způsobilost výdajů </vt:lpstr>
      <vt:lpstr>Věcná způsobilost výdajů </vt:lpstr>
      <vt:lpstr>Věcná způsobilost výdajů </vt:lpstr>
      <vt:lpstr>Věcná způsobilost výdajů </vt:lpstr>
      <vt:lpstr>Věcná způsobilost výdajů </vt:lpstr>
      <vt:lpstr>Věcná způsobilost výdajů </vt:lpstr>
      <vt:lpstr>Věcná způsobilost výdajů </vt:lpstr>
      <vt:lpstr>PŘÍJMY PROJEKTU</vt:lpstr>
      <vt:lpstr>Časová způsobilost výdajů</vt:lpstr>
      <vt:lpstr>Zaměstnanost</vt:lpstr>
      <vt:lpstr>Cílové skupiny</vt:lpstr>
      <vt:lpstr>Vymezení Oprávněných žadatelů</vt:lpstr>
      <vt:lpstr>Vymezení oprávněných partnerů</vt:lpstr>
      <vt:lpstr> Veřejná podpora</vt:lpstr>
      <vt:lpstr>Povinná příloha žádosti o podporu</vt:lpstr>
      <vt:lpstr>Příklady</vt:lpstr>
      <vt:lpstr>Prezentace aplikace PowerPoint</vt:lpstr>
      <vt:lpstr>Indikátory</vt:lpstr>
      <vt:lpstr>Pravidla pro žadatele a příjemce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SNÍMKŮ A TISK PREZENTACÍ</dc:title>
  <dc:creator>Murlová Kateřina Mgr. (MPSV)</dc:creator>
  <cp:lastModifiedBy>oem</cp:lastModifiedBy>
  <cp:revision>655</cp:revision>
  <cp:lastPrinted>2017-05-26T12:47:14Z</cp:lastPrinted>
  <dcterms:created xsi:type="dcterms:W3CDTF">2015-02-20T08:23:15Z</dcterms:created>
  <dcterms:modified xsi:type="dcterms:W3CDTF">2018-02-20T13:24:08Z</dcterms:modified>
</cp:coreProperties>
</file>